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charts/chart1.xml" ContentType="application/vnd.openxmlformats-officedocument.drawingml.chart+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1"/>
  </p:notesMasterIdLst>
  <p:handoutMasterIdLst>
    <p:handoutMasterId r:id="rId242"/>
  </p:handoutMasterIdLst>
  <p:sldIdLst>
    <p:sldId id="570" r:id="rId2"/>
    <p:sldId id="257" r:id="rId3"/>
    <p:sldId id="268" r:id="rId4"/>
    <p:sldId id="572" r:id="rId5"/>
    <p:sldId id="266" r:id="rId6"/>
    <p:sldId id="258" r:id="rId7"/>
    <p:sldId id="495" r:id="rId8"/>
    <p:sldId id="259" r:id="rId9"/>
    <p:sldId id="456" r:id="rId10"/>
    <p:sldId id="260" r:id="rId11"/>
    <p:sldId id="261" r:id="rId12"/>
    <p:sldId id="262" r:id="rId13"/>
    <p:sldId id="263" r:id="rId14"/>
    <p:sldId id="264" r:id="rId15"/>
    <p:sldId id="614" r:id="rId16"/>
    <p:sldId id="740" r:id="rId17"/>
    <p:sldId id="573" r:id="rId18"/>
    <p:sldId id="267" r:id="rId19"/>
    <p:sldId id="767" r:id="rId20"/>
    <p:sldId id="616" r:id="rId21"/>
    <p:sldId id="617" r:id="rId22"/>
    <p:sldId id="618" r:id="rId23"/>
    <p:sldId id="619" r:id="rId24"/>
    <p:sldId id="620" r:id="rId25"/>
    <p:sldId id="769" r:id="rId26"/>
    <p:sldId id="622" r:id="rId27"/>
    <p:sldId id="623" r:id="rId28"/>
    <p:sldId id="624" r:id="rId29"/>
    <p:sldId id="625" r:id="rId30"/>
    <p:sldId id="628" r:id="rId31"/>
    <p:sldId id="629" r:id="rId32"/>
    <p:sldId id="630" r:id="rId33"/>
    <p:sldId id="621" r:id="rId34"/>
    <p:sldId id="768" r:id="rId35"/>
    <p:sldId id="627" r:id="rId36"/>
    <p:sldId id="631" r:id="rId37"/>
    <p:sldId id="632" r:id="rId38"/>
    <p:sldId id="633" r:id="rId39"/>
    <p:sldId id="634" r:id="rId40"/>
    <p:sldId id="635" r:id="rId41"/>
    <p:sldId id="636" r:id="rId42"/>
    <p:sldId id="637" r:id="rId43"/>
    <p:sldId id="638" r:id="rId44"/>
    <p:sldId id="639" r:id="rId45"/>
    <p:sldId id="640" r:id="rId46"/>
    <p:sldId id="641" r:id="rId47"/>
    <p:sldId id="642" r:id="rId48"/>
    <p:sldId id="643" r:id="rId49"/>
    <p:sldId id="644" r:id="rId50"/>
    <p:sldId id="645" r:id="rId51"/>
    <p:sldId id="646" r:id="rId52"/>
    <p:sldId id="647" r:id="rId53"/>
    <p:sldId id="648" r:id="rId54"/>
    <p:sldId id="771" r:id="rId55"/>
    <p:sldId id="770" r:id="rId56"/>
    <p:sldId id="649" r:id="rId57"/>
    <p:sldId id="650" r:id="rId58"/>
    <p:sldId id="651" r:id="rId59"/>
    <p:sldId id="652" r:id="rId60"/>
    <p:sldId id="653" r:id="rId61"/>
    <p:sldId id="654" r:id="rId62"/>
    <p:sldId id="655" r:id="rId63"/>
    <p:sldId id="656" r:id="rId64"/>
    <p:sldId id="657" r:id="rId65"/>
    <p:sldId id="660" r:id="rId66"/>
    <p:sldId id="741" r:id="rId67"/>
    <p:sldId id="661" r:id="rId68"/>
    <p:sldId id="662" r:id="rId69"/>
    <p:sldId id="663" r:id="rId70"/>
    <p:sldId id="664" r:id="rId71"/>
    <p:sldId id="665" r:id="rId72"/>
    <p:sldId id="666" r:id="rId73"/>
    <p:sldId id="732" r:id="rId74"/>
    <p:sldId id="667" r:id="rId75"/>
    <p:sldId id="668" r:id="rId76"/>
    <p:sldId id="669" r:id="rId77"/>
    <p:sldId id="670" r:id="rId78"/>
    <p:sldId id="671" r:id="rId79"/>
    <p:sldId id="672" r:id="rId80"/>
    <p:sldId id="742" r:id="rId81"/>
    <p:sldId id="674" r:id="rId82"/>
    <p:sldId id="677" r:id="rId83"/>
    <p:sldId id="675" r:id="rId84"/>
    <p:sldId id="676" r:id="rId85"/>
    <p:sldId id="733" r:id="rId86"/>
    <p:sldId id="734" r:id="rId87"/>
    <p:sldId id="735" r:id="rId88"/>
    <p:sldId id="736" r:id="rId89"/>
    <p:sldId id="737" r:id="rId90"/>
    <p:sldId id="738" r:id="rId91"/>
    <p:sldId id="739" r:id="rId92"/>
    <p:sldId id="678" r:id="rId93"/>
    <p:sldId id="679" r:id="rId94"/>
    <p:sldId id="680" r:id="rId95"/>
    <p:sldId id="681" r:id="rId96"/>
    <p:sldId id="682" r:id="rId97"/>
    <p:sldId id="683" r:id="rId98"/>
    <p:sldId id="684" r:id="rId99"/>
    <p:sldId id="685" r:id="rId100"/>
    <p:sldId id="686" r:id="rId101"/>
    <p:sldId id="687" r:id="rId102"/>
    <p:sldId id="688" r:id="rId103"/>
    <p:sldId id="689" r:id="rId104"/>
    <p:sldId id="690" r:id="rId105"/>
    <p:sldId id="691" r:id="rId106"/>
    <p:sldId id="692" r:id="rId107"/>
    <p:sldId id="693" r:id="rId108"/>
    <p:sldId id="694" r:id="rId109"/>
    <p:sldId id="695" r:id="rId110"/>
    <p:sldId id="696" r:id="rId111"/>
    <p:sldId id="697" r:id="rId112"/>
    <p:sldId id="698" r:id="rId113"/>
    <p:sldId id="699" r:id="rId114"/>
    <p:sldId id="700" r:id="rId115"/>
    <p:sldId id="701" r:id="rId116"/>
    <p:sldId id="702" r:id="rId117"/>
    <p:sldId id="703" r:id="rId118"/>
    <p:sldId id="704" r:id="rId119"/>
    <p:sldId id="772" r:id="rId120"/>
    <p:sldId id="705" r:id="rId121"/>
    <p:sldId id="706" r:id="rId122"/>
    <p:sldId id="707" r:id="rId123"/>
    <p:sldId id="708" r:id="rId124"/>
    <p:sldId id="709" r:id="rId125"/>
    <p:sldId id="710" r:id="rId126"/>
    <p:sldId id="711" r:id="rId127"/>
    <p:sldId id="712" r:id="rId128"/>
    <p:sldId id="713" r:id="rId129"/>
    <p:sldId id="714" r:id="rId130"/>
    <p:sldId id="521" r:id="rId131"/>
    <p:sldId id="715" r:id="rId132"/>
    <p:sldId id="716" r:id="rId133"/>
    <p:sldId id="717" r:id="rId134"/>
    <p:sldId id="718" r:id="rId135"/>
    <p:sldId id="719" r:id="rId136"/>
    <p:sldId id="720" r:id="rId137"/>
    <p:sldId id="773" r:id="rId138"/>
    <p:sldId id="721" r:id="rId139"/>
    <p:sldId id="722" r:id="rId140"/>
    <p:sldId id="723" r:id="rId141"/>
    <p:sldId id="724" r:id="rId142"/>
    <p:sldId id="725" r:id="rId143"/>
    <p:sldId id="726" r:id="rId144"/>
    <p:sldId id="727" r:id="rId145"/>
    <p:sldId id="728" r:id="rId146"/>
    <p:sldId id="729" r:id="rId147"/>
    <p:sldId id="730" r:id="rId148"/>
    <p:sldId id="731" r:id="rId149"/>
    <p:sldId id="335" r:id="rId150"/>
    <p:sldId id="336" r:id="rId151"/>
    <p:sldId id="337" r:id="rId152"/>
    <p:sldId id="338" r:id="rId153"/>
    <p:sldId id="381" r:id="rId154"/>
    <p:sldId id="478" r:id="rId155"/>
    <p:sldId id="566" r:id="rId156"/>
    <p:sldId id="577" r:id="rId157"/>
    <p:sldId id="578" r:id="rId158"/>
    <p:sldId id="579" r:id="rId159"/>
    <p:sldId id="580" r:id="rId160"/>
    <p:sldId id="581" r:id="rId161"/>
    <p:sldId id="582" r:id="rId162"/>
    <p:sldId id="583" r:id="rId163"/>
    <p:sldId id="584" r:id="rId164"/>
    <p:sldId id="339" r:id="rId165"/>
    <p:sldId id="340" r:id="rId166"/>
    <p:sldId id="341" r:id="rId167"/>
    <p:sldId id="342" r:id="rId168"/>
    <p:sldId id="343" r:id="rId169"/>
    <p:sldId id="585" r:id="rId170"/>
    <p:sldId id="344" r:id="rId171"/>
    <p:sldId id="589" r:id="rId172"/>
    <p:sldId id="590" r:id="rId173"/>
    <p:sldId id="591" r:id="rId174"/>
    <p:sldId id="592" r:id="rId175"/>
    <p:sldId id="594" r:id="rId176"/>
    <p:sldId id="593" r:id="rId177"/>
    <p:sldId id="595" r:id="rId178"/>
    <p:sldId id="605" r:id="rId179"/>
    <p:sldId id="596" r:id="rId180"/>
    <p:sldId id="598" r:id="rId181"/>
    <p:sldId id="597" r:id="rId182"/>
    <p:sldId id="599" r:id="rId183"/>
    <p:sldId id="350" r:id="rId184"/>
    <p:sldId id="351" r:id="rId185"/>
    <p:sldId id="352" r:id="rId186"/>
    <p:sldId id="353" r:id="rId187"/>
    <p:sldId id="354" r:id="rId188"/>
    <p:sldId id="355" r:id="rId189"/>
    <p:sldId id="356" r:id="rId190"/>
    <p:sldId id="357" r:id="rId191"/>
    <p:sldId id="358" r:id="rId192"/>
    <p:sldId id="359" r:id="rId193"/>
    <p:sldId id="360" r:id="rId194"/>
    <p:sldId id="361" r:id="rId195"/>
    <p:sldId id="362" r:id="rId196"/>
    <p:sldId id="363" r:id="rId197"/>
    <p:sldId id="364" r:id="rId198"/>
    <p:sldId id="365" r:id="rId199"/>
    <p:sldId id="366" r:id="rId200"/>
    <p:sldId id="367" r:id="rId201"/>
    <p:sldId id="600" r:id="rId202"/>
    <p:sldId id="613" r:id="rId203"/>
    <p:sldId id="368" r:id="rId204"/>
    <p:sldId id="369" r:id="rId205"/>
    <p:sldId id="370" r:id="rId206"/>
    <p:sldId id="451" r:id="rId207"/>
    <p:sldId id="374" r:id="rId208"/>
    <p:sldId id="375" r:id="rId209"/>
    <p:sldId id="473" r:id="rId210"/>
    <p:sldId id="474" r:id="rId211"/>
    <p:sldId id="743" r:id="rId212"/>
    <p:sldId id="744" r:id="rId213"/>
    <p:sldId id="745" r:id="rId214"/>
    <p:sldId id="746" r:id="rId215"/>
    <p:sldId id="747" r:id="rId216"/>
    <p:sldId id="748" r:id="rId217"/>
    <p:sldId id="749" r:id="rId218"/>
    <p:sldId id="750" r:id="rId219"/>
    <p:sldId id="751" r:id="rId220"/>
    <p:sldId id="752" r:id="rId221"/>
    <p:sldId id="753" r:id="rId222"/>
    <p:sldId id="754" r:id="rId223"/>
    <p:sldId id="755" r:id="rId224"/>
    <p:sldId id="756" r:id="rId225"/>
    <p:sldId id="757" r:id="rId226"/>
    <p:sldId id="758" r:id="rId227"/>
    <p:sldId id="759" r:id="rId228"/>
    <p:sldId id="760" r:id="rId229"/>
    <p:sldId id="761" r:id="rId230"/>
    <p:sldId id="762" r:id="rId231"/>
    <p:sldId id="763" r:id="rId232"/>
    <p:sldId id="764" r:id="rId233"/>
    <p:sldId id="765" r:id="rId234"/>
    <p:sldId id="766" r:id="rId235"/>
    <p:sldId id="376" r:id="rId236"/>
    <p:sldId id="377" r:id="rId237"/>
    <p:sldId id="378" r:id="rId238"/>
    <p:sldId id="379" r:id="rId239"/>
    <p:sldId id="380" r:id="rId240"/>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5pPr>
    <a:lvl6pPr marL="2286000" algn="l" defTabSz="914400" rtl="0" eaLnBrk="1" latinLnBrk="0" hangingPunct="1">
      <a:defRPr sz="2400" kern="1200">
        <a:solidFill>
          <a:schemeClr val="tx1"/>
        </a:solidFill>
        <a:latin typeface="Times New Roman" pitchFamily="-107" charset="0"/>
        <a:ea typeface="ＭＳ Ｐゴシック" pitchFamily="-107" charset="-128"/>
        <a:cs typeface="+mn-cs"/>
      </a:defRPr>
    </a:lvl6pPr>
    <a:lvl7pPr marL="2743200" algn="l" defTabSz="914400" rtl="0" eaLnBrk="1" latinLnBrk="0" hangingPunct="1">
      <a:defRPr sz="2400" kern="1200">
        <a:solidFill>
          <a:schemeClr val="tx1"/>
        </a:solidFill>
        <a:latin typeface="Times New Roman" pitchFamily="-107" charset="0"/>
        <a:ea typeface="ＭＳ Ｐゴシック" pitchFamily="-107" charset="-128"/>
        <a:cs typeface="+mn-cs"/>
      </a:defRPr>
    </a:lvl7pPr>
    <a:lvl8pPr marL="3200400" algn="l" defTabSz="914400" rtl="0" eaLnBrk="1" latinLnBrk="0" hangingPunct="1">
      <a:defRPr sz="2400" kern="1200">
        <a:solidFill>
          <a:schemeClr val="tx1"/>
        </a:solidFill>
        <a:latin typeface="Times New Roman" pitchFamily="-107" charset="0"/>
        <a:ea typeface="ＭＳ Ｐゴシック" pitchFamily="-107" charset="-128"/>
        <a:cs typeface="+mn-cs"/>
      </a:defRPr>
    </a:lvl8pPr>
    <a:lvl9pPr marL="3657600" algn="l" defTabSz="914400" rtl="0" eaLnBrk="1" latinLnBrk="0" hangingPunct="1">
      <a:defRPr sz="2400" kern="1200">
        <a:solidFill>
          <a:schemeClr val="tx1"/>
        </a:solidFill>
        <a:latin typeface="Times New Roman" pitchFamily="-107" charset="0"/>
        <a:ea typeface="ＭＳ Ｐゴシック" pitchFamily="-107" charset="-128"/>
        <a:cs typeface="+mn-cs"/>
      </a:defRPr>
    </a:lvl9pPr>
  </p:defaultTextStyle>
  <p:extLst>
    <p:ext uri="{EFAFB233-063F-42B5-8137-9DF3F51BA10A}">
      <p15:sldGuideLst xmlns:p15="http://schemas.microsoft.com/office/powerpoint/2012/main">
        <p15:guide id="1" orient="horz" pos="1104">
          <p15:clr>
            <a:srgbClr val="A4A3A4"/>
          </p15:clr>
        </p15:guide>
        <p15:guide id="2" pos="3744" userDrawn="1">
          <p15:clr>
            <a:srgbClr val="A4A3A4"/>
          </p15:clr>
        </p15:guide>
        <p15:guide id="3" pos="51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FFFFFF"/>
    <a:srgbClr val="000000"/>
    <a:srgbClr val="FEB0B5"/>
    <a:srgbClr val="FEB2B4"/>
    <a:srgbClr val="D30AA5"/>
    <a:srgbClr val="A2AB00"/>
    <a:srgbClr val="730000"/>
    <a:srgbClr val="043504"/>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39" autoAdjust="0"/>
    <p:restoredTop sz="83121" autoAdjust="0"/>
  </p:normalViewPr>
  <p:slideViewPr>
    <p:cSldViewPr>
      <p:cViewPr varScale="1">
        <p:scale>
          <a:sx n="118" d="100"/>
          <a:sy n="118" d="100"/>
        </p:scale>
        <p:origin x="486" y="114"/>
      </p:cViewPr>
      <p:guideLst>
        <p:guide orient="horz" pos="1104"/>
        <p:guide pos="3744"/>
        <p:guide pos="513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072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notesMaster" Target="notesMasters/notesMaster1.xml"/><Relationship Id="rId246"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handoutMaster" Target="handoutMasters/handout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atchett:Documents:2013%20L2%20Weak%20Scaling%20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119924994906794E-2"/>
          <c:y val="0.157303532601894"/>
          <c:w val="0.89039707915980904"/>
          <c:h val="0.70505690505491603"/>
        </c:manualLayout>
      </c:layout>
      <c:barChart>
        <c:barDir val="col"/>
        <c:grouping val="stacked"/>
        <c:varyColors val="0"/>
        <c:ser>
          <c:idx val="0"/>
          <c:order val="0"/>
          <c:tx>
            <c:strRef>
              <c:f>Sheet4!$B$30</c:f>
              <c:strCache>
                <c:ptCount val="1"/>
                <c:pt idx="0">
                  <c:v>xRage</c:v>
                </c:pt>
              </c:strCache>
            </c:strRef>
          </c:tx>
          <c:spPr>
            <a:solidFill>
              <a:srgbClr val="004586"/>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Sheet4!$B$31:$B$38</c:f>
              <c:numCache>
                <c:formatCode>General</c:formatCode>
                <c:ptCount val="8"/>
                <c:pt idx="0">
                  <c:v>13.5116</c:v>
                </c:pt>
                <c:pt idx="1">
                  <c:v>14.7638</c:v>
                </c:pt>
                <c:pt idx="2">
                  <c:v>17.0791</c:v>
                </c:pt>
                <c:pt idx="3">
                  <c:v>20.3201</c:v>
                </c:pt>
                <c:pt idx="4">
                  <c:v>21.6006</c:v>
                </c:pt>
                <c:pt idx="5">
                  <c:v>21.9145</c:v>
                </c:pt>
                <c:pt idx="6">
                  <c:v>22.5397</c:v>
                </c:pt>
                <c:pt idx="7">
                  <c:v>23.387499999999999</c:v>
                </c:pt>
              </c:numCache>
            </c:numRef>
          </c:val>
          <c:extLst>
            <c:ext xmlns:c16="http://schemas.microsoft.com/office/drawing/2014/chart" uri="{C3380CC4-5D6E-409C-BE32-E72D297353CC}">
              <c16:uniqueId val="{00000000-A881-4AE1-A6BB-EF9112AF13DE}"/>
            </c:ext>
          </c:extLst>
        </c:ser>
        <c:ser>
          <c:idx val="1"/>
          <c:order val="1"/>
          <c:tx>
            <c:strRef>
              <c:f>Sheet4!$C$30</c:f>
              <c:strCache>
                <c:ptCount val="1"/>
                <c:pt idx="0">
                  <c:v>contour</c:v>
                </c:pt>
              </c:strCache>
            </c:strRef>
          </c:tx>
          <c:spPr>
            <a:solidFill>
              <a:srgbClr val="FF420E"/>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Sheet4!$C$31:$C$38</c:f>
              <c:numCache>
                <c:formatCode>General</c:formatCode>
                <c:ptCount val="8"/>
                <c:pt idx="0">
                  <c:v>1.4500000000000001E-2</c:v>
                </c:pt>
                <c:pt idx="1">
                  <c:v>1.47E-2</c:v>
                </c:pt>
                <c:pt idx="2">
                  <c:v>1.5800000000000002E-2</c:v>
                </c:pt>
                <c:pt idx="3">
                  <c:v>1.8100000000000002E-2</c:v>
                </c:pt>
                <c:pt idx="4">
                  <c:v>1.8499999999999999E-2</c:v>
                </c:pt>
                <c:pt idx="5">
                  <c:v>1.77E-2</c:v>
                </c:pt>
                <c:pt idx="6">
                  <c:v>1.72E-2</c:v>
                </c:pt>
                <c:pt idx="7">
                  <c:v>1.6799999999999999E-2</c:v>
                </c:pt>
              </c:numCache>
            </c:numRef>
          </c:val>
          <c:extLst>
            <c:ext xmlns:c16="http://schemas.microsoft.com/office/drawing/2014/chart" uri="{C3380CC4-5D6E-409C-BE32-E72D297353CC}">
              <c16:uniqueId val="{00000001-A881-4AE1-A6BB-EF9112AF13DE}"/>
            </c:ext>
          </c:extLst>
        </c:ser>
        <c:ser>
          <c:idx val="2"/>
          <c:order val="2"/>
          <c:tx>
            <c:strRef>
              <c:f>Sheet4!$D$30</c:f>
              <c:strCache>
                <c:ptCount val="1"/>
                <c:pt idx="0">
                  <c:v>cell to point</c:v>
                </c:pt>
              </c:strCache>
            </c:strRef>
          </c:tx>
          <c:spPr>
            <a:solidFill>
              <a:srgbClr val="FFD320"/>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Sheet4!$D$31:$D$38</c:f>
              <c:numCache>
                <c:formatCode>General</c:formatCode>
                <c:ptCount val="8"/>
                <c:pt idx="0">
                  <c:v>9.7600000000000006E-2</c:v>
                </c:pt>
                <c:pt idx="1">
                  <c:v>0.1094</c:v>
                </c:pt>
                <c:pt idx="2">
                  <c:v>0.12709999999999999</c:v>
                </c:pt>
                <c:pt idx="3">
                  <c:v>0.1565</c:v>
                </c:pt>
                <c:pt idx="4">
                  <c:v>0.16830000000000001</c:v>
                </c:pt>
                <c:pt idx="5">
                  <c:v>0.1681</c:v>
                </c:pt>
                <c:pt idx="6">
                  <c:v>0.16950000000000001</c:v>
                </c:pt>
                <c:pt idx="7">
                  <c:v>0.1699</c:v>
                </c:pt>
              </c:numCache>
            </c:numRef>
          </c:val>
          <c:extLst>
            <c:ext xmlns:c16="http://schemas.microsoft.com/office/drawing/2014/chart" uri="{C3380CC4-5D6E-409C-BE32-E72D297353CC}">
              <c16:uniqueId val="{00000002-A881-4AE1-A6BB-EF9112AF13DE}"/>
            </c:ext>
          </c:extLst>
        </c:ser>
        <c:ser>
          <c:idx val="3"/>
          <c:order val="3"/>
          <c:tx>
            <c:strRef>
              <c:f>Sheet4!$E$30</c:f>
              <c:strCache>
                <c:ptCount val="1"/>
                <c:pt idx="0">
                  <c:v>render</c:v>
                </c:pt>
              </c:strCache>
            </c:strRef>
          </c:tx>
          <c:spPr>
            <a:solidFill>
              <a:srgbClr val="579D1C"/>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Sheet4!$E$31:$E$38</c:f>
              <c:numCache>
                <c:formatCode>General</c:formatCode>
                <c:ptCount val="8"/>
                <c:pt idx="0">
                  <c:v>4.58E-2</c:v>
                </c:pt>
                <c:pt idx="1">
                  <c:v>3.8100000000000002E-2</c:v>
                </c:pt>
                <c:pt idx="2">
                  <c:v>3.4599999999999999E-2</c:v>
                </c:pt>
                <c:pt idx="3">
                  <c:v>3.3799999999999997E-2</c:v>
                </c:pt>
                <c:pt idx="4">
                  <c:v>2.9000000000000001E-2</c:v>
                </c:pt>
                <c:pt idx="5">
                  <c:v>2.6800000000000001E-2</c:v>
                </c:pt>
                <c:pt idx="6">
                  <c:v>3.8800000000000001E-2</c:v>
                </c:pt>
                <c:pt idx="7">
                  <c:v>5.7799999999999997E-2</c:v>
                </c:pt>
              </c:numCache>
            </c:numRef>
          </c:val>
          <c:extLst>
            <c:ext xmlns:c16="http://schemas.microsoft.com/office/drawing/2014/chart" uri="{C3380CC4-5D6E-409C-BE32-E72D297353CC}">
              <c16:uniqueId val="{00000003-A881-4AE1-A6BB-EF9112AF13DE}"/>
            </c:ext>
          </c:extLst>
        </c:ser>
        <c:ser>
          <c:idx val="4"/>
          <c:order val="4"/>
          <c:tx>
            <c:strRef>
              <c:f>Sheet4!$F$30</c:f>
              <c:strCache>
                <c:ptCount val="1"/>
                <c:pt idx="0">
                  <c:v>write</c:v>
                </c:pt>
              </c:strCache>
            </c:strRef>
          </c:tx>
          <c:spPr>
            <a:solidFill>
              <a:srgbClr val="7E0021"/>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Sheet4!$F$31:$F$38</c:f>
              <c:numCache>
                <c:formatCode>General</c:formatCode>
                <c:ptCount val="8"/>
                <c:pt idx="0">
                  <c:v>0.30570000000000003</c:v>
                </c:pt>
                <c:pt idx="1">
                  <c:v>0.31330000000000002</c:v>
                </c:pt>
                <c:pt idx="2">
                  <c:v>0.31430000000000002</c:v>
                </c:pt>
                <c:pt idx="3">
                  <c:v>0.35339999999999999</c:v>
                </c:pt>
                <c:pt idx="4">
                  <c:v>0.3795</c:v>
                </c:pt>
                <c:pt idx="5">
                  <c:v>0.35589999999999999</c:v>
                </c:pt>
                <c:pt idx="6">
                  <c:v>0.3</c:v>
                </c:pt>
                <c:pt idx="7">
                  <c:v>0.29859999999999998</c:v>
                </c:pt>
              </c:numCache>
            </c:numRef>
          </c:val>
          <c:extLst>
            <c:ext xmlns:c16="http://schemas.microsoft.com/office/drawing/2014/chart" uri="{C3380CC4-5D6E-409C-BE32-E72D297353CC}">
              <c16:uniqueId val="{00000004-A881-4AE1-A6BB-EF9112AF13DE}"/>
            </c:ext>
          </c:extLst>
        </c:ser>
        <c:ser>
          <c:idx val="5"/>
          <c:order val="5"/>
          <c:tx>
            <c:strRef>
              <c:f>Sheet4!$G$30</c:f>
              <c:strCache>
                <c:ptCount val="1"/>
                <c:pt idx="0">
                  <c:v>annotations</c:v>
                </c:pt>
              </c:strCache>
            </c:strRef>
          </c:tx>
          <c:spPr>
            <a:solidFill>
              <a:srgbClr val="83CAFF"/>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Sheet4!$G$31:$G$38</c:f>
              <c:numCache>
                <c:formatCode>General</c:formatCode>
                <c:ptCount val="8"/>
                <c:pt idx="0">
                  <c:v>6.9999999999999999E-4</c:v>
                </c:pt>
                <c:pt idx="1">
                  <c:v>6.9999999999999999E-4</c:v>
                </c:pt>
                <c:pt idx="2">
                  <c:v>6.9999999999999999E-4</c:v>
                </c:pt>
                <c:pt idx="3">
                  <c:v>6.9999999999999999E-4</c:v>
                </c:pt>
                <c:pt idx="4">
                  <c:v>6.9999999999999999E-4</c:v>
                </c:pt>
                <c:pt idx="5">
                  <c:v>6.9999999999999999E-4</c:v>
                </c:pt>
                <c:pt idx="6">
                  <c:v>6.9999999999999999E-4</c:v>
                </c:pt>
                <c:pt idx="7">
                  <c:v>6.9999999999999999E-4</c:v>
                </c:pt>
              </c:numCache>
            </c:numRef>
          </c:val>
          <c:extLst>
            <c:ext xmlns:c16="http://schemas.microsoft.com/office/drawing/2014/chart" uri="{C3380CC4-5D6E-409C-BE32-E72D297353CC}">
              <c16:uniqueId val="{00000005-A881-4AE1-A6BB-EF9112AF13DE}"/>
            </c:ext>
          </c:extLst>
        </c:ser>
        <c:ser>
          <c:idx val="6"/>
          <c:order val="6"/>
          <c:tx>
            <c:strRef>
              <c:f>Sheet4!$H$30</c:f>
              <c:strCache>
                <c:ptCount val="1"/>
                <c:pt idx="0">
                  <c:v>data generation</c:v>
                </c:pt>
              </c:strCache>
            </c:strRef>
          </c:tx>
          <c:spPr>
            <a:solidFill>
              <a:srgbClr val="314004"/>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Sheet4!$H$31:$H$38</c:f>
              <c:numCache>
                <c:formatCode>General</c:formatCode>
                <c:ptCount val="8"/>
                <c:pt idx="0">
                  <c:v>0.16370000000000001</c:v>
                </c:pt>
                <c:pt idx="1">
                  <c:v>0.1978</c:v>
                </c:pt>
                <c:pt idx="2">
                  <c:v>0.2359</c:v>
                </c:pt>
                <c:pt idx="3">
                  <c:v>0.32069999999999999</c:v>
                </c:pt>
                <c:pt idx="4">
                  <c:v>0.36459999999999998</c:v>
                </c:pt>
                <c:pt idx="5">
                  <c:v>0.36320000000000002</c:v>
                </c:pt>
                <c:pt idx="6">
                  <c:v>0.39269999999999999</c:v>
                </c:pt>
                <c:pt idx="7">
                  <c:v>0.42109999999999997</c:v>
                </c:pt>
              </c:numCache>
            </c:numRef>
          </c:val>
          <c:extLst>
            <c:ext xmlns:c16="http://schemas.microsoft.com/office/drawing/2014/chart" uri="{C3380CC4-5D6E-409C-BE32-E72D297353CC}">
              <c16:uniqueId val="{00000006-A881-4AE1-A6BB-EF9112AF13DE}"/>
            </c:ext>
          </c:extLst>
        </c:ser>
        <c:dLbls>
          <c:showLegendKey val="0"/>
          <c:showVal val="0"/>
          <c:showCatName val="0"/>
          <c:showSerName val="0"/>
          <c:showPercent val="0"/>
          <c:showBubbleSize val="0"/>
        </c:dLbls>
        <c:gapWidth val="100"/>
        <c:overlap val="100"/>
        <c:axId val="-1177048912"/>
        <c:axId val="-1177041024"/>
      </c:barChart>
      <c:catAx>
        <c:axId val="-1177048912"/>
        <c:scaling>
          <c:orientation val="minMax"/>
        </c:scaling>
        <c:delete val="0"/>
        <c:axPos val="b"/>
        <c:title>
          <c:tx>
            <c:rich>
              <a:bodyPr/>
              <a:lstStyle/>
              <a:p>
                <a:pPr>
                  <a:defRPr sz="1400" b="0" i="0" u="none" strike="noStrike" baseline="0">
                    <a:solidFill>
                      <a:srgbClr val="000000"/>
                    </a:solidFill>
                    <a:latin typeface="Arial"/>
                    <a:ea typeface="Arial"/>
                    <a:cs typeface="Arial"/>
                  </a:defRPr>
                </a:pPr>
                <a:r>
                  <a:rPr lang="en-US" sz="1400" dirty="0"/>
                  <a:t>Cores</a:t>
                </a:r>
              </a:p>
            </c:rich>
          </c:tx>
          <c:layout>
            <c:manualLayout>
              <c:xMode val="edge"/>
              <c:yMode val="edge"/>
              <c:x val="0.43460512146750502"/>
              <c:y val="0.92415825403612495"/>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177041024"/>
        <c:crosses val="autoZero"/>
        <c:auto val="1"/>
        <c:lblAlgn val="ctr"/>
        <c:lblOffset val="100"/>
        <c:tickLblSkip val="1"/>
        <c:tickMarkSkip val="1"/>
        <c:noMultiLvlLbl val="0"/>
      </c:catAx>
      <c:valAx>
        <c:axId val="-1177041024"/>
        <c:scaling>
          <c:orientation val="minMax"/>
          <c:max val="25"/>
        </c:scaling>
        <c:delete val="0"/>
        <c:axPos val="l"/>
        <c:majorGridlines>
          <c:spPr>
            <a:ln w="3175">
              <a:solidFill>
                <a:srgbClr val="B3B3B3"/>
              </a:solidFill>
              <a:prstDash val="solid"/>
            </a:ln>
          </c:spPr>
        </c:majorGridlines>
        <c:title>
          <c:tx>
            <c:rich>
              <a:bodyPr/>
              <a:lstStyle/>
              <a:p>
                <a:pPr>
                  <a:defRPr sz="1400" b="0" i="0" u="none" strike="noStrike" baseline="0">
                    <a:solidFill>
                      <a:srgbClr val="000000"/>
                    </a:solidFill>
                    <a:latin typeface="Arial"/>
                    <a:ea typeface="Arial"/>
                    <a:cs typeface="Arial"/>
                  </a:defRPr>
                </a:pPr>
                <a:r>
                  <a:rPr lang="en-US" sz="1400" dirty="0"/>
                  <a:t>Seconds per Time Step</a:t>
                </a:r>
              </a:p>
            </c:rich>
          </c:tx>
          <c:layout>
            <c:manualLayout>
              <c:xMode val="edge"/>
              <c:yMode val="edge"/>
              <c:x val="4.6768429865684801E-4"/>
              <c:y val="0.30179349342780798"/>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177048912"/>
        <c:crosses val="autoZero"/>
        <c:crossBetween val="between"/>
      </c:valAx>
      <c:spPr>
        <a:noFill/>
        <a:ln w="3175">
          <a:solidFill>
            <a:srgbClr val="B3B3B3"/>
          </a:solidFill>
          <a:prstDash val="solid"/>
        </a:ln>
      </c:spPr>
    </c:plotArea>
    <c:legend>
      <c:legendPos val="r"/>
      <c:legendEntry>
        <c:idx val="6"/>
        <c:txPr>
          <a:bodyPr/>
          <a:lstStyle/>
          <a:p>
            <a:pPr>
              <a:defRPr sz="1400" b="0" i="0" u="none" strike="noStrike" cap="all" baseline="0">
                <a:solidFill>
                  <a:srgbClr val="000000"/>
                </a:solidFill>
                <a:latin typeface="Arial"/>
                <a:ea typeface="Arial"/>
                <a:cs typeface="Arial"/>
              </a:defRPr>
            </a:pPr>
            <a:endParaRPr lang="en-US"/>
          </a:p>
        </c:txPr>
      </c:legendEntry>
      <c:layout>
        <c:manualLayout>
          <c:xMode val="edge"/>
          <c:yMode val="edge"/>
          <c:x val="6.0323374871121403E-2"/>
          <c:y val="0.16721284979586801"/>
          <c:w val="0.42716573070148101"/>
          <c:h val="0.176602156933099"/>
        </c:manualLayout>
      </c:layout>
      <c:overlay val="0"/>
      <c:spPr>
        <a:no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813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54088" y="4443413"/>
            <a:ext cx="5100637" cy="4202112"/>
          </a:xfrm>
          <a:prstGeom prst="rect">
            <a:avLst/>
          </a:prstGeom>
          <a:noFill/>
          <a:ln w="12700">
            <a:noFill/>
            <a:miter lim="800000"/>
            <a:headEnd/>
            <a:tailEnd/>
          </a:ln>
          <a:effectLst/>
        </p:spPr>
        <p:txBody>
          <a:bodyPr vert="horz" wrap="square" lIns="92206" tIns="46912" rIns="92206" bIns="469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89038" y="703263"/>
            <a:ext cx="4630737"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504833823"/>
      </p:ext>
    </p:extLst>
  </p:cSld>
  <p:clrMap bg1="lt1" tx1="dk1" bg2="lt2" tx2="dk2" accent1="accent1" accent2="accent2" accent3="accent3" accent4="accent4" accent5="accent5" accent6="accent6" hlink="hlink" folHlink="folHlink"/>
  <p:notesStyle>
    <a:lvl1pPr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2438"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04875"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57313"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09750"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
        <p:nvSpPr>
          <p:cNvPr id="16387"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597176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311502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28467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a:ln/>
        </p:spPr>
      </p:sp>
      <p:sp>
        <p:nvSpPr>
          <p:cNvPr id="2017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 Works on huge numbers of cells in an uncharacteristically large number of blocks</a:t>
            </a:r>
          </a:p>
          <a:p>
            <a:pPr lvl="1">
              <a:buFontTx/>
              <a:buChar char="•"/>
            </a:pPr>
            <a:r>
              <a:rPr lang="en-US" smtClean="0">
                <a:latin typeface="Times New Roman" pitchFamily="-107" charset="0"/>
                <a:ea typeface="ＭＳ Ｐゴシック" pitchFamily="-107" charset="-128"/>
              </a:rPr>
              <a:t>Working with data containing 10’s of thousands to 100’s of thousands of blocks and billions of cells.</a:t>
            </a:r>
          </a:p>
          <a:p>
            <a:pPr lvl="1">
              <a:buFontTx/>
              <a:buChar char="•"/>
            </a:pPr>
            <a:endParaRPr lang="en-US" smtClean="0">
              <a:latin typeface="Times New Roman" pitchFamily="-107" charset="0"/>
              <a:ea typeface="ＭＳ Ｐゴシック" pitchFamily="-107"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Simulation of flow over a full wing where a synthetic jet issues unsteady </a:t>
            </a:r>
            <a:r>
              <a:rPr lang="en-US" dirty="0" err="1" smtClean="0"/>
              <a:t>crossflow</a:t>
            </a:r>
            <a:r>
              <a:rPr lang="en-US" dirty="0" smtClean="0"/>
              <a:t> jet at 1750Hz.</a:t>
            </a:r>
          </a:p>
          <a:p>
            <a:pPr marL="171450" indent="-171450">
              <a:buFont typeface="Arial"/>
              <a:buChar char="•"/>
            </a:pPr>
            <a:r>
              <a:rPr lang="en-US" dirty="0" smtClean="0"/>
              <a:t>3.3</a:t>
            </a:r>
            <a:r>
              <a:rPr lang="en-US" baseline="0" dirty="0" smtClean="0"/>
              <a:t> billion tetrahedra</a:t>
            </a:r>
          </a:p>
          <a:p>
            <a:pPr marL="171450" indent="-171450">
              <a:buFont typeface="Arial"/>
              <a:buChar char="•"/>
            </a:pPr>
            <a:r>
              <a:rPr lang="en-US" baseline="0" dirty="0" smtClean="0"/>
              <a:t>Run in situ with PHASTA simulation on 160 thousand cores.</a:t>
            </a:r>
            <a:endParaRPr lang="en-US" dirty="0"/>
          </a:p>
        </p:txBody>
      </p:sp>
    </p:spTree>
    <p:extLst>
      <p:ext uri="{BB962C8B-B14F-4D97-AF65-F5344CB8AC3E}">
        <p14:creationId xmlns:p14="http://schemas.microsoft.com/office/powerpoint/2010/main" val="39146714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Visualized in situ with PHASTA. 1.3 billion elements running</a:t>
            </a:r>
            <a:r>
              <a:rPr lang="en-US" baseline="0" dirty="0" smtClean="0"/>
              <a:t> on 256K MPI processes.</a:t>
            </a:r>
            <a:endParaRPr lang="en-US" dirty="0"/>
          </a:p>
        </p:txBody>
      </p:sp>
    </p:spTree>
    <p:extLst>
      <p:ext uri="{BB962C8B-B14F-4D97-AF65-F5344CB8AC3E}">
        <p14:creationId xmlns:p14="http://schemas.microsoft.com/office/powerpoint/2010/main" val="133004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IceT</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Sort-last -&gt; image compositing</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Insensitive to iamge data size</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3228793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Ribbon and Tube</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Never use with structured data</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extreme caution on structured data.</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with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Requires only mild caution with structured data.</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on all data.</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a:t>Source Ken Moreland</a:t>
            </a:r>
          </a:p>
          <a:p>
            <a:pPr marL="174708" indent="-174708" defTabSz="931774">
              <a:buFont typeface="Arial"/>
              <a:buChar char="•"/>
              <a:defRPr/>
            </a:pPr>
            <a:r>
              <a:rPr lang="en-US" dirty="0">
                <a:latin typeface="+mn-lt"/>
                <a:ea typeface="+mn-ea"/>
                <a:cs typeface="+mn-cs"/>
              </a:rPr>
              <a:t>HPC calculations produce complex datasets that are increasingly difficult to explore and understand using traditional post-processing workflows. To advance understanding of underlying physics, uncertainties, and results of HPC codes, SNL must gather as much relevant data as possible from large simulations. This drives SNL to couple data analysis and visualization capability with a running simulation, so that high fidelity data can be extracted and written to disk. </a:t>
            </a:r>
          </a:p>
          <a:p>
            <a:pPr marL="174708" indent="-174708">
              <a:buFont typeface="Arial"/>
              <a:buChar char="•"/>
            </a:pPr>
            <a:endParaRPr lang="en-US" dirty="0"/>
          </a:p>
        </p:txBody>
      </p:sp>
      <p:sp>
        <p:nvSpPr>
          <p:cNvPr id="4" name="Header Placeholder 3"/>
          <p:cNvSpPr>
            <a:spLocks noGrp="1"/>
          </p:cNvSpPr>
          <p:nvPr>
            <p:ph type="hdr" sz="quarter" idx="10"/>
          </p:nvPr>
        </p:nvSpPr>
        <p:spPr>
          <a:xfrm>
            <a:off x="0" y="0"/>
            <a:ext cx="3037840" cy="464820"/>
          </a:xfrm>
          <a:prstGeom prst="rect">
            <a:avLst/>
          </a:prstGeom>
        </p:spPr>
        <p:txBody>
          <a:bodyPr lIns="93177" tIns="46589" rIns="93177" bIns="46589"/>
          <a:lstStyle/>
          <a:p>
            <a:endParaRPr lang="en-US">
              <a:solidFill>
                <a:prstClr val="black"/>
              </a:solidFill>
              <a:latin typeface="Calibri"/>
            </a:endParaRPr>
          </a:p>
        </p:txBody>
      </p:sp>
    </p:spTree>
    <p:extLst>
      <p:ext uri="{BB962C8B-B14F-4D97-AF65-F5344CB8AC3E}">
        <p14:creationId xmlns:p14="http://schemas.microsoft.com/office/powerpoint/2010/main" val="1123879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79475916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Titan features 18,688 compute nodes, a total system memory of 710 terabytes, and Cray’s high-performance Gemini network. Its 299,008 CPU cores guide simulations while the accompanying GPUs that can handle hundreds of calculations simultaneously. The system provides decreased time to solution, increased complexity of models, and greater realism in simulations.</a:t>
            </a:r>
          </a:p>
          <a:p>
            <a:endParaRPr lang="en-US" dirty="0"/>
          </a:p>
          <a:p>
            <a:r>
              <a:rPr lang="en-US" dirty="0"/>
              <a:t>Rhea is a (196)-node commodity-type Linux cluster. The primary purpose of Rhea is to provide a conduit for large-scale scientific discovery via data analysis and visualization of simulation data generated on Titan. Each of Rhea’s nodes contain two 8-core 2.0 GHz Intel Xeon processors with Hyper-Threading and 64GB of main memory. Rhea is connected to the OLCF’s 32PB high performance </a:t>
            </a:r>
            <a:r>
              <a:rPr lang="en-US" dirty="0" err="1"/>
              <a:t>Lustre</a:t>
            </a:r>
            <a:r>
              <a:rPr lang="en-US" dirty="0"/>
              <a:t> </a:t>
            </a:r>
            <a:r>
              <a:rPr lang="en-US" dirty="0" err="1"/>
              <a:t>filesystem</a:t>
            </a:r>
            <a:r>
              <a:rPr lang="en-US" dirty="0"/>
              <a:t> “Atlas”.</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213</a:t>
            </a:fld>
            <a:endParaRPr lang="en-US"/>
          </a:p>
        </p:txBody>
      </p:sp>
    </p:spTree>
    <p:extLst>
      <p:ext uri="{BB962C8B-B14F-4D97-AF65-F5344CB8AC3E}">
        <p14:creationId xmlns:p14="http://schemas.microsoft.com/office/powerpoint/2010/main" val="163964728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293439959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solidFill>
                  <a:schemeClr val="tx2"/>
                </a:solidFill>
              </a:rPr>
              <a:t>Costs of</a:t>
            </a:r>
            <a:r>
              <a:rPr lang="en-US" i="1" dirty="0">
                <a:solidFill>
                  <a:schemeClr val="tx2"/>
                </a:solidFill>
              </a:rPr>
              <a:t> in situ </a:t>
            </a:r>
            <a:r>
              <a:rPr lang="en-US" i="0" dirty="0">
                <a:solidFill>
                  <a:schemeClr val="tx2"/>
                </a:solidFill>
              </a:rPr>
              <a:t>X</a:t>
            </a:r>
            <a:r>
              <a:rPr lang="en-US" dirty="0">
                <a:solidFill>
                  <a:schemeClr val="tx2"/>
                </a:solidFill>
              </a:rPr>
              <a:t>RAGE</a:t>
            </a:r>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215</a:t>
            </a:fld>
            <a:endParaRPr lang="en-US"/>
          </a:p>
        </p:txBody>
      </p:sp>
    </p:spTree>
    <p:extLst>
      <p:ext uri="{BB962C8B-B14F-4D97-AF65-F5344CB8AC3E}">
        <p14:creationId xmlns:p14="http://schemas.microsoft.com/office/powerpoint/2010/main" val="383735593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MPAS-O simulation</a:t>
            </a:r>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218</a:t>
            </a:fld>
            <a:endParaRPr lang="en-US"/>
          </a:p>
        </p:txBody>
      </p:sp>
    </p:spTree>
    <p:extLst>
      <p:ext uri="{BB962C8B-B14F-4D97-AF65-F5344CB8AC3E}">
        <p14:creationId xmlns:p14="http://schemas.microsoft.com/office/powerpoint/2010/main" val="307890092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XRAGE</a:t>
            </a:r>
            <a:r>
              <a:rPr lang="en-US" sz="1200" baseline="0" dirty="0"/>
              <a:t> </a:t>
            </a:r>
            <a:r>
              <a:rPr lang="en-US" sz="1200" dirty="0"/>
              <a:t>Cx60j with basic </a:t>
            </a:r>
            <a:r>
              <a:rPr lang="en-US" sz="1200" i="1" dirty="0"/>
              <a:t>In Situ </a:t>
            </a:r>
            <a:r>
              <a:rPr lang="en-US" sz="1200" dirty="0"/>
              <a:t>Weak Scaling 100k Cells/Core on Moonlight</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fld id="{FF655FD3-6AD5-9540-A8D3-8170B6E07D77}" type="slidenum">
              <a:rPr lang="en-US" smtClean="0"/>
              <a:t>219</a:t>
            </a:fld>
            <a:endParaRPr lang="en-US"/>
          </a:p>
        </p:txBody>
      </p:sp>
    </p:spTree>
    <p:extLst>
      <p:ext uri="{BB962C8B-B14F-4D97-AF65-F5344CB8AC3E}">
        <p14:creationId xmlns:p14="http://schemas.microsoft.com/office/powerpoint/2010/main" val="237613704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Most of the day</a:t>
            </a:r>
            <a:r>
              <a:rPr lang="en-US" baseline="0" dirty="0"/>
              <a:t> is focused on the Developer perspective</a:t>
            </a:r>
          </a:p>
          <a:p>
            <a:r>
              <a:rPr lang="en-US" baseline="0" dirty="0"/>
              <a:t>How do you implement these technologies into a simulation</a:t>
            </a:r>
          </a:p>
        </p:txBody>
      </p:sp>
    </p:spTree>
    <p:extLst>
      <p:ext uri="{BB962C8B-B14F-4D97-AF65-F5344CB8AC3E}">
        <p14:creationId xmlns:p14="http://schemas.microsoft.com/office/powerpoint/2010/main" val="256952156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416932873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while running ParaView.</a:t>
            </a:r>
          </a:p>
          <a:p>
            <a:r>
              <a:rPr lang="en-US" baseline="0" dirty="0"/>
              <a:t>Auto Load option means the plugin will be loaded whenever ParaView is run.</a:t>
            </a:r>
            <a:endParaRPr lang="en-US" dirty="0"/>
          </a:p>
        </p:txBody>
      </p:sp>
    </p:spTree>
    <p:extLst>
      <p:ext uri="{BB962C8B-B14F-4D97-AF65-F5344CB8AC3E}">
        <p14:creationId xmlns:p14="http://schemas.microsoft.com/office/powerpoint/2010/main" val="171200916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will add 2 new menu items – </a:t>
            </a:r>
            <a:r>
              <a:rPr lang="en-US" baseline="0" dirty="0" err="1"/>
              <a:t>CoProcessing</a:t>
            </a:r>
            <a:r>
              <a:rPr lang="en-US" baseline="0" dirty="0"/>
              <a:t> and Writers.</a:t>
            </a:r>
            <a:endParaRPr lang="en-US" dirty="0"/>
          </a:p>
        </p:txBody>
      </p:sp>
    </p:spTree>
    <p:extLst>
      <p:ext uri="{BB962C8B-B14F-4D97-AF65-F5344CB8AC3E}">
        <p14:creationId xmlns:p14="http://schemas.microsoft.com/office/powerpoint/2010/main" val="364024984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2318455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4411346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72231378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499849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inputs could</a:t>
            </a:r>
            <a:r>
              <a:rPr lang="en-US" baseline="0" dirty="0"/>
              <a:t> correspond to things like multi-physics (fluid input &amp; solid input) or independent vs. derived fields (velocity, pressure input &amp; </a:t>
            </a:r>
            <a:r>
              <a:rPr lang="en-US" baseline="0" dirty="0" err="1"/>
              <a:t>vorticity</a:t>
            </a:r>
            <a:r>
              <a:rPr lang="en-US" baseline="0" dirty="0"/>
              <a:t> input)</a:t>
            </a:r>
          </a:p>
          <a:p>
            <a:pPr defTabSz="931774">
              <a:defRPr/>
            </a:pPr>
            <a:r>
              <a:rPr lang="en-US" dirty="0"/>
              <a:t>Essentially telling the script generator what inputs we want to use.</a:t>
            </a:r>
          </a:p>
          <a:p>
            <a:endParaRPr lang="en-US" dirty="0"/>
          </a:p>
        </p:txBody>
      </p:sp>
    </p:spTree>
    <p:extLst>
      <p:ext uri="{BB962C8B-B14F-4D97-AF65-F5344CB8AC3E}">
        <p14:creationId xmlns:p14="http://schemas.microsoft.com/office/powerpoint/2010/main" val="280462573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t>
            </a:r>
            <a:r>
              <a:rPr lang="en-US" baseline="0" dirty="0"/>
              <a:t> required to output images or do live visualization but required to do one of: write out data extract, write out image or do live viz.</a:t>
            </a:r>
            <a:endParaRPr lang="en-US" dirty="0"/>
          </a:p>
        </p:txBody>
      </p:sp>
    </p:spTree>
    <p:extLst>
      <p:ext uri="{BB962C8B-B14F-4D97-AF65-F5344CB8AC3E}">
        <p14:creationId xmlns:p14="http://schemas.microsoft.com/office/powerpoint/2010/main" val="195179607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124941160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Many</a:t>
            </a:r>
            <a:r>
              <a:rPr lang="en-US" baseline="0" dirty="0"/>
              <a:t> of the </a:t>
            </a:r>
            <a:r>
              <a:rPr lang="en-US" baseline="0" dirty="0" err="1"/>
              <a:t>paraview</a:t>
            </a:r>
            <a:r>
              <a:rPr lang="en-US" baseline="0" dirty="0"/>
              <a:t> classes derive from VTK – can follow the inheritance hierarchy to get to VTK </a:t>
            </a:r>
            <a:r>
              <a:rPr lang="en-US" baseline="0" dirty="0" err="1"/>
              <a:t>doxygen</a:t>
            </a:r>
            <a:endParaRPr lang="en-US" baseline="0" dirty="0"/>
          </a:p>
          <a:p>
            <a:r>
              <a:rPr lang="en-US" baseline="0" dirty="0"/>
              <a:t>http://paraview.org//Wiki for the main wiki page – also a </a:t>
            </a:r>
            <a:r>
              <a:rPr lang="en-US" baseline="0" dirty="0" err="1"/>
              <a:t>paraview</a:t>
            </a:r>
            <a:r>
              <a:rPr lang="en-US" baseline="0" dirty="0"/>
              <a:t> users guide there in </a:t>
            </a:r>
            <a:r>
              <a:rPr lang="en-US" baseline="0" dirty="0" err="1"/>
              <a:t>pdf</a:t>
            </a:r>
            <a:r>
              <a:rPr lang="en-US" baseline="0" dirty="0"/>
              <a:t> format</a:t>
            </a:r>
          </a:p>
        </p:txBody>
      </p:sp>
    </p:spTree>
    <p:extLst>
      <p:ext uri="{BB962C8B-B14F-4D97-AF65-F5344CB8AC3E}">
        <p14:creationId xmlns:p14="http://schemas.microsoft.com/office/powerpoint/2010/main" val="223436824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7480053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3108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854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06153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297102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4294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46501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22256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32059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50778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44327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92976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Also do volume rendering.</a:t>
            </a:r>
          </a:p>
        </p:txBody>
      </p:sp>
    </p:spTree>
    <p:extLst>
      <p:ext uri="{BB962C8B-B14F-4D97-AF65-F5344CB8AC3E}">
        <p14:creationId xmlns:p14="http://schemas.microsoft.com/office/powerpoint/2010/main" val="26001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dirty="0" smtClean="0">
              <a:latin typeface="Times New Roman" pitchFamily="-107" charset="0"/>
              <a:ea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57622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61396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33103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w="9525"/>
        </p:spPr>
        <p:txBody>
          <a:bodyPr/>
          <a:lstStyle/>
          <a:p>
            <a:r>
              <a:rPr lang="en-US" smtClean="0">
                <a:latin typeface="Times New Roman" pitchFamily="-107" charset="0"/>
                <a:ea typeface="ＭＳ Ｐゴシック" pitchFamily="-107" charset="-128"/>
              </a:rPr>
              <a:t>ctrl-space: Win/Linux.  alt-space: Mac</a:t>
            </a:r>
          </a:p>
        </p:txBody>
      </p:sp>
    </p:spTree>
    <p:extLst>
      <p:ext uri="{BB962C8B-B14F-4D97-AF65-F5344CB8AC3E}">
        <p14:creationId xmlns:p14="http://schemas.microsoft.com/office/powerpoint/2010/main" val="1969143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89598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96908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16024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41402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7025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49688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096884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24647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55540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1742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48011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Problem: camera position different in each view.</a:t>
            </a:r>
          </a:p>
        </p:txBody>
      </p:sp>
    </p:spTree>
    <p:extLst>
      <p:ext uri="{BB962C8B-B14F-4D97-AF65-F5344CB8AC3E}">
        <p14:creationId xmlns:p14="http://schemas.microsoft.com/office/powerpoint/2010/main" val="820356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912021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921724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88894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76033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373510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73897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3324599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132928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516159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524355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2040522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650293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421780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29072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0737" cy="3473450"/>
          </a:xfrm>
        </p:spPr>
      </p:sp>
      <p:sp>
        <p:nvSpPr>
          <p:cNvPr id="3" name="Notes Placeholder 2"/>
          <p:cNvSpPr>
            <a:spLocks noGrp="1"/>
          </p:cNvSpPr>
          <p:nvPr>
            <p:ph type="body" idx="1"/>
          </p:nvPr>
        </p:nvSpPr>
        <p:spPr/>
        <p:txBody>
          <a:bodyPr/>
          <a:lstStyle/>
          <a:p>
            <a:pPr marL="171441" indent="-171441">
              <a:buFont typeface="Arial"/>
              <a:buChar char="•"/>
            </a:pPr>
            <a:r>
              <a:rPr lang="en-US" dirty="0" smtClean="0"/>
              <a:t>Small montage of projects using ParaView.</a:t>
            </a:r>
          </a:p>
          <a:p>
            <a:pPr marL="171441" indent="-171441">
              <a:buFont typeface="Arial"/>
              <a:buChar char="•"/>
            </a:pPr>
            <a:r>
              <a:rPr lang="en-US" dirty="0" smtClean="0"/>
              <a:t>Demonstrates</a:t>
            </a:r>
            <a:r>
              <a:rPr lang="en-US" baseline="0" dirty="0" smtClean="0"/>
              <a:t> the breadth of utility ParaView has.</a:t>
            </a:r>
            <a:endParaRPr lang="en-US" dirty="0"/>
          </a:p>
        </p:txBody>
      </p:sp>
    </p:spTree>
    <p:extLst>
      <p:ext uri="{BB962C8B-B14F-4D97-AF65-F5344CB8AC3E}">
        <p14:creationId xmlns:p14="http://schemas.microsoft.com/office/powerpoint/2010/main" val="702170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58145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ln/>
        </p:spPr>
      </p:sp>
      <p:sp>
        <p:nvSpPr>
          <p:cNvPr id="1249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From here, re-verify relationship of temperature and pressure.</a:t>
            </a:r>
          </a:p>
        </p:txBody>
      </p:sp>
    </p:spTree>
    <p:extLst>
      <p:ext uri="{BB962C8B-B14F-4D97-AF65-F5344CB8AC3E}">
        <p14:creationId xmlns:p14="http://schemas.microsoft.com/office/powerpoint/2010/main" val="15082164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349783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536530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958884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41481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912681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Add control points by clicking in color box.</a:t>
            </a:r>
          </a:p>
          <a:p>
            <a:pPr>
              <a:buFontTx/>
              <a:buChar char="•"/>
            </a:pPr>
            <a:r>
              <a:rPr lang="en-US" smtClean="0">
                <a:latin typeface="Times New Roman" pitchFamily="-107" charset="0"/>
                <a:ea typeface="ＭＳ Ｐゴシック" pitchFamily="-107" charset="-128"/>
              </a:rPr>
              <a:t>Drag control points to move them.</a:t>
            </a:r>
          </a:p>
          <a:p>
            <a:pPr>
              <a:buFontTx/>
              <a:buChar char="•"/>
            </a:pPr>
            <a:r>
              <a:rPr lang="en-US" smtClean="0">
                <a:latin typeface="Times New Roman" pitchFamily="-107" charset="0"/>
                <a:ea typeface="ＭＳ Ｐゴシック" pitchFamily="-107" charset="-128"/>
              </a:rPr>
              <a:t>Delete active point by hitting backspace or delete.</a:t>
            </a:r>
          </a:p>
          <a:p>
            <a:pPr>
              <a:buFontTx/>
              <a:buChar char="•"/>
            </a:pPr>
            <a:r>
              <a:rPr lang="en-US" smtClean="0">
                <a:latin typeface="Times New Roman" pitchFamily="-107" charset="0"/>
                <a:ea typeface="ＭＳ Ｐゴシック" pitchFamily="-107" charset="-128"/>
              </a:rPr>
              <a:t>Click active point to change its color.</a:t>
            </a:r>
          </a:p>
          <a:p>
            <a:pPr>
              <a:buFontTx/>
              <a:buChar char="•"/>
            </a:pPr>
            <a:r>
              <a:rPr lang="en-US" smtClean="0">
                <a:latin typeface="Times New Roman" pitchFamily="-107" charset="0"/>
                <a:ea typeface="ＭＳ Ｐゴシック" pitchFamily="-107" charset="-128"/>
              </a:rPr>
              <a:t>Can save and load transfer functions.</a:t>
            </a:r>
          </a:p>
          <a:p>
            <a:pPr lvl="1">
              <a:buFontTx/>
              <a:buChar char="•"/>
            </a:pPr>
            <a:r>
              <a:rPr lang="en-US" smtClean="0">
                <a:latin typeface="Times New Roman" pitchFamily="-107" charset="0"/>
                <a:ea typeface="ＭＳ Ｐゴシック" pitchFamily="-107" charset="-128"/>
              </a:rPr>
              <a:t>Load black-body radiation.</a:t>
            </a:r>
          </a:p>
        </p:txBody>
      </p:sp>
    </p:spTree>
    <p:extLst>
      <p:ext uri="{BB962C8B-B14F-4D97-AF65-F5344CB8AC3E}">
        <p14:creationId xmlns:p14="http://schemas.microsoft.com/office/powerpoint/2010/main" val="3001746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Simulating</a:t>
            </a:r>
            <a:r>
              <a:rPr lang="en-US" baseline="0" dirty="0" smtClean="0"/>
              <a:t> </a:t>
            </a:r>
            <a:r>
              <a:rPr lang="en-US" baseline="0" dirty="0" err="1" smtClean="0"/>
              <a:t>deuteranope</a:t>
            </a:r>
            <a:r>
              <a:rPr lang="en-US" baseline="0" dirty="0" smtClean="0"/>
              <a:t> color deficiency.</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0520366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67542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995213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81107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693974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617662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229939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1267765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97512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85788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084608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8074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911462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431627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818660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can move text around with the mouse or pick a standard window location.</a:t>
            </a:r>
          </a:p>
        </p:txBody>
      </p:sp>
    </p:spTree>
    <p:extLst>
      <p:ext uri="{BB962C8B-B14F-4D97-AF65-F5344CB8AC3E}">
        <p14:creationId xmlns:p14="http://schemas.microsoft.com/office/powerpoint/2010/main" val="21173426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172854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860432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755241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074967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69357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8988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p:spPr>
        <p:txBody>
          <a:bodyPr/>
          <a:lstStyle/>
          <a:p>
            <a:pPr>
              <a:buFontTx/>
              <a:buChar char="•"/>
            </a:pPr>
            <a:r>
              <a:rPr lang="en-US" dirty="0" smtClean="0">
                <a:latin typeface="Times New Roman" pitchFamily="-107" charset="0"/>
                <a:ea typeface="ＭＳ Ｐゴシック" pitchFamily="-107" charset="-128"/>
              </a:rPr>
              <a:t>Rubber band selection tools</a:t>
            </a:r>
            <a:r>
              <a:rPr lang="en-US" baseline="0" dirty="0" smtClean="0">
                <a:latin typeface="Times New Roman" pitchFamily="-107" charset="0"/>
                <a:ea typeface="ＭＳ Ｐゴシック" pitchFamily="-107" charset="-128"/>
              </a:rPr>
              <a:t> and polygon selection tools which create polygon by dragging</a:t>
            </a:r>
            <a:endParaRPr lang="en-US" dirty="0"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20773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a:ln/>
        </p:spPr>
      </p:sp>
      <p:sp>
        <p:nvSpPr>
          <p:cNvPr id="153603"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may want to move the Selection Inspector</a:t>
            </a:r>
          </a:p>
        </p:txBody>
      </p:sp>
    </p:spTree>
    <p:extLst>
      <p:ext uri="{BB962C8B-B14F-4D97-AF65-F5344CB8AC3E}">
        <p14:creationId xmlns:p14="http://schemas.microsoft.com/office/powerpoint/2010/main" val="11789886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011314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285102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223578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56358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055836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144384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456995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942309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a:srcRect/>
          <a:stretch>
            <a:fillRect/>
          </a:stretch>
        </p:blipFill>
        <p:spPr bwMode="auto">
          <a:xfrm>
            <a:off x="7772400" y="95250"/>
            <a:ext cx="1260475" cy="742950"/>
          </a:xfrm>
          <a:prstGeom prst="rect">
            <a:avLst/>
          </a:prstGeom>
          <a:noFill/>
          <a:ln w="12700">
            <a:noFill/>
            <a:miter lim="800000"/>
            <a:headEnd/>
            <a:tailEnd/>
          </a:ln>
        </p:spPr>
      </p:pic>
      <p:sp>
        <p:nvSpPr>
          <p:cNvPr id="1027" name="Rectangle 2"/>
          <p:cNvSpPr>
            <a:spLocks noGrp="1" noChangeArrowheads="1"/>
          </p:cNvSpPr>
          <p:nvPr>
            <p:ph type="body" idx="1"/>
          </p:nvPr>
        </p:nvSpPr>
        <p:spPr bwMode="auto">
          <a:xfrm>
            <a:off x="685800" y="1524000"/>
            <a:ext cx="77724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3"/>
          <p:cNvPicPr>
            <a:picLocks noChangeArrowheads="1"/>
          </p:cNvPicPr>
          <p:nvPr/>
        </p:nvPicPr>
        <p:blipFill>
          <a:blip r:embed="rId14"/>
          <a:srcRect/>
          <a:stretch>
            <a:fillRect/>
          </a:stretch>
        </p:blipFill>
        <p:spPr bwMode="auto">
          <a:xfrm>
            <a:off x="0" y="0"/>
            <a:ext cx="2286000" cy="1301750"/>
          </a:xfrm>
          <a:prstGeom prst="rect">
            <a:avLst/>
          </a:prstGeom>
          <a:noFill/>
          <a:ln w="12700">
            <a:noFill/>
            <a:miter lim="800000"/>
            <a:headEnd/>
            <a:tailEnd/>
          </a:ln>
        </p:spPr>
      </p:pic>
      <p:sp>
        <p:nvSpPr>
          <p:cNvPr id="2" name="Line 4"/>
          <p:cNvSpPr>
            <a:spLocks noChangeShapeType="1"/>
          </p:cNvSpPr>
          <p:nvPr/>
        </p:nvSpPr>
        <p:spPr bwMode="auto">
          <a:xfrm>
            <a:off x="803275" y="1447800"/>
            <a:ext cx="7616825" cy="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a:latin typeface="Times New Roman" charset="0"/>
              <a:ea typeface="+mn-ea"/>
            </a:endParaRPr>
          </a:p>
        </p:txBody>
      </p:sp>
      <p:sp>
        <p:nvSpPr>
          <p:cNvPr id="1030" name="Rectangle 5"/>
          <p:cNvSpPr>
            <a:spLocks noGrp="1" noChangeArrowheads="1"/>
          </p:cNvSpPr>
          <p:nvPr>
            <p:ph type="title"/>
          </p:nvPr>
        </p:nvSpPr>
        <p:spPr bwMode="auto">
          <a:xfrm>
            <a:off x="685800" y="228600"/>
            <a:ext cx="7772400" cy="1219200"/>
          </a:xfrm>
          <a:prstGeom prst="rect">
            <a:avLst/>
          </a:prstGeom>
          <a:noFill/>
          <a:ln w="12700">
            <a:noFill/>
            <a:miter lim="800000"/>
            <a:headEnd/>
            <a:tailEnd/>
          </a:ln>
        </p:spPr>
        <p:txBody>
          <a:bodyPr vert="horz" wrap="square" lIns="90487" tIns="44450" rIns="90487" bIns="44450" numCol="1" anchor="b" anchorCtr="0" compatLnSpc="1">
            <a:prstTxWarp prst="textNoShape">
              <a:avLst/>
            </a:prstTxWarp>
          </a:bodyPr>
          <a:lstStyle/>
          <a:p>
            <a:pPr lvl="0"/>
            <a:r>
              <a:rPr lang="en-US" smtClean="0"/>
              <a:t>Click to edit Master title style</a:t>
            </a:r>
          </a:p>
        </p:txBody>
      </p:sp>
      <p:sp>
        <p:nvSpPr>
          <p:cNvPr id="1031" name="Rectangle 7"/>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pitchFamily="-112" charset="0"/>
                <a:ea typeface="+mn-ea"/>
              </a:defRPr>
            </a:lvl1pPr>
          </a:lstStyle>
          <a:p>
            <a:pPr>
              <a:defRPr/>
            </a:pPr>
            <a:endParaRPr lang="en-US"/>
          </a:p>
        </p:txBody>
      </p:sp>
      <p:pic>
        <p:nvPicPr>
          <p:cNvPr id="1032" name="Picture 9"/>
          <p:cNvPicPr>
            <a:picLocks noChangeAspect="1"/>
          </p:cNvPicPr>
          <p:nvPr userDrawn="1"/>
        </p:nvPicPr>
        <p:blipFill>
          <a:blip r:embed="rId15"/>
          <a:srcRect/>
          <a:stretch>
            <a:fillRect/>
          </a:stretch>
        </p:blipFill>
        <p:spPr bwMode="auto">
          <a:xfrm>
            <a:off x="7772400" y="5943600"/>
            <a:ext cx="1252538" cy="368300"/>
          </a:xfrm>
          <a:prstGeom prst="rect">
            <a:avLst/>
          </a:prstGeom>
          <a:noFill/>
          <a:ln w="9525">
            <a:noFill/>
            <a:miter lim="800000"/>
            <a:headEnd/>
            <a:tailEnd/>
          </a:ln>
        </p:spPr>
      </p:pic>
      <p:pic>
        <p:nvPicPr>
          <p:cNvPr id="1033" name="Picture 10"/>
          <p:cNvPicPr>
            <a:picLocks noChangeArrowheads="1"/>
          </p:cNvPicPr>
          <p:nvPr userDrawn="1"/>
        </p:nvPicPr>
        <p:blipFill>
          <a:blip r:embed="rId16"/>
          <a:srcRect/>
          <a:stretch>
            <a:fillRect/>
          </a:stretch>
        </p:blipFill>
        <p:spPr bwMode="auto">
          <a:xfrm>
            <a:off x="7845425" y="6350000"/>
            <a:ext cx="1104900" cy="4318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rtl="0" eaLnBrk="0" fontAlgn="base" hangingPunct="0">
        <a:spcBef>
          <a:spcPct val="0"/>
        </a:spcBef>
        <a:spcAft>
          <a:spcPct val="0"/>
        </a:spcAft>
        <a:defRPr sz="3600" b="1">
          <a:solidFill>
            <a:srgbClr val="000000"/>
          </a:solidFill>
          <a:latin typeface="+mj-lt"/>
          <a:ea typeface="ＭＳ Ｐゴシック" charset="-128"/>
          <a:cs typeface="ＭＳ Ｐゴシック" charset="-128"/>
        </a:defRPr>
      </a:lvl1pPr>
      <a:lvl2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600" b="1">
          <a:solidFill>
            <a:srgbClr val="000000"/>
          </a:solidFill>
          <a:latin typeface="Arial" charset="0"/>
        </a:defRPr>
      </a:lvl6pPr>
      <a:lvl7pPr marL="914400" algn="ctr" rtl="0" eaLnBrk="0" fontAlgn="base" hangingPunct="0">
        <a:spcBef>
          <a:spcPct val="0"/>
        </a:spcBef>
        <a:spcAft>
          <a:spcPct val="0"/>
        </a:spcAft>
        <a:defRPr sz="3600" b="1">
          <a:solidFill>
            <a:srgbClr val="000000"/>
          </a:solidFill>
          <a:latin typeface="Arial" charset="0"/>
        </a:defRPr>
      </a:lvl7pPr>
      <a:lvl8pPr marL="1371600" algn="ctr" rtl="0" eaLnBrk="0" fontAlgn="base" hangingPunct="0">
        <a:spcBef>
          <a:spcPct val="0"/>
        </a:spcBef>
        <a:spcAft>
          <a:spcPct val="0"/>
        </a:spcAft>
        <a:defRPr sz="3600" b="1">
          <a:solidFill>
            <a:srgbClr val="000000"/>
          </a:solidFill>
          <a:latin typeface="Arial" charset="0"/>
        </a:defRPr>
      </a:lvl8pPr>
      <a:lvl9pPr marL="1828800" algn="ctr" rtl="0" eaLnBrk="0" fontAlgn="base" hangingPunct="0">
        <a:spcBef>
          <a:spcPct val="0"/>
        </a:spcBef>
        <a:spcAft>
          <a:spcPct val="0"/>
        </a:spcAft>
        <a:defRPr sz="3600" b="1">
          <a:solidFill>
            <a:srgbClr val="000000"/>
          </a:solidFill>
          <a:latin typeface="Arial" charset="0"/>
        </a:defRPr>
      </a:lvl9pPr>
    </p:titleStyle>
    <p:body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wmf"/><Relationship Id="rId10" Type="http://schemas.openxmlformats.org/officeDocument/2006/relationships/hyperlink" Target="https://creativecommons.org/licenses/by/4.0/" TargetMode="External"/><Relationship Id="rId4" Type="http://schemas.openxmlformats.org/officeDocument/2006/relationships/image" Target="../media/image5.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40.png"/></Relationships>
</file>

<file path=ppt/slides/_rels/slide10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40.png"/></Relationships>
</file>

<file path=ppt/slides/_rels/slide10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98.png"/></Relationships>
</file>

<file path=ppt/slides/_rels/slide10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1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45.emf"/><Relationship Id="rId4" Type="http://schemas.openxmlformats.org/officeDocument/2006/relationships/image" Target="../media/image40.png"/></Relationships>
</file>

<file path=ppt/slides/_rels/slide11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png"/><Relationship Id="rId3" Type="http://schemas.openxmlformats.org/officeDocument/2006/relationships/image" Target="../media/image147.png"/><Relationship Id="rId7" Type="http://schemas.openxmlformats.org/officeDocument/2006/relationships/image" Target="../media/image151.png"/><Relationship Id="rId12" Type="http://schemas.openxmlformats.org/officeDocument/2006/relationships/image" Target="../media/image156.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50.png"/><Relationship Id="rId11" Type="http://schemas.openxmlformats.org/officeDocument/2006/relationships/image" Target="../media/image155.png"/><Relationship Id="rId5" Type="http://schemas.openxmlformats.org/officeDocument/2006/relationships/image" Target="../media/image149.pn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png"/></Relationships>
</file>

<file path=ppt/slides/_rels/slide116.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45.emf"/></Relationships>
</file>

<file path=ppt/slides/_rels/slide11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jpeg"/></Relationships>
</file>

<file path=ppt/slides/_rels/slide120.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145.emf"/></Relationships>
</file>

<file path=ppt/slides/_rels/slide1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5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www.paraview.org/paraview-guide/" TargetMode="External"/><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mailto:paraview@paraview.org" TargetMode="External"/><Relationship Id="rId5" Type="http://schemas.openxmlformats.org/officeDocument/2006/relationships/hyperlink" Target="http://www.paraview.org/" TargetMode="External"/><Relationship Id="rId4" Type="http://schemas.openxmlformats.org/officeDocument/2006/relationships/hyperlink" Target="http://www.paraview.org/tutorials/"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8.xml"/><Relationship Id="rId1" Type="http://schemas.openxmlformats.org/officeDocument/2006/relationships/slideLayout" Target="../slideLayouts/slideLayout6.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png"/></Relationships>
</file>

<file path=ppt/slides/_rels/slide15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115.xml"/><Relationship Id="rId1" Type="http://schemas.openxmlformats.org/officeDocument/2006/relationships/slideLayout" Target="../slideLayouts/slideLayout6.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162.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notesSlide" Target="../notesSlides/notesSlide116.xml"/><Relationship Id="rId1" Type="http://schemas.openxmlformats.org/officeDocument/2006/relationships/slideLayout" Target="../slideLayouts/slideLayout6.xml"/><Relationship Id="rId6" Type="http://schemas.openxmlformats.org/officeDocument/2006/relationships/image" Target="../media/image184.png"/><Relationship Id="rId11" Type="http://schemas.openxmlformats.org/officeDocument/2006/relationships/image" Target="../media/image188.png"/><Relationship Id="rId5" Type="http://schemas.openxmlformats.org/officeDocument/2006/relationships/image" Target="../media/image183.png"/><Relationship Id="rId10" Type="http://schemas.openxmlformats.org/officeDocument/2006/relationships/image" Target="../media/image187.png"/><Relationship Id="rId4" Type="http://schemas.openxmlformats.org/officeDocument/2006/relationships/image" Target="../media/image182.png"/><Relationship Id="rId9" Type="http://schemas.openxmlformats.org/officeDocument/2006/relationships/image" Target="../media/image180.png"/></Relationships>
</file>

<file path=ppt/slides/_rels/slide163.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117.xml"/><Relationship Id="rId1" Type="http://schemas.openxmlformats.org/officeDocument/2006/relationships/slideLayout" Target="../slideLayouts/slideLayout6.xml"/><Relationship Id="rId6" Type="http://schemas.openxmlformats.org/officeDocument/2006/relationships/image" Target="../media/image192.png"/><Relationship Id="rId11" Type="http://schemas.openxmlformats.org/officeDocument/2006/relationships/image" Target="../media/image197.png"/><Relationship Id="rId5" Type="http://schemas.openxmlformats.org/officeDocument/2006/relationships/image" Target="../media/image191.png"/><Relationship Id="rId10" Type="http://schemas.openxmlformats.org/officeDocument/2006/relationships/image" Target="../media/image196.png"/><Relationship Id="rId4" Type="http://schemas.openxmlformats.org/officeDocument/2006/relationships/image" Target="../media/image190.png"/><Relationship Id="rId9" Type="http://schemas.openxmlformats.org/officeDocument/2006/relationships/image" Target="../media/image195.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hyperlink" Target="http://www.cmake.org/"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Compiling" TargetMode="External"/><Relationship Id="rId4" Type="http://schemas.openxmlformats.org/officeDocument/2006/relationships/hyperlink" Target="http://www.mesa3d.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hyperlink" Target="http://www.paraview.org/Wiki/Setting_up_a_ParaView_Server#Running_the_Server" TargetMode="External"/><Relationship Id="rId2" Type="http://schemas.openxmlformats.org/officeDocument/2006/relationships/notesSlide" Target="../notesSlides/notesSlide124.xml"/><Relationship Id="rId1" Type="http://schemas.openxmlformats.org/officeDocument/2006/relationships/slideLayout" Target="../slideLayouts/slideLayout6.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17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 Id="rId4" Type="http://schemas.openxmlformats.org/officeDocument/2006/relationships/image" Target="../media/image207.jpg"/></Relationships>
</file>

<file path=ppt/slides/_rels/slide179.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36.xml"/><Relationship Id="rId1" Type="http://schemas.openxmlformats.org/officeDocument/2006/relationships/slideLayout" Target="../slideLayouts/slideLayout4.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19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37.xml"/><Relationship Id="rId1" Type="http://schemas.openxmlformats.org/officeDocument/2006/relationships/slideLayout" Target="../slideLayouts/slideLayout4.xml"/><Relationship Id="rId5" Type="http://schemas.openxmlformats.org/officeDocument/2006/relationships/image" Target="../media/image220.png"/><Relationship Id="rId4" Type="http://schemas.openxmlformats.org/officeDocument/2006/relationships/image" Target="../media/image219.png"/></Relationships>
</file>

<file path=ppt/slides/_rels/slide19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38.xml"/><Relationship Id="rId1" Type="http://schemas.openxmlformats.org/officeDocument/2006/relationships/slideLayout" Target="../slideLayouts/slideLayout4.xml"/><Relationship Id="rId4" Type="http://schemas.openxmlformats.org/officeDocument/2006/relationships/image" Target="../media/image222.png"/></Relationships>
</file>

<file path=ppt/slides/_rels/slide197.xml.rels><?xml version="1.0" encoding="UTF-8" standalone="yes"?>
<Relationships xmlns="http://schemas.openxmlformats.org/package/2006/relationships"><Relationship Id="rId8" Type="http://schemas.openxmlformats.org/officeDocument/2006/relationships/image" Target="../media/image110.emf"/><Relationship Id="rId3" Type="http://schemas.openxmlformats.org/officeDocument/2006/relationships/image" Target="../media/image223.png"/><Relationship Id="rId7" Type="http://schemas.openxmlformats.org/officeDocument/2006/relationships/image" Target="../media/image108.png"/><Relationship Id="rId2" Type="http://schemas.openxmlformats.org/officeDocument/2006/relationships/notesSlide" Target="../notesSlides/notesSlide139.xml"/><Relationship Id="rId1" Type="http://schemas.openxmlformats.org/officeDocument/2006/relationships/slideLayout" Target="../slideLayouts/slideLayout4.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 Id="rId9" Type="http://schemas.openxmlformats.org/officeDocument/2006/relationships/image" Target="../media/image111.emf"/></Relationships>
</file>

<file path=ppt/slides/_rels/slide19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image" Target="../media/image233.png"/><Relationship Id="rId4" Type="http://schemas.openxmlformats.org/officeDocument/2006/relationships/image" Target="../media/image232.png"/></Relationships>
</file>

<file path=ppt/slides/_rels/slide205.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237.png"/></Relationships>
</file>

<file path=ppt/slides/_rels/slide20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243.jpeg"/><Relationship Id="rId4" Type="http://schemas.openxmlformats.org/officeDocument/2006/relationships/image" Target="../media/image242.jpeg"/></Relationships>
</file>

<file path=ppt/slides/_rels/slide214.xml.rels><?xml version="1.0" encoding="UTF-8" standalone="yes"?>
<Relationships xmlns="http://schemas.openxmlformats.org/package/2006/relationships"><Relationship Id="rId3" Type="http://schemas.openxmlformats.org/officeDocument/2006/relationships/image" Target="../media/image244.png"/><Relationship Id="rId7" Type="http://schemas.openxmlformats.org/officeDocument/2006/relationships/image" Target="../media/image248.png"/><Relationship Id="rId2" Type="http://schemas.openxmlformats.org/officeDocument/2006/relationships/notesSlide" Target="../notesSlides/notesSlide151.xml"/><Relationship Id="rId1" Type="http://schemas.openxmlformats.org/officeDocument/2006/relationships/slideLayout" Target="../slideLayouts/slideLayout6.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250.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49.png"/><Relationship Id="rId5" Type="http://schemas.openxmlformats.org/officeDocument/2006/relationships/slideLayout" Target="../slideLayouts/slideLayout6.xml"/><Relationship Id="rId4" Type="http://schemas.openxmlformats.org/officeDocument/2006/relationships/video" Target="../media/media2.avi"/></Relationships>
</file>

<file path=ppt/slides/_rels/slide217.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5.xml"/></Relationships>
</file>

<file path=ppt/slides/_rels/slide218.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53.xml"/><Relationship Id="rId1" Type="http://schemas.openxmlformats.org/officeDocument/2006/relationships/slideLayout" Target="../slideLayouts/slideLayout5.xml"/><Relationship Id="rId4" Type="http://schemas.openxmlformats.org/officeDocument/2006/relationships/image" Target="../media/image253.jpeg"/></Relationships>
</file>

<file path=ppt/slides/_rels/slide2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image" Target="../media/image254.png"/><Relationship Id="rId7" Type="http://schemas.openxmlformats.org/officeDocument/2006/relationships/image" Target="../media/image246.png"/><Relationship Id="rId2" Type="http://schemas.openxmlformats.org/officeDocument/2006/relationships/notesSlide" Target="../notesSlides/notesSlide156.xml"/><Relationship Id="rId1" Type="http://schemas.openxmlformats.org/officeDocument/2006/relationships/slideLayout" Target="../slideLayouts/slideLayout6.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176.png"/><Relationship Id="rId9" Type="http://schemas.openxmlformats.org/officeDocument/2006/relationships/image" Target="../media/image248.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257.png"/><Relationship Id="rId4" Type="http://schemas.openxmlformats.org/officeDocument/2006/relationships/image" Target="../media/image256.png"/></Relationships>
</file>

<file path=ppt/slides/_rels/slide22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259.png"/></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60.xml"/><Relationship Id="rId1" Type="http://schemas.openxmlformats.org/officeDocument/2006/relationships/slideLayout" Target="../slideLayouts/slideLayout4.xml"/><Relationship Id="rId4" Type="http://schemas.openxmlformats.org/officeDocument/2006/relationships/image" Target="../media/image258.png"/></Relationships>
</file>

<file path=ppt/slides/_rels/slide228.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61.xml"/><Relationship Id="rId1" Type="http://schemas.openxmlformats.org/officeDocument/2006/relationships/slideLayout" Target="../slideLayouts/slideLayout2.xml"/><Relationship Id="rId5" Type="http://schemas.openxmlformats.org/officeDocument/2006/relationships/image" Target="../media/image259.png"/><Relationship Id="rId4" Type="http://schemas.openxmlformats.org/officeDocument/2006/relationships/image" Target="../media/image260.png"/></Relationships>
</file>

<file path=ppt/slides/_rels/slide22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63.xml"/><Relationship Id="rId1" Type="http://schemas.openxmlformats.org/officeDocument/2006/relationships/slideLayout" Target="../slideLayouts/slideLayout5.xml"/></Relationships>
</file>

<file path=ppt/slides/_rels/slide231.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hyperlink" Target="http://www.paraview.org/files/catalyst/docs/ParaViewCatalystUsersGuide_v2.pdf" TargetMode="External"/><Relationship Id="rId2" Type="http://schemas.openxmlformats.org/officeDocument/2006/relationships/notesSlide" Target="../notesSlides/notesSlide165.xml"/><Relationship Id="rId1" Type="http://schemas.openxmlformats.org/officeDocument/2006/relationships/slideLayout" Target="../slideLayouts/slideLayout2.xml"/><Relationship Id="rId6" Type="http://schemas.openxmlformats.org/officeDocument/2006/relationships/hyperlink" Target="https://gitlab.kitware.com/paraview/paraview/tree/master/Examples/Catalyst" TargetMode="External"/><Relationship Id="rId5" Type="http://schemas.openxmlformats.org/officeDocument/2006/relationships/hyperlink" Target="http://catalyst.paraview.org/" TargetMode="External"/><Relationship Id="rId4" Type="http://schemas.openxmlformats.org/officeDocument/2006/relationships/hyperlink" Target="http://paraview.org/Wiki/images/4/48/CatalystUsersGuide.pdf" TargetMode="External"/></Relationships>
</file>

<file path=ppt/slides/_rels/slide235.xml.rels><?xml version="1.0" encoding="UTF-8" standalone="yes"?>
<Relationships xmlns="http://schemas.openxmlformats.org/package/2006/relationships"><Relationship Id="rId3" Type="http://schemas.openxmlformats.org/officeDocument/2006/relationships/hyperlink" Target="http://www.paraview.org/documentation" TargetMode="External"/><Relationship Id="rId2" Type="http://schemas.openxmlformats.org/officeDocument/2006/relationships/notesSlide" Target="../notesSlides/notesSlide166.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 TargetMode="External"/><Relationship Id="rId4" Type="http://schemas.openxmlformats.org/officeDocument/2006/relationships/hyperlink" Target="http://www.paraview.org/Wiki/ParaView" TargetMode="Externa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paraview.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9.xml"/><Relationship Id="rId7" Type="http://schemas.openxmlformats.org/officeDocument/2006/relationships/image" Target="../media/image69.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65.emf"/></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40.png"/></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4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 Id="rId6" Type="http://schemas.openxmlformats.org/officeDocument/2006/relationships/image" Target="../media/image111.emf"/><Relationship Id="rId5" Type="http://schemas.openxmlformats.org/officeDocument/2006/relationships/image" Target="../media/image110.emf"/><Relationship Id="rId4" Type="http://schemas.openxmlformats.org/officeDocument/2006/relationships/image" Target="../media/image109.emf"/></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10.emf"/><Relationship Id="rId5" Type="http://schemas.openxmlformats.org/officeDocument/2006/relationships/image" Target="../media/image40.png"/><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10.emf"/><Relationship Id="rId5" Type="http://schemas.openxmlformats.org/officeDocument/2006/relationships/image" Target="../media/image40.png"/><Relationship Id="rId4" Type="http://schemas.openxmlformats.org/officeDocument/2006/relationships/image" Target="../media/image91.png"/></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8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8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8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32.png"/><Relationship Id="rId4" Type="http://schemas.openxmlformats.org/officeDocument/2006/relationships/image" Target="../media/image131.png"/></Relationships>
</file>

<file path=ppt/slides/_rels/slide94.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2.png"/></Relationships>
</file>

<file path=ppt/slides/_rels/slide9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2.png"/></Relationships>
</file>

<file path=ppt/slides/_rels/slide9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p:cNvPicPr>
            <a:picLocks noChangeAspect="1"/>
          </p:cNvPicPr>
          <p:nvPr/>
        </p:nvPicPr>
        <p:blipFill>
          <a:blip r:embed="rId3"/>
          <a:srcRect/>
          <a:stretch>
            <a:fillRect/>
          </a:stretch>
        </p:blipFill>
        <p:spPr bwMode="auto">
          <a:xfrm>
            <a:off x="7772400" y="5943600"/>
            <a:ext cx="1252538" cy="368300"/>
          </a:xfrm>
          <a:prstGeom prst="rect">
            <a:avLst/>
          </a:prstGeom>
          <a:noFill/>
          <a:ln w="9525">
            <a:noFill/>
            <a:miter lim="800000"/>
            <a:headEnd/>
            <a:tailEnd/>
          </a:ln>
        </p:spPr>
      </p:pic>
      <p:pic>
        <p:nvPicPr>
          <p:cNvPr id="15363" name="Picture 11" descr="C:\_Alldata\DEB WORK\Templates &amp; Logos\Other Labs.NNSA\NNSAlogo041001.jpg"/>
          <p:cNvPicPr>
            <a:picLocks noChangeAspect="1" noChangeArrowheads="1"/>
          </p:cNvPicPr>
          <p:nvPr/>
        </p:nvPicPr>
        <p:blipFill>
          <a:blip r:embed="rId4"/>
          <a:srcRect/>
          <a:stretch>
            <a:fillRect/>
          </a:stretch>
        </p:blipFill>
        <p:spPr bwMode="auto">
          <a:xfrm>
            <a:off x="228600" y="6324600"/>
            <a:ext cx="914400" cy="333375"/>
          </a:xfrm>
          <a:prstGeom prst="rect">
            <a:avLst/>
          </a:prstGeom>
          <a:noFill/>
          <a:ln w="9525">
            <a:noFill/>
            <a:miter lim="800000"/>
            <a:headEnd/>
            <a:tailEnd/>
          </a:ln>
        </p:spPr>
      </p:pic>
      <p:pic>
        <p:nvPicPr>
          <p:cNvPr id="15364" name="Picture 9"/>
          <p:cNvPicPr>
            <a:picLocks noChangeArrowheads="1"/>
          </p:cNvPicPr>
          <p:nvPr/>
        </p:nvPicPr>
        <p:blipFill>
          <a:blip r:embed="rId5"/>
          <a:srcRect/>
          <a:stretch>
            <a:fillRect/>
          </a:stretch>
        </p:blipFill>
        <p:spPr bwMode="auto">
          <a:xfrm>
            <a:off x="7845425" y="6350000"/>
            <a:ext cx="1104900" cy="431800"/>
          </a:xfrm>
          <a:prstGeom prst="rect">
            <a:avLst/>
          </a:prstGeom>
          <a:noFill/>
          <a:ln w="12700">
            <a:noFill/>
            <a:miter lim="800000"/>
            <a:headEnd/>
            <a:tailEnd/>
          </a:ln>
        </p:spPr>
      </p:pic>
      <p:pic>
        <p:nvPicPr>
          <p:cNvPr id="15365" name="Picture 14"/>
          <p:cNvPicPr>
            <a:picLocks noChangeArrowheads="1"/>
          </p:cNvPicPr>
          <p:nvPr/>
        </p:nvPicPr>
        <p:blipFill>
          <a:blip r:embed="rId6"/>
          <a:srcRect/>
          <a:stretch>
            <a:fillRect/>
          </a:stretch>
        </p:blipFill>
        <p:spPr bwMode="auto">
          <a:xfrm>
            <a:off x="0" y="0"/>
            <a:ext cx="2286000" cy="1301750"/>
          </a:xfrm>
          <a:prstGeom prst="rect">
            <a:avLst/>
          </a:prstGeom>
          <a:noFill/>
          <a:ln w="12700">
            <a:noFill/>
            <a:miter lim="800000"/>
            <a:headEnd/>
            <a:tailEnd/>
          </a:ln>
        </p:spPr>
      </p:pic>
      <p:sp>
        <p:nvSpPr>
          <p:cNvPr id="15366" name="Rectangle 2"/>
          <p:cNvSpPr>
            <a:spLocks noGrp="1" noChangeArrowheads="1"/>
          </p:cNvSpPr>
          <p:nvPr>
            <p:ph type="ctrTitle"/>
          </p:nvPr>
        </p:nvSpPr>
        <p:spPr>
          <a:xfrm>
            <a:off x="114300" y="1066800"/>
            <a:ext cx="8915400" cy="838200"/>
          </a:xfrm>
          <a:noFill/>
        </p:spPr>
        <p:txBody>
          <a:bodyPr anchor="ctr"/>
          <a:lstStyle/>
          <a:p>
            <a:r>
              <a:rPr lang="en-US" dirty="0" smtClean="0">
                <a:ea typeface="ＭＳ Ｐゴシック" pitchFamily="-107" charset="-128"/>
              </a:rPr>
              <a:t>Large Scale Visualization with ParaView</a:t>
            </a:r>
          </a:p>
        </p:txBody>
      </p:sp>
      <p:sp>
        <p:nvSpPr>
          <p:cNvPr id="4099" name="Rectangle 3"/>
          <p:cNvSpPr>
            <a:spLocks noGrp="1" noChangeArrowheads="1"/>
          </p:cNvSpPr>
          <p:nvPr>
            <p:ph type="subTitle" idx="1"/>
          </p:nvPr>
        </p:nvSpPr>
        <p:spPr>
          <a:xfrm>
            <a:off x="1295400" y="2133600"/>
            <a:ext cx="6553200" cy="3200400"/>
          </a:xfrm>
        </p:spPr>
        <p:txBody>
          <a:bodyPr/>
          <a:lstStyle/>
          <a:p>
            <a:pPr marL="342900" indent="-171450">
              <a:spcBef>
                <a:spcPts val="0"/>
              </a:spcBef>
              <a:spcAft>
                <a:spcPts val="1200"/>
              </a:spcAft>
            </a:pPr>
            <a:r>
              <a:rPr lang="en-US" sz="3600" dirty="0" smtClean="0">
                <a:ea typeface="ＭＳ Ｐゴシック" pitchFamily="-107" charset="-128"/>
              </a:rPr>
              <a:t>Supercomputing 2017 Tutorial</a:t>
            </a:r>
            <a:endParaRPr lang="en-US" dirty="0" smtClean="0">
              <a:effectLst>
                <a:outerShdw blurRad="38100" dist="38100" dir="2700000" algn="tl">
                  <a:srgbClr val="C0C0C0"/>
                </a:outerShdw>
              </a:effectLst>
              <a:ea typeface="ＭＳ Ｐゴシック" pitchFamily="-107" charset="-128"/>
            </a:endParaRPr>
          </a:p>
          <a:p>
            <a:pPr marL="342900" indent="-171450">
              <a:spcBef>
                <a:spcPts val="0"/>
              </a:spcBef>
            </a:pPr>
            <a:r>
              <a:rPr lang="en-US" sz="2800" dirty="0" smtClean="0">
                <a:ea typeface="ＭＳ Ｐゴシック" pitchFamily="-107" charset="-128"/>
              </a:rPr>
              <a:t>November 12, 2017</a:t>
            </a:r>
            <a:endParaRPr lang="en-US" sz="2000" dirty="0" smtClean="0">
              <a:effectLst>
                <a:outerShdw blurRad="38100" dist="38100" dir="2700000" algn="tl">
                  <a:srgbClr val="C0C0C0"/>
                </a:outerShdw>
              </a:effectLst>
              <a:ea typeface="ＭＳ Ｐゴシック" pitchFamily="-107" charset="-128"/>
            </a:endParaRPr>
          </a:p>
        </p:txBody>
      </p:sp>
      <p:sp>
        <p:nvSpPr>
          <p:cNvPr id="15368" name="Rectangle 5"/>
          <p:cNvSpPr>
            <a:spLocks noChangeArrowheads="1"/>
          </p:cNvSpPr>
          <p:nvPr/>
        </p:nvSpPr>
        <p:spPr bwMode="auto">
          <a:xfrm>
            <a:off x="1714500" y="6214234"/>
            <a:ext cx="5715000" cy="643766"/>
          </a:xfrm>
          <a:prstGeom prst="rect">
            <a:avLst/>
          </a:prstGeom>
          <a:noFill/>
          <a:ln w="12700">
            <a:noFill/>
            <a:miter lim="800000"/>
            <a:headEnd/>
            <a:tailEnd/>
          </a:ln>
        </p:spPr>
        <p:txBody>
          <a:bodyPr wrap="square" lIns="90487" tIns="44450" rIns="90487" bIns="44450">
            <a:spAutoFit/>
          </a:bodyPr>
          <a:lstStyle/>
          <a:p>
            <a:pPr algn="ctr"/>
            <a:r>
              <a:rPr lang="en-US" sz="900" dirty="0">
                <a:solidFill>
                  <a:srgbClr val="000000"/>
                </a:solidFill>
                <a:latin typeface="Helvetica" pitchFamily="-107" charset="0"/>
              </a:rPr>
              <a:t>Sandia National Laboratories is a </a:t>
            </a:r>
            <a:r>
              <a:rPr lang="en-US" sz="900" dirty="0" err="1">
                <a:solidFill>
                  <a:srgbClr val="000000"/>
                </a:solidFill>
                <a:latin typeface="Helvetica" pitchFamily="-107" charset="0"/>
              </a:rPr>
              <a:t>multimission</a:t>
            </a:r>
            <a:r>
              <a:rPr lang="en-US" sz="900" dirty="0">
                <a:solidFill>
                  <a:srgbClr val="000000"/>
                </a:solidFill>
                <a:latin typeface="Helvetica" pitchFamily="-107" charset="0"/>
              </a:rPr>
              <a:t> laboratory managed and operated by National Technology and Engineering Solutions of Sandia LLC, a wholly owned subsidiary of Honeywell International Inc. for the U.S. Department of Energy’s National Nuclear Security Administration under contract DE-NA0003525</a:t>
            </a:r>
            <a:r>
              <a:rPr lang="en-US" sz="900" dirty="0" smtClean="0">
                <a:solidFill>
                  <a:srgbClr val="000000"/>
                </a:solidFill>
                <a:latin typeface="Helvetica" pitchFamily="-107" charset="0"/>
              </a:rPr>
              <a:t>.</a:t>
            </a:r>
          </a:p>
          <a:p>
            <a:pPr algn="ctr"/>
            <a:r>
              <a:rPr lang="en-US" sz="900" dirty="0" smtClean="0">
                <a:solidFill>
                  <a:srgbClr val="000000"/>
                </a:solidFill>
                <a:latin typeface="Helvetica" pitchFamily="-107" charset="0"/>
              </a:rPr>
              <a:t>SAND </a:t>
            </a:r>
            <a:r>
              <a:rPr lang="is-IS" sz="900" dirty="0" smtClean="0">
                <a:solidFill>
                  <a:srgbClr val="000000"/>
                </a:solidFill>
                <a:latin typeface="Helvetica" pitchFamily="-107" charset="0"/>
              </a:rPr>
              <a:t>2017-9244 PE</a:t>
            </a:r>
            <a:endParaRPr lang="en-US" sz="900" dirty="0">
              <a:solidFill>
                <a:srgbClr val="000000"/>
              </a:solidFill>
              <a:latin typeface="Helvetica" pitchFamily="-107" charset="0"/>
            </a:endParaRPr>
          </a:p>
        </p:txBody>
      </p:sp>
      <p:pic>
        <p:nvPicPr>
          <p:cNvPr id="15369" name="Picture 15"/>
          <p:cNvPicPr>
            <a:picLocks noChangeAspect="1" noChangeArrowheads="1"/>
          </p:cNvPicPr>
          <p:nvPr/>
        </p:nvPicPr>
        <p:blipFill>
          <a:blip r:embed="rId7"/>
          <a:srcRect/>
          <a:stretch>
            <a:fillRect/>
          </a:stretch>
        </p:blipFill>
        <p:spPr bwMode="auto">
          <a:xfrm>
            <a:off x="7772400" y="95250"/>
            <a:ext cx="1260475" cy="742950"/>
          </a:xfrm>
          <a:prstGeom prst="rect">
            <a:avLst/>
          </a:prstGeom>
          <a:noFill/>
          <a:ln w="12700">
            <a:noFill/>
            <a:miter lim="800000"/>
            <a:headEnd/>
            <a:tailEnd/>
          </a:ln>
        </p:spPr>
      </p:pic>
      <p:pic>
        <p:nvPicPr>
          <p:cNvPr id="2" name="Picture 1" descr="New_DOE_Logo_Colo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6096000"/>
            <a:ext cx="914400" cy="229553"/>
          </a:xfrm>
          <a:prstGeom prst="rect">
            <a:avLst/>
          </a:prstGeom>
        </p:spPr>
      </p:pic>
      <p:sp>
        <p:nvSpPr>
          <p:cNvPr id="3" name="TextBox 2"/>
          <p:cNvSpPr txBox="1"/>
          <p:nvPr/>
        </p:nvSpPr>
        <p:spPr>
          <a:xfrm>
            <a:off x="1327688" y="3505200"/>
            <a:ext cx="2831023" cy="954107"/>
          </a:xfrm>
          <a:prstGeom prst="rect">
            <a:avLst/>
          </a:prstGeom>
          <a:noFill/>
        </p:spPr>
        <p:txBody>
          <a:bodyPr wrap="none" rtlCol="0">
            <a:spAutoFit/>
          </a:bodyPr>
          <a:lstStyle/>
          <a:p>
            <a:pPr algn="ctr"/>
            <a:r>
              <a:rPr lang="en-US" sz="2000" dirty="0" smtClean="0">
                <a:latin typeface="+mn-lt"/>
              </a:rPr>
              <a:t>Kenneth Moreland</a:t>
            </a:r>
          </a:p>
          <a:p>
            <a:pPr algn="ctr"/>
            <a:r>
              <a:rPr lang="en-US" sz="2000" dirty="0" smtClean="0">
                <a:latin typeface="+mn-lt"/>
              </a:rPr>
              <a:t>W. Alan Scott</a:t>
            </a:r>
          </a:p>
          <a:p>
            <a:pPr algn="ctr"/>
            <a:r>
              <a:rPr lang="en-US" sz="1600" dirty="0" smtClean="0">
                <a:latin typeface="+mn-lt"/>
              </a:rPr>
              <a:t>Sandia National Laboratories</a:t>
            </a:r>
            <a:endParaRPr lang="en-US" sz="1600" dirty="0">
              <a:latin typeface="+mn-lt"/>
            </a:endParaRPr>
          </a:p>
        </p:txBody>
      </p:sp>
      <p:sp>
        <p:nvSpPr>
          <p:cNvPr id="4" name="TextBox 3"/>
          <p:cNvSpPr txBox="1"/>
          <p:nvPr/>
        </p:nvSpPr>
        <p:spPr>
          <a:xfrm>
            <a:off x="5460379" y="3505200"/>
            <a:ext cx="1880843" cy="646331"/>
          </a:xfrm>
          <a:prstGeom prst="rect">
            <a:avLst/>
          </a:prstGeom>
          <a:noFill/>
        </p:spPr>
        <p:txBody>
          <a:bodyPr wrap="none" rtlCol="0">
            <a:spAutoFit/>
          </a:bodyPr>
          <a:lstStyle/>
          <a:p>
            <a:pPr algn="ctr"/>
            <a:r>
              <a:rPr lang="en-US" sz="2000" dirty="0" smtClean="0">
                <a:latin typeface="+mn-lt"/>
              </a:rPr>
              <a:t>David </a:t>
            </a:r>
            <a:r>
              <a:rPr lang="en-US" sz="2000" dirty="0" err="1" smtClean="0">
                <a:latin typeface="+mn-lt"/>
              </a:rPr>
              <a:t>DeMarle</a:t>
            </a:r>
            <a:endParaRPr lang="en-US" sz="2000" dirty="0" smtClean="0">
              <a:latin typeface="+mn-lt"/>
            </a:endParaRPr>
          </a:p>
          <a:p>
            <a:pPr algn="ctr"/>
            <a:r>
              <a:rPr lang="en-US" sz="1600" dirty="0" err="1" smtClean="0">
                <a:latin typeface="+mn-lt"/>
              </a:rPr>
              <a:t>Kitware</a:t>
            </a:r>
            <a:r>
              <a:rPr lang="en-US" sz="1600" dirty="0" smtClean="0">
                <a:latin typeface="+mn-lt"/>
              </a:rPr>
              <a:t>, Inc.</a:t>
            </a:r>
            <a:endParaRPr lang="en-US" sz="1600" dirty="0">
              <a:latin typeface="+mn-lt"/>
            </a:endParaRPr>
          </a:p>
        </p:txBody>
      </p:sp>
      <p:sp>
        <p:nvSpPr>
          <p:cNvPr id="13" name="TextBox 12"/>
          <p:cNvSpPr txBox="1"/>
          <p:nvPr/>
        </p:nvSpPr>
        <p:spPr>
          <a:xfrm>
            <a:off x="5029200" y="4648200"/>
            <a:ext cx="3093114" cy="954107"/>
          </a:xfrm>
          <a:prstGeom prst="rect">
            <a:avLst/>
          </a:prstGeom>
          <a:noFill/>
        </p:spPr>
        <p:txBody>
          <a:bodyPr wrap="none" rtlCol="0">
            <a:spAutoFit/>
          </a:bodyPr>
          <a:lstStyle/>
          <a:p>
            <a:pPr algn="ctr"/>
            <a:r>
              <a:rPr lang="en-US" sz="2000" dirty="0" smtClean="0">
                <a:latin typeface="+mn-lt"/>
              </a:rPr>
              <a:t>Jonathan </a:t>
            </a:r>
            <a:r>
              <a:rPr lang="en-US" sz="2000" dirty="0" err="1" smtClean="0">
                <a:latin typeface="+mn-lt"/>
              </a:rPr>
              <a:t>Woodring</a:t>
            </a:r>
            <a:endParaRPr lang="en-US" sz="2000" dirty="0" smtClean="0">
              <a:latin typeface="+mn-lt"/>
            </a:endParaRPr>
          </a:p>
          <a:p>
            <a:pPr algn="ctr"/>
            <a:r>
              <a:rPr lang="en-US" sz="2000" dirty="0" smtClean="0">
                <a:latin typeface="+mn-lt"/>
              </a:rPr>
              <a:t>John </a:t>
            </a:r>
            <a:r>
              <a:rPr lang="en-US" sz="2000" dirty="0" err="1" smtClean="0">
                <a:latin typeface="+mn-lt"/>
              </a:rPr>
              <a:t>Patchett</a:t>
            </a:r>
            <a:endParaRPr lang="en-US" sz="2000" dirty="0" smtClean="0">
              <a:latin typeface="+mn-lt"/>
            </a:endParaRPr>
          </a:p>
          <a:p>
            <a:pPr algn="ctr"/>
            <a:r>
              <a:rPr lang="en-US" sz="1600" dirty="0" smtClean="0">
                <a:latin typeface="+mn-lt"/>
              </a:rPr>
              <a:t>Los Alamos National Laboratory</a:t>
            </a:r>
            <a:endParaRPr lang="en-US" sz="1600" dirty="0">
              <a:latin typeface="+mn-lt"/>
            </a:endParaRPr>
          </a:p>
        </p:txBody>
      </p:sp>
      <p:sp>
        <p:nvSpPr>
          <p:cNvPr id="14" name="TextBox 13"/>
          <p:cNvSpPr txBox="1"/>
          <p:nvPr/>
        </p:nvSpPr>
        <p:spPr>
          <a:xfrm>
            <a:off x="1371600" y="4648200"/>
            <a:ext cx="2808181" cy="646331"/>
          </a:xfrm>
          <a:prstGeom prst="rect">
            <a:avLst/>
          </a:prstGeom>
          <a:noFill/>
        </p:spPr>
        <p:txBody>
          <a:bodyPr wrap="none" rtlCol="0">
            <a:spAutoFit/>
          </a:bodyPr>
          <a:lstStyle/>
          <a:p>
            <a:pPr algn="ctr"/>
            <a:r>
              <a:rPr lang="en-US" sz="2000" dirty="0" smtClean="0">
                <a:latin typeface="+mn-lt"/>
              </a:rPr>
              <a:t>Joseph </a:t>
            </a:r>
            <a:r>
              <a:rPr lang="en-US" sz="2000" dirty="0" err="1" smtClean="0">
                <a:latin typeface="+mn-lt"/>
              </a:rPr>
              <a:t>Insley</a:t>
            </a:r>
            <a:endParaRPr lang="en-US" sz="2000" dirty="0" smtClean="0">
              <a:latin typeface="+mn-lt"/>
            </a:endParaRPr>
          </a:p>
          <a:p>
            <a:pPr algn="ctr"/>
            <a:r>
              <a:rPr lang="en-US" sz="1600" dirty="0" smtClean="0">
                <a:latin typeface="+mn-lt"/>
              </a:rPr>
              <a:t>Argonne National Laboratory</a:t>
            </a:r>
            <a:endParaRPr lang="en-US" sz="1600" dirty="0">
              <a:latin typeface="+mn-lt"/>
            </a:endParaRPr>
          </a:p>
        </p:txBody>
      </p:sp>
      <p:grpSp>
        <p:nvGrpSpPr>
          <p:cNvPr id="7" name="Group 6"/>
          <p:cNvGrpSpPr/>
          <p:nvPr/>
        </p:nvGrpSpPr>
        <p:grpSpPr>
          <a:xfrm>
            <a:off x="2057400" y="5832475"/>
            <a:ext cx="5029200" cy="295275"/>
            <a:chOff x="1371600" y="5832475"/>
            <a:chExt cx="5029200" cy="295275"/>
          </a:xfrm>
        </p:grpSpPr>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1600" y="5832475"/>
              <a:ext cx="838200" cy="295275"/>
            </a:xfrm>
            <a:prstGeom prst="rect">
              <a:avLst/>
            </a:prstGeom>
          </p:spPr>
        </p:pic>
        <p:sp>
          <p:nvSpPr>
            <p:cNvPr id="6" name="TextBox 5"/>
            <p:cNvSpPr txBox="1"/>
            <p:nvPr/>
          </p:nvSpPr>
          <p:spPr>
            <a:xfrm>
              <a:off x="2209800" y="5865168"/>
              <a:ext cx="4191000" cy="230832"/>
            </a:xfrm>
            <a:prstGeom prst="rect">
              <a:avLst/>
            </a:prstGeom>
            <a:noFill/>
          </p:spPr>
          <p:txBody>
            <a:bodyPr wrap="square" rtlCol="0">
              <a:spAutoFit/>
            </a:bodyPr>
            <a:lstStyle/>
            <a:p>
              <a:r>
                <a:rPr lang="en-US" sz="900" dirty="0"/>
                <a:t>This work is licensed under a </a:t>
              </a:r>
              <a:r>
                <a:rPr lang="en-US" sz="900" dirty="0">
                  <a:hlinkClick r:id="rId10"/>
                </a:rPr>
                <a:t>Creative Commons Attribution 4.0 International License</a:t>
              </a:r>
              <a:r>
                <a:rPr lang="en-US" sz="900" dirty="0"/>
                <a:t>.</a:t>
              </a:r>
            </a:p>
          </p:txBody>
        </p:sp>
      </p:grpSp>
    </p:spTree>
    <p:extLst>
      <p:ext uri="{BB962C8B-B14F-4D97-AF65-F5344CB8AC3E}">
        <p14:creationId xmlns:p14="http://schemas.microsoft.com/office/powerpoint/2010/main" val="213393353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0"/>
          <p:cNvSpPr>
            <a:spLocks noGrp="1" noChangeArrowheads="1"/>
          </p:cNvSpPr>
          <p:nvPr>
            <p:ph type="title"/>
          </p:nvPr>
        </p:nvSpPr>
        <p:spPr/>
        <p:txBody>
          <a:bodyPr/>
          <a:lstStyle/>
          <a:p>
            <a:r>
              <a:rPr lang="en-US" smtClean="0">
                <a:ea typeface="ＭＳ Ｐゴシック" pitchFamily="-107" charset="-128"/>
              </a:rPr>
              <a:t>ParaView Application Architecture</a:t>
            </a:r>
          </a:p>
        </p:txBody>
      </p:sp>
      <p:sp>
        <p:nvSpPr>
          <p:cNvPr id="27651" name="Rectangle 2052"/>
          <p:cNvSpPr>
            <a:spLocks noChangeArrowheads="1"/>
          </p:cNvSpPr>
          <p:nvPr/>
        </p:nvSpPr>
        <p:spPr bwMode="auto">
          <a:xfrm>
            <a:off x="27432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MPI</a:t>
            </a:r>
          </a:p>
        </p:txBody>
      </p:sp>
      <p:sp>
        <p:nvSpPr>
          <p:cNvPr id="27652" name="Rectangle 2053"/>
          <p:cNvSpPr>
            <a:spLocks noChangeArrowheads="1"/>
          </p:cNvSpPr>
          <p:nvPr/>
        </p:nvSpPr>
        <p:spPr bwMode="auto">
          <a:xfrm>
            <a:off x="9144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OpenGL</a:t>
            </a:r>
          </a:p>
        </p:txBody>
      </p:sp>
      <p:sp>
        <p:nvSpPr>
          <p:cNvPr id="27653" name="Rectangle 2054"/>
          <p:cNvSpPr>
            <a:spLocks noChangeArrowheads="1"/>
          </p:cNvSpPr>
          <p:nvPr/>
        </p:nvSpPr>
        <p:spPr bwMode="auto">
          <a:xfrm>
            <a:off x="45720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IceT</a:t>
            </a:r>
          </a:p>
        </p:txBody>
      </p:sp>
      <p:sp>
        <p:nvSpPr>
          <p:cNvPr id="27654" name="Rectangle 2055"/>
          <p:cNvSpPr>
            <a:spLocks noChangeArrowheads="1"/>
          </p:cNvSpPr>
          <p:nvPr/>
        </p:nvSpPr>
        <p:spPr bwMode="auto">
          <a:xfrm>
            <a:off x="64008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Etc.</a:t>
            </a:r>
          </a:p>
        </p:txBody>
      </p:sp>
      <p:sp>
        <p:nvSpPr>
          <p:cNvPr id="27655" name="Rectangle 2056"/>
          <p:cNvSpPr>
            <a:spLocks noChangeArrowheads="1"/>
          </p:cNvSpPr>
          <p:nvPr/>
        </p:nvSpPr>
        <p:spPr bwMode="auto">
          <a:xfrm>
            <a:off x="914400" y="5029200"/>
            <a:ext cx="7315200" cy="838200"/>
          </a:xfrm>
          <a:prstGeom prst="rect">
            <a:avLst/>
          </a:prstGeom>
          <a:solidFill>
            <a:srgbClr val="FFCC66"/>
          </a:solidFill>
          <a:ln w="9525">
            <a:solidFill>
              <a:schemeClr val="tx1"/>
            </a:solidFill>
            <a:miter lim="800000"/>
            <a:headEnd/>
            <a:tailEnd/>
          </a:ln>
        </p:spPr>
        <p:txBody>
          <a:bodyPr wrap="none" anchor="ctr"/>
          <a:lstStyle/>
          <a:p>
            <a:pPr algn="ctr"/>
            <a:r>
              <a:rPr lang="en-US">
                <a:latin typeface="Arial" charset="0"/>
              </a:rPr>
              <a:t>VTK</a:t>
            </a:r>
          </a:p>
        </p:txBody>
      </p:sp>
      <p:sp>
        <p:nvSpPr>
          <p:cNvPr id="27656" name="Rectangle 2057"/>
          <p:cNvSpPr>
            <a:spLocks noChangeArrowheads="1"/>
          </p:cNvSpPr>
          <p:nvPr/>
        </p:nvSpPr>
        <p:spPr bwMode="auto">
          <a:xfrm>
            <a:off x="914400" y="3810000"/>
            <a:ext cx="7315200" cy="1219200"/>
          </a:xfrm>
          <a:prstGeom prst="rect">
            <a:avLst/>
          </a:prstGeom>
          <a:solidFill>
            <a:srgbClr val="66FFCC"/>
          </a:solidFill>
          <a:ln w="9525">
            <a:solidFill>
              <a:schemeClr val="tx1"/>
            </a:solidFill>
            <a:miter lim="800000"/>
            <a:headEnd/>
            <a:tailEnd/>
          </a:ln>
        </p:spPr>
        <p:txBody>
          <a:bodyPr wrap="none" anchor="ctr"/>
          <a:lstStyle/>
          <a:p>
            <a:pPr algn="ctr"/>
            <a:r>
              <a:rPr lang="en-US">
                <a:latin typeface="Arial" charset="0"/>
              </a:rPr>
              <a:t>ParaView Server</a:t>
            </a:r>
          </a:p>
        </p:txBody>
      </p:sp>
      <p:sp>
        <p:nvSpPr>
          <p:cNvPr id="27657" name="Rectangle 2058"/>
          <p:cNvSpPr>
            <a:spLocks noChangeArrowheads="1"/>
          </p:cNvSpPr>
          <p:nvPr/>
        </p:nvSpPr>
        <p:spPr bwMode="auto">
          <a:xfrm>
            <a:off x="914400" y="2514600"/>
            <a:ext cx="21336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ParaView Client</a:t>
            </a:r>
          </a:p>
        </p:txBody>
      </p:sp>
      <p:sp>
        <p:nvSpPr>
          <p:cNvPr id="27658" name="Rectangle 2059"/>
          <p:cNvSpPr>
            <a:spLocks noChangeArrowheads="1"/>
          </p:cNvSpPr>
          <p:nvPr/>
        </p:nvSpPr>
        <p:spPr bwMode="auto">
          <a:xfrm>
            <a:off x="3048000" y="2514600"/>
            <a:ext cx="12192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pvpython</a:t>
            </a:r>
          </a:p>
        </p:txBody>
      </p:sp>
      <p:sp>
        <p:nvSpPr>
          <p:cNvPr id="27659" name="Rectangle 2060"/>
          <p:cNvSpPr>
            <a:spLocks noChangeArrowheads="1"/>
          </p:cNvSpPr>
          <p:nvPr/>
        </p:nvSpPr>
        <p:spPr bwMode="auto">
          <a:xfrm>
            <a:off x="6705600" y="2514600"/>
            <a:ext cx="15240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Custom App</a:t>
            </a:r>
          </a:p>
        </p:txBody>
      </p:sp>
      <p:sp>
        <p:nvSpPr>
          <p:cNvPr id="27661" name="Rectangle 2062"/>
          <p:cNvSpPr>
            <a:spLocks noChangeArrowheads="1"/>
          </p:cNvSpPr>
          <p:nvPr/>
        </p:nvSpPr>
        <p:spPr bwMode="auto">
          <a:xfrm>
            <a:off x="914400" y="3276600"/>
            <a:ext cx="7315200" cy="533400"/>
          </a:xfrm>
          <a:prstGeom prst="rect">
            <a:avLst/>
          </a:prstGeom>
          <a:solidFill>
            <a:srgbClr val="66FFCC"/>
          </a:solidFill>
          <a:ln w="9525">
            <a:solidFill>
              <a:schemeClr val="tx1"/>
            </a:solidFill>
            <a:miter lim="800000"/>
            <a:headEnd/>
            <a:tailEnd/>
          </a:ln>
        </p:spPr>
        <p:txBody>
          <a:bodyPr wrap="none" anchor="ctr"/>
          <a:lstStyle/>
          <a:p>
            <a:pPr algn="ctr"/>
            <a:r>
              <a:rPr lang="en-US" dirty="0">
                <a:latin typeface="Arial" charset="0"/>
              </a:rPr>
              <a:t>UI </a:t>
            </a:r>
            <a:r>
              <a:rPr lang="en-US" sz="1800" dirty="0">
                <a:latin typeface="Arial" charset="0"/>
              </a:rPr>
              <a:t>(</a:t>
            </a:r>
            <a:r>
              <a:rPr lang="en-US" sz="1800" dirty="0" err="1">
                <a:latin typeface="Arial" charset="0"/>
              </a:rPr>
              <a:t>Qt</a:t>
            </a:r>
            <a:r>
              <a:rPr lang="en-US" sz="1800" dirty="0">
                <a:latin typeface="Arial" charset="0"/>
              </a:rPr>
              <a:t> Widgets, Python Wrappings)</a:t>
            </a:r>
          </a:p>
        </p:txBody>
      </p:sp>
      <p:sp>
        <p:nvSpPr>
          <p:cNvPr id="14" name="Rectangle 2059"/>
          <p:cNvSpPr>
            <a:spLocks noChangeArrowheads="1"/>
          </p:cNvSpPr>
          <p:nvPr/>
        </p:nvSpPr>
        <p:spPr bwMode="auto">
          <a:xfrm>
            <a:off x="4267200" y="2514600"/>
            <a:ext cx="12954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err="1" smtClean="0">
                <a:latin typeface="Arial" charset="0"/>
              </a:rPr>
              <a:t>ParaWeb</a:t>
            </a:r>
            <a:endParaRPr lang="en-US" sz="2000" dirty="0">
              <a:latin typeface="Arial" charset="0"/>
            </a:endParaRPr>
          </a:p>
        </p:txBody>
      </p:sp>
      <p:sp>
        <p:nvSpPr>
          <p:cNvPr id="15" name="Rectangle 2059"/>
          <p:cNvSpPr>
            <a:spLocks noChangeArrowheads="1"/>
          </p:cNvSpPr>
          <p:nvPr/>
        </p:nvSpPr>
        <p:spPr bwMode="auto">
          <a:xfrm>
            <a:off x="5562600" y="2514600"/>
            <a:ext cx="11430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smtClean="0">
                <a:latin typeface="Arial" charset="0"/>
              </a:rPr>
              <a:t>Catalyst</a:t>
            </a:r>
            <a:endParaRPr lang="en-US" sz="2000" dirty="0">
              <a:latin typeface="Arial" charset="0"/>
            </a:endParaRPr>
          </a:p>
        </p:txBody>
      </p:sp>
      <p:pic>
        <p:nvPicPr>
          <p:cNvPr id="2" name="Picture 1" descr="Shuttl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524000"/>
            <a:ext cx="1600200" cy="1186285"/>
          </a:xfrm>
          <a:prstGeom prst="rect">
            <a:avLst/>
          </a:prstGeom>
        </p:spPr>
      </p:pic>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429664412"/>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5891" name="Rectangle 3"/>
          <p:cNvSpPr>
            <a:spLocks noGrp="1" noChangeArrowheads="1"/>
          </p:cNvSpPr>
          <p:nvPr>
            <p:ph type="body" idx="1"/>
          </p:nvPr>
        </p:nvSpPr>
        <p:spPr/>
        <p:txBody>
          <a:bodyPr/>
          <a:lstStyle/>
          <a:p>
            <a:pPr algn="ctr">
              <a:buFontTx/>
              <a:buNone/>
            </a:pPr>
            <a:r>
              <a:rPr lang="en-US" dirty="0" smtClean="0">
                <a:latin typeface="Verdana"/>
                <a:ea typeface="ＭＳ Ｐゴシック" pitchFamily="-107" charset="-128"/>
                <a:cs typeface="Verdana"/>
              </a:rPr>
              <a:t>View</a:t>
            </a:r>
            <a:r>
              <a:rPr lang="en-US" dirty="0" smtClean="0">
                <a:ea typeface="ＭＳ Ｐゴシック" pitchFamily="-107" charset="-128"/>
              </a:rPr>
              <a:t> → </a:t>
            </a:r>
            <a:r>
              <a:rPr lang="en-US" dirty="0" smtClean="0">
                <a:latin typeface="Verdana"/>
                <a:ea typeface="ＭＳ Ｐゴシック" pitchFamily="-107" charset="-128"/>
                <a:cs typeface="Verdana"/>
              </a:rPr>
              <a:t>Animation View </a:t>
            </a:r>
          </a:p>
        </p:txBody>
      </p:sp>
      <p:pic>
        <p:nvPicPr>
          <p:cNvPr id="165892"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855373006"/>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7939"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latin typeface="Verdana"/>
              <a:ea typeface="ＭＳ Ｐゴシック" pitchFamily="-107" charset="-128"/>
              <a:cs typeface="Verdana"/>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r>
              <a:rPr lang="en-US" dirty="0" smtClean="0">
                <a:ea typeface="ＭＳ Ｐゴシック" pitchFamily="-107" charset="-128"/>
              </a:rPr>
              <a:t>Animation Modes: Sequence, Real Time, and Snap To </a:t>
            </a:r>
            <a:r>
              <a:rPr lang="en-US" dirty="0" err="1" smtClean="0">
                <a:ea typeface="ＭＳ Ｐゴシック" pitchFamily="-107" charset="-128"/>
              </a:rPr>
              <a:t>TimeSteps</a:t>
            </a:r>
            <a:endParaRPr lang="en-US" dirty="0" smtClean="0">
              <a:ea typeface="ＭＳ Ｐゴシック" pitchFamily="-107" charset="-128"/>
            </a:endParaRPr>
          </a:p>
        </p:txBody>
      </p:sp>
      <p:pic>
        <p:nvPicPr>
          <p:cNvPr id="167940"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529593663"/>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98048474"/>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Duration</a:t>
            </a:r>
            <a:r>
              <a:rPr lang="en-US" dirty="0" smtClean="0">
                <a:ea typeface="ＭＳ Ｐゴシック" pitchFamily="-107" charset="-128"/>
              </a:rPr>
              <a:t> to 60 sec.</a:t>
            </a:r>
          </a:p>
          <a:p>
            <a:pPr marL="781050" indent="-609600">
              <a:buFontTx/>
              <a:buAutoNum type="arabicPeriod"/>
            </a:pPr>
            <a:r>
              <a:rPr lang="en-US" dirty="0" smtClean="0">
                <a:ea typeface="ＭＳ Ｐゴシック" pitchFamily="-107" charset="-128"/>
              </a:rPr>
              <a:t>     again.</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172037" name="Picture 6"/>
          <p:cNvPicPr>
            <a:picLocks noChangeAspect="1"/>
          </p:cNvPicPr>
          <p:nvPr/>
        </p:nvPicPr>
        <p:blipFill>
          <a:blip r:embed="rId3"/>
          <a:srcRect/>
          <a:stretch>
            <a:fillRect/>
          </a:stretch>
        </p:blipFill>
        <p:spPr bwMode="auto">
          <a:xfrm>
            <a:off x="1524000" y="5638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860652913"/>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smtClean="0">
                <a:ea typeface="ＭＳ Ｐゴシック" pitchFamily="-107" charset="-128"/>
              </a:rPr>
              <a:t>Smoothing the Animation</a:t>
            </a:r>
          </a:p>
        </p:txBody>
      </p:sp>
      <p:sp>
        <p:nvSpPr>
          <p:cNvPr id="174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a:t>
            </a:r>
            <a:r>
              <a:rPr lang="en-US" dirty="0" smtClean="0">
                <a:latin typeface="Verdana"/>
                <a:ea typeface="ＭＳ Ｐゴシック" pitchFamily="-107" charset="-128"/>
                <a:cs typeface="Verdana"/>
              </a:rPr>
              <a:t>can.ex2</a:t>
            </a:r>
            <a:r>
              <a:rPr lang="en-US" dirty="0" smtClean="0">
                <a:ea typeface="ＭＳ Ｐゴシック" pitchFamily="-107" charset="-128"/>
              </a:rPr>
              <a:t> highlighted.</a:t>
            </a:r>
          </a:p>
          <a:p>
            <a:pPr marL="781050" indent="-609600">
              <a:buFontTx/>
              <a:buAutoNum type="arabicPeriod"/>
            </a:pPr>
            <a:r>
              <a:rPr lang="en-US" dirty="0" smtClean="0">
                <a:latin typeface="Verdana" panose="020B0604030504040204" pitchFamily="34" charset="0"/>
                <a:ea typeface="Verdana" panose="020B0604030504040204" pitchFamily="34" charset="0"/>
                <a:cs typeface="Verdana" panose="020B0604030504040204" pitchFamily="34" charset="0"/>
              </a:rPr>
              <a:t>Filters</a:t>
            </a:r>
            <a:r>
              <a:rPr lang="en-US" dirty="0" smtClean="0">
                <a:ea typeface="ＭＳ Ｐゴシック" pitchFamily="-107" charset="-128"/>
              </a:rPr>
              <a:t> → </a:t>
            </a:r>
            <a:r>
              <a:rPr lang="en-US" dirty="0" smtClean="0">
                <a:latin typeface="Verdana" panose="020B0604030504040204" pitchFamily="34" charset="0"/>
                <a:ea typeface="Verdana" panose="020B0604030504040204" pitchFamily="34" charset="0"/>
                <a:cs typeface="Verdana" panose="020B0604030504040204" pitchFamily="34" charset="0"/>
              </a:rPr>
              <a:t>Temporal</a:t>
            </a:r>
            <a:r>
              <a:rPr lang="en-US" dirty="0" smtClean="0">
                <a:ea typeface="ＭＳ Ｐゴシック" pitchFamily="-107" charset="-128"/>
              </a:rPr>
              <a:t> → </a:t>
            </a:r>
            <a:r>
              <a:rPr lang="en-US" dirty="0" smtClean="0">
                <a:latin typeface="Verdana" panose="020B0604030504040204" pitchFamily="34" charset="0"/>
                <a:ea typeface="Verdana" panose="020B0604030504040204" pitchFamily="34" charset="0"/>
                <a:cs typeface="Verdana" panose="020B0604030504040204" pitchFamily="34" charset="0"/>
              </a:rPr>
              <a:t>Temporal Interpolator</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Split view.    Show </a:t>
            </a:r>
            <a:r>
              <a:rPr lang="en-US" dirty="0" smtClean="0">
                <a:latin typeface="Verdana"/>
                <a:ea typeface="ＭＳ Ｐゴシック" pitchFamily="-107" charset="-128"/>
                <a:cs typeface="Verdana"/>
              </a:rPr>
              <a:t>can.ex2</a:t>
            </a:r>
            <a:r>
              <a:rPr lang="en-US" dirty="0" smtClean="0">
                <a:ea typeface="ＭＳ Ｐゴシック" pitchFamily="-107" charset="-128"/>
              </a:rPr>
              <a:t> in one and </a:t>
            </a:r>
            <a:r>
              <a:rPr lang="en-US" dirty="0" smtClean="0">
                <a:latin typeface="Verdana"/>
                <a:ea typeface="ＭＳ Ｐゴシック" pitchFamily="-107" charset="-128"/>
                <a:cs typeface="Verdana"/>
              </a:rPr>
              <a:t>TemporalInterpolator1</a:t>
            </a:r>
            <a:r>
              <a:rPr lang="en-US" dirty="0" smtClean="0">
                <a:ea typeface="ＭＳ Ｐゴシック" pitchFamily="-107" charset="-128"/>
              </a:rPr>
              <a:t> in the other.  Link the cameras.</a:t>
            </a:r>
          </a:p>
          <a:p>
            <a:pPr marL="781050" indent="-609600">
              <a:buFontTx/>
              <a:buAutoNum type="arabicPeriod"/>
            </a:pPr>
            <a:r>
              <a:rPr lang="en-US" dirty="0">
                <a:ea typeface="ＭＳ Ｐゴシック" pitchFamily="-107" charset="-128"/>
              </a:rPr>
              <a:t> </a:t>
            </a: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276600"/>
            <a:ext cx="1336431" cy="457200"/>
          </a:xfrm>
          <a:prstGeom prst="rect">
            <a:avLst/>
          </a:prstGeom>
        </p:spPr>
      </p:pic>
      <p:pic>
        <p:nvPicPr>
          <p:cNvPr id="6" name="Picture 5" descr="pqSplitViewH12"/>
          <p:cNvPicPr>
            <a:picLocks noChangeAspect="1" noChangeArrowheads="1"/>
          </p:cNvPicPr>
          <p:nvPr/>
        </p:nvPicPr>
        <p:blipFill>
          <a:blip r:embed="rId4"/>
          <a:srcRect/>
          <a:stretch>
            <a:fillRect/>
          </a:stretch>
        </p:blipFill>
        <p:spPr bwMode="auto">
          <a:xfrm>
            <a:off x="3352800" y="3810000"/>
            <a:ext cx="457200" cy="45720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1447800" y="5410200"/>
            <a:ext cx="457200" cy="457200"/>
          </a:xfrm>
          <a:prstGeom prst="rect">
            <a:avLst/>
          </a:prstGeom>
          <a:noFill/>
          <a:ln w="9525">
            <a:noFill/>
            <a:miter lim="800000"/>
            <a:headEnd/>
            <a:tailEnd/>
          </a:ln>
        </p:spPr>
      </p:pic>
    </p:spTree>
    <p:extLst>
      <p:ext uri="{BB962C8B-B14F-4D97-AF65-F5344CB8AC3E}">
        <p14:creationId xmlns:p14="http://schemas.microsoft.com/office/powerpoint/2010/main" val="1148888477"/>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smtClean="0">
                <a:ea typeface="ＭＳ Ｐゴシック" pitchFamily="-107" charset="-128"/>
              </a:rPr>
              <a:t>Adding Text Annotation</a:t>
            </a:r>
          </a:p>
        </p:txBody>
      </p:sp>
      <p:sp>
        <p:nvSpPr>
          <p:cNvPr id="17613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If you fell behind, you can reset ParaView and reload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Text</a:t>
            </a:r>
          </a:p>
          <a:p>
            <a:pPr marL="781050" indent="-609600">
              <a:buFontTx/>
              <a:buAutoNum type="arabicPeriod"/>
            </a:pPr>
            <a:r>
              <a:rPr lang="en-US" dirty="0" smtClean="0">
                <a:ea typeface="ＭＳ Ｐゴシック" pitchFamily="-107" charset="-128"/>
              </a:rPr>
              <a:t>Type a message in text edit box</a:t>
            </a:r>
          </a:p>
          <a:p>
            <a:pPr marL="781050" indent="-609600">
              <a:buFontTx/>
              <a:buAutoNum type="arabicPeriod"/>
            </a:pPr>
            <a:r>
              <a:rPr lang="en-US" dirty="0" smtClean="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3886200"/>
            <a:ext cx="1336431" cy="457200"/>
          </a:xfrm>
          <a:prstGeom prst="rect">
            <a:avLst/>
          </a:prstGeom>
        </p:spPr>
      </p:pic>
    </p:spTree>
    <p:extLst>
      <p:ext uri="{BB962C8B-B14F-4D97-AF65-F5344CB8AC3E}">
        <p14:creationId xmlns:p14="http://schemas.microsoft.com/office/powerpoint/2010/main" val="188443670"/>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4"/>
          <p:cNvSpPr>
            <a:spLocks noGrp="1" noChangeArrowheads="1"/>
          </p:cNvSpPr>
          <p:nvPr>
            <p:ph type="title"/>
          </p:nvPr>
        </p:nvSpPr>
        <p:spPr/>
        <p:txBody>
          <a:bodyPr/>
          <a:lstStyle/>
          <a:p>
            <a:r>
              <a:rPr lang="en-US" smtClean="0">
                <a:ea typeface="ＭＳ Ｐゴシック" pitchFamily="-107" charset="-128"/>
              </a:rPr>
              <a:t>Text Position</a:t>
            </a:r>
          </a:p>
        </p:txBody>
      </p:sp>
      <p:pic>
        <p:nvPicPr>
          <p:cNvPr id="2" name="Picture 1" descr="TextPosi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309" y="1898962"/>
            <a:ext cx="6067382" cy="3663638"/>
          </a:xfrm>
          <a:prstGeom prst="rect">
            <a:avLst/>
          </a:prstGeom>
        </p:spPr>
      </p:pic>
    </p:spTree>
    <p:extLst>
      <p:ext uri="{BB962C8B-B14F-4D97-AF65-F5344CB8AC3E}">
        <p14:creationId xmlns:p14="http://schemas.microsoft.com/office/powerpoint/2010/main" val="1162606269"/>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spTree>
    <p:extLst>
      <p:ext uri="{BB962C8B-B14F-4D97-AF65-F5344CB8AC3E}">
        <p14:creationId xmlns:p14="http://schemas.microsoft.com/office/powerpoint/2010/main" val="226857902"/>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can.ex2</a:t>
            </a:r>
          </a:p>
          <a:p>
            <a:pPr marL="781050" indent="-609600">
              <a:buFontTx/>
              <a:buAutoNum type="arabicPeriod"/>
            </a:pPr>
            <a:r>
              <a:rPr lang="en-US" dirty="0" smtClean="0">
                <a:ea typeface="ＭＳ Ｐゴシック" pitchFamily="-107" charset="-128"/>
              </a:rPr>
              <a:t>From quick dialog, select </a:t>
            </a:r>
            <a:r>
              <a:rPr lang="en-US" dirty="0" smtClean="0">
                <a:latin typeface="Verdana"/>
                <a:ea typeface="ＭＳ Ｐゴシック" pitchFamily="-107" charset="-128"/>
                <a:cs typeface="Verdana"/>
              </a:rPr>
              <a:t>Annotate Time Filter</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Move annotation around.</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spTree>
    <p:extLst>
      <p:ext uri="{BB962C8B-B14F-4D97-AF65-F5344CB8AC3E}">
        <p14:creationId xmlns:p14="http://schemas.microsoft.com/office/powerpoint/2010/main" val="139989985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ea typeface="ＭＳ Ｐゴシック" pitchFamily="-107" charset="-128"/>
              </a:rPr>
              <a:t>ParaView Development</a:t>
            </a:r>
          </a:p>
        </p:txBody>
      </p:sp>
      <p:sp>
        <p:nvSpPr>
          <p:cNvPr id="29699" name="Rectangle 3"/>
          <p:cNvSpPr>
            <a:spLocks noGrp="1" noChangeArrowheads="1"/>
          </p:cNvSpPr>
          <p:nvPr>
            <p:ph type="body" idx="1"/>
          </p:nvPr>
        </p:nvSpPr>
        <p:spPr/>
        <p:txBody>
          <a:bodyPr/>
          <a:lstStyle/>
          <a:p>
            <a:r>
              <a:rPr lang="en-US" sz="2400" dirty="0" smtClean="0">
                <a:ea typeface="ＭＳ Ｐゴシック" pitchFamily="-107" charset="-128"/>
              </a:rPr>
              <a:t>Started in 2000 as collaborative effort between Los Alamos National Laboratories and </a:t>
            </a:r>
            <a:r>
              <a:rPr lang="en-US" sz="2400" dirty="0" err="1" smtClean="0">
                <a:ea typeface="ＭＳ Ｐゴシック" pitchFamily="-107" charset="-128"/>
              </a:rPr>
              <a:t>Kitware</a:t>
            </a:r>
            <a:r>
              <a:rPr lang="en-US" sz="2400" dirty="0" smtClean="0">
                <a:ea typeface="ＭＳ Ｐゴシック" pitchFamily="-107" charset="-128"/>
              </a:rPr>
              <a:t> Inc. Sandia has been a major contributor since 2005.</a:t>
            </a:r>
          </a:p>
          <a:p>
            <a:pPr lvl="1"/>
            <a:r>
              <a:rPr lang="en-US" sz="2400" dirty="0" smtClean="0">
                <a:ea typeface="ＭＳ Ｐゴシック" pitchFamily="-107" charset="-128"/>
              </a:rPr>
              <a:t>ParaView 0.6 released October 2002.</a:t>
            </a:r>
          </a:p>
          <a:p>
            <a:r>
              <a:rPr lang="en-US" sz="2400" dirty="0" smtClean="0">
                <a:ea typeface="ＭＳ Ｐゴシック" pitchFamily="-107" charset="-128"/>
              </a:rPr>
              <a:t>Paraview 3.0 release in May 2007.</a:t>
            </a:r>
          </a:p>
          <a:p>
            <a:pPr lvl="1"/>
            <a:r>
              <a:rPr lang="en-US" sz="2200" dirty="0" smtClean="0">
                <a:ea typeface="ＭＳ Ｐゴシック" pitchFamily="-107" charset="-128"/>
              </a:rPr>
              <a:t>GUI rewritten to be more user friendly and powerful.</a:t>
            </a:r>
          </a:p>
          <a:p>
            <a:r>
              <a:rPr lang="en-US" sz="2400" dirty="0" smtClean="0">
                <a:ea typeface="ＭＳ Ｐゴシック" pitchFamily="-107" charset="-128"/>
              </a:rPr>
              <a:t>ParaView 4.0 released in June 2013.</a:t>
            </a:r>
          </a:p>
          <a:p>
            <a:pPr lvl="1"/>
            <a:r>
              <a:rPr lang="en-US" sz="2200" dirty="0" smtClean="0">
                <a:ea typeface="ＭＳ Ｐゴシック" pitchFamily="-107" charset="-128"/>
              </a:rPr>
              <a:t>Properties panel redesign for smoother interaction.</a:t>
            </a:r>
          </a:p>
          <a:p>
            <a:r>
              <a:rPr lang="en-US" sz="2400" dirty="0" smtClean="0">
                <a:ea typeface="ＭＳ Ｐゴシック" pitchFamily="-107" charset="-128"/>
              </a:rPr>
              <a:t>ParaView 5.0 released in January 2016.</a:t>
            </a:r>
          </a:p>
          <a:p>
            <a:pPr lvl="1"/>
            <a:r>
              <a:rPr lang="en-US" sz="2200" dirty="0" smtClean="0">
                <a:ea typeface="ＭＳ Ｐゴシック" pitchFamily="-107" charset="-128"/>
              </a:rPr>
              <a:t>Updated to OpenGL 3.2 features. Huge performance improvements.</a:t>
            </a:r>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Cube Axes</a:t>
            </a:r>
            <a:r>
              <a:rPr lang="en-US" dirty="0">
                <a:ea typeface="ＭＳ Ｐゴシック" pitchFamily="-107" charset="-128"/>
              </a:rPr>
              <a:t> around can.</a:t>
            </a:r>
          </a:p>
          <a:p>
            <a:pPr marL="781050" indent="-609600">
              <a:buFontTx/>
              <a:buAutoNum type="arabicPeriod"/>
            </a:pPr>
            <a:r>
              <a:rPr lang="en-US" dirty="0">
                <a:ea typeface="ＭＳ Ｐゴシック" pitchFamily="-107" charset="-128"/>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Export Scene</a:t>
            </a: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Complete the following dialogs.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4419600"/>
            <a:ext cx="521208" cy="521208"/>
          </a:xfrm>
          <a:prstGeom prst="rect">
            <a:avLst/>
          </a:prstGeom>
        </p:spPr>
      </p:pic>
    </p:spTree>
    <p:extLst>
      <p:ext uri="{BB962C8B-B14F-4D97-AF65-F5344CB8AC3E}">
        <p14:creationId xmlns:p14="http://schemas.microsoft.com/office/powerpoint/2010/main" val="1460668834"/>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endParaRPr lang="en-US" dirty="0" smtClean="0">
              <a:ea typeface="ＭＳ Ｐゴシック" pitchFamily="-107" charset="-128"/>
              <a:cs typeface="Verdana"/>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252697"/>
            <a:ext cx="521208" cy="521208"/>
          </a:xfrm>
          <a:prstGeom prst="rect">
            <a:avLst/>
          </a:prstGeom>
        </p:spPr>
      </p:pic>
    </p:spTree>
    <p:extLst>
      <p:ext uri="{BB962C8B-B14F-4D97-AF65-F5344CB8AC3E}">
        <p14:creationId xmlns:p14="http://schemas.microsoft.com/office/powerpoint/2010/main" val="1361542557"/>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81694181"/>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Query-Based Selection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All variables.</a:t>
            </a:r>
          </a:p>
          <a:p>
            <a:pPr marL="781050" indent="-609600">
              <a:buFontTx/>
              <a:buAutoNum type="arabicPeriod"/>
            </a:pPr>
            <a:r>
              <a:rPr lang="en-US" dirty="0" smtClean="0">
                <a:ea typeface="ＭＳ Ｐゴシック" pitchFamily="-107" charset="-128"/>
              </a:rPr>
              <a:t>Go to last time step.</a:t>
            </a:r>
          </a:p>
          <a:p>
            <a:pPr marL="781050" indent="-609600">
              <a:buFontTx/>
              <a:buAutoNum type="arabicPeriod"/>
            </a:pPr>
            <a:r>
              <a:rPr lang="en-US" dirty="0" smtClean="0">
                <a:latin typeface="Verdana"/>
                <a:ea typeface="ＭＳ Ｐゴシック" pitchFamily="-107" charset="-128"/>
                <a:cs typeface="Verdana"/>
              </a:rPr>
              <a:t>Edit</a:t>
            </a:r>
            <a:r>
              <a:rPr lang="en-US" dirty="0" smtClean="0">
                <a:ea typeface="ＭＳ Ｐゴシック" pitchFamily="-107" charset="-128"/>
              </a:rPr>
              <a:t> </a:t>
            </a:r>
            <a:r>
              <a:rPr lang="en-US" dirty="0">
                <a:ea typeface="ＭＳ Ｐゴシック" pitchFamily="-107" charset="-128"/>
              </a:rPr>
              <a:t>→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Top combo box: find </a:t>
            </a:r>
            <a:r>
              <a:rPr lang="en-US" dirty="0" smtClean="0">
                <a:latin typeface="Verdana"/>
                <a:ea typeface="ＭＳ Ｐゴシック" pitchFamily="-107" charset="-128"/>
                <a:cs typeface="Verdana"/>
              </a:rPr>
              <a:t>Cells</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Next row: </a:t>
            </a:r>
            <a:r>
              <a:rPr lang="en-US" dirty="0" smtClean="0">
                <a:latin typeface="Verdana"/>
                <a:ea typeface="ＭＳ Ｐゴシック" pitchFamily="-107" charset="-128"/>
                <a:cs typeface="Verdana"/>
              </a:rPr>
              <a:t>EQPS</a:t>
            </a:r>
            <a:r>
              <a:rPr lang="en-US" dirty="0" smtClean="0">
                <a:ea typeface="ＭＳ Ｐゴシック" pitchFamily="-107" charset="-128"/>
              </a:rPr>
              <a:t>, is </a:t>
            </a:r>
            <a:r>
              <a:rPr lang="en-US" dirty="0" smtClean="0">
                <a:latin typeface="Verdana"/>
                <a:ea typeface="ＭＳ Ｐゴシック" pitchFamily="-107" charset="-128"/>
                <a:cs typeface="Verdana"/>
              </a:rPr>
              <a:t>&gt;=</a:t>
            </a:r>
            <a:r>
              <a:rPr lang="en-US" dirty="0" smtClean="0">
                <a:ea typeface="ＭＳ Ｐゴシック" pitchFamily="-107" charset="-128"/>
              </a:rPr>
              <a:t>, and </a:t>
            </a:r>
            <a:r>
              <a:rPr lang="en-US" dirty="0" smtClean="0">
                <a:latin typeface="Verdana"/>
                <a:ea typeface="ＭＳ Ｐゴシック" pitchFamily="-107" charset="-128"/>
                <a:cs typeface="Verdana"/>
              </a:rPr>
              <a:t>1.5</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Run Selection Query</a:t>
            </a:r>
            <a:r>
              <a:rPr lang="en-US" dirty="0" smtClean="0">
                <a:ea typeface="ＭＳ Ｐゴシック" pitchFamily="-107" charset="-128"/>
              </a:rPr>
              <a:t>.</a:t>
            </a:r>
          </a:p>
        </p:txBody>
      </p:sp>
      <p:pic>
        <p:nvPicPr>
          <p:cNvPr id="10" name="Picture 10"/>
          <p:cNvPicPr>
            <a:picLocks noChangeAspect="1"/>
          </p:cNvPicPr>
          <p:nvPr/>
        </p:nvPicPr>
        <p:blipFill>
          <a:blip r:embed="rId3"/>
          <a:srcRect/>
          <a:stretch>
            <a:fillRect/>
          </a:stretch>
        </p:blipFill>
        <p:spPr bwMode="auto">
          <a:xfrm>
            <a:off x="5257800" y="21336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369" y="1600200"/>
            <a:ext cx="1336431" cy="457200"/>
          </a:xfrm>
          <a:prstGeom prst="rect">
            <a:avLst/>
          </a:prstGeom>
        </p:spPr>
      </p:pic>
      <p:pic>
        <p:nvPicPr>
          <p:cNvPr id="2" name="Picture 1"/>
          <p:cNvPicPr>
            <a:picLocks noChangeAspect="1"/>
          </p:cNvPicPr>
          <p:nvPr/>
        </p:nvPicPr>
        <p:blipFill>
          <a:blip r:embed="rId5"/>
          <a:stretch>
            <a:fillRect/>
          </a:stretch>
        </p:blipFill>
        <p:spPr>
          <a:xfrm>
            <a:off x="5117592" y="2743200"/>
            <a:ext cx="521208" cy="542056"/>
          </a:xfrm>
          <a:prstGeom prst="rect">
            <a:avLst/>
          </a:prstGeom>
        </p:spPr>
      </p:pic>
    </p:spTree>
    <p:extLst>
      <p:ext uri="{BB962C8B-B14F-4D97-AF65-F5344CB8AC3E}">
        <p14:creationId xmlns:p14="http://schemas.microsoft.com/office/powerpoint/2010/main" val="832022075"/>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Query-Based Selection</a:t>
            </a:r>
            <a:endParaRPr lang="en-US" dirty="0"/>
          </a:p>
        </p:txBody>
      </p:sp>
      <p:pic>
        <p:nvPicPr>
          <p:cNvPr id="3" name="Picture 2" descr="Find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1600200"/>
            <a:ext cx="8046720" cy="5029200"/>
          </a:xfrm>
          <a:prstGeom prst="rect">
            <a:avLst/>
          </a:prstGeom>
        </p:spPr>
      </p:pic>
    </p:spTree>
    <p:extLst>
      <p:ext uri="{BB962C8B-B14F-4D97-AF65-F5344CB8AC3E}">
        <p14:creationId xmlns:p14="http://schemas.microsoft.com/office/powerpoint/2010/main" val="927256754"/>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2"/>
          <p:cNvSpPr>
            <a:spLocks noGrp="1" noChangeArrowheads="1"/>
          </p:cNvSpPr>
          <p:nvPr>
            <p:ph type="title"/>
          </p:nvPr>
        </p:nvSpPr>
        <p:spPr/>
        <p:txBody>
          <a:bodyPr/>
          <a:lstStyle/>
          <a:p>
            <a:r>
              <a:rPr lang="en-US" dirty="0" smtClean="0">
                <a:ea typeface="ＭＳ Ｐゴシック" pitchFamily="-107" charset="-128"/>
              </a:rPr>
              <a:t>Brush Selection</a:t>
            </a:r>
          </a:p>
        </p:txBody>
      </p:sp>
      <p:sp>
        <p:nvSpPr>
          <p:cNvPr id="148485" name="Rectangle 3"/>
          <p:cNvSpPr>
            <a:spLocks noGrp="1" noChangeArrowheads="1"/>
          </p:cNvSpPr>
          <p:nvPr>
            <p:ph type="body" idx="1"/>
          </p:nvPr>
        </p:nvSpPr>
        <p:spPr>
          <a:xfrm>
            <a:off x="680134" y="1600200"/>
            <a:ext cx="3886200" cy="4572000"/>
          </a:xfrm>
        </p:spPr>
        <p:txBody>
          <a:bodyPr/>
          <a:lstStyle/>
          <a:p>
            <a:pPr>
              <a:spcBef>
                <a:spcPct val="60000"/>
              </a:spcBef>
              <a:buFontTx/>
              <a:buNone/>
            </a:pPr>
            <a:r>
              <a:rPr lang="en-US" sz="2400" dirty="0" smtClean="0">
                <a:ea typeface="ＭＳ Ｐゴシック" pitchFamily="-107" charset="-128"/>
              </a:rPr>
              <a:t>Surface Cell Selection</a:t>
            </a:r>
          </a:p>
          <a:p>
            <a:pPr marL="347472">
              <a:spcBef>
                <a:spcPts val="0"/>
              </a:spcBef>
              <a:buFontTx/>
              <a:buNone/>
            </a:pPr>
            <a:r>
              <a:rPr lang="en-US" sz="2400" dirty="0" smtClean="0">
                <a:ea typeface="ＭＳ Ｐゴシック" pitchFamily="-107" charset="-128"/>
              </a:rPr>
              <a:t>(shortcut: s)</a:t>
            </a:r>
          </a:p>
          <a:p>
            <a:pPr>
              <a:spcBef>
                <a:spcPct val="60000"/>
              </a:spcBef>
              <a:buFontTx/>
              <a:buNone/>
            </a:pPr>
            <a:r>
              <a:rPr lang="en-US" sz="2400" dirty="0" smtClean="0">
                <a:ea typeface="ＭＳ Ｐゴシック" pitchFamily="-107" charset="-128"/>
              </a:rPr>
              <a:t>Surface Point Selection</a:t>
            </a:r>
          </a:p>
          <a:p>
            <a:pPr>
              <a:spcBef>
                <a:spcPts val="0"/>
              </a:spcBef>
              <a:buFontTx/>
              <a:buNone/>
            </a:pPr>
            <a:r>
              <a:rPr lang="en-US" sz="2400" dirty="0">
                <a:ea typeface="ＭＳ Ｐゴシック" pitchFamily="-107" charset="-128"/>
              </a:rPr>
              <a:t>(shortcut: d)</a:t>
            </a:r>
          </a:p>
          <a:p>
            <a:pPr>
              <a:spcBef>
                <a:spcPct val="60000"/>
              </a:spcBef>
              <a:buFontTx/>
              <a:buNone/>
            </a:pPr>
            <a:r>
              <a:rPr lang="en-US" sz="2400" dirty="0" smtClean="0">
                <a:ea typeface="ＭＳ Ｐゴシック" pitchFamily="-107" charset="-128"/>
              </a:rPr>
              <a:t>Through Cell Selection</a:t>
            </a:r>
          </a:p>
          <a:p>
            <a:pPr>
              <a:spcBef>
                <a:spcPts val="0"/>
              </a:spcBef>
              <a:buFontTx/>
              <a:buNone/>
            </a:pPr>
            <a:r>
              <a:rPr lang="en-US" sz="2400" dirty="0" smtClean="0">
                <a:ea typeface="ＭＳ Ｐゴシック" pitchFamily="-107" charset="-128"/>
              </a:rPr>
              <a:t>(shortcut: f)</a:t>
            </a:r>
          </a:p>
          <a:p>
            <a:pPr>
              <a:spcBef>
                <a:spcPct val="60000"/>
              </a:spcBef>
              <a:buFontTx/>
              <a:buNone/>
            </a:pPr>
            <a:r>
              <a:rPr lang="en-US" sz="2400" dirty="0" smtClean="0">
                <a:ea typeface="ＭＳ Ｐゴシック" pitchFamily="-107" charset="-128"/>
              </a:rPr>
              <a:t>Through Point Selection</a:t>
            </a:r>
          </a:p>
          <a:p>
            <a:pPr>
              <a:spcBef>
                <a:spcPts val="0"/>
              </a:spcBef>
              <a:buFontTx/>
              <a:buNone/>
            </a:pPr>
            <a:r>
              <a:rPr lang="en-US" sz="2400" dirty="0" smtClean="0">
                <a:ea typeface="ＭＳ Ｐゴシック" pitchFamily="-107" charset="-128"/>
              </a:rPr>
              <a:t>(shortcut: g)</a:t>
            </a:r>
          </a:p>
        </p:txBody>
      </p:sp>
      <p:sp>
        <p:nvSpPr>
          <p:cNvPr id="15" name="Rectangle 3"/>
          <p:cNvSpPr txBox="1">
            <a:spLocks noChangeArrowheads="1"/>
          </p:cNvSpPr>
          <p:nvPr/>
        </p:nvSpPr>
        <p:spPr bwMode="auto">
          <a:xfrm>
            <a:off x="5257800" y="1676400"/>
            <a:ext cx="38862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spcBef>
                <a:spcPct val="60000"/>
              </a:spcBef>
              <a:buNone/>
            </a:pPr>
            <a:r>
              <a:rPr lang="en-US" sz="2400" dirty="0">
                <a:ea typeface="ＭＳ Ｐゴシック" pitchFamily="-107" charset="-128"/>
              </a:rPr>
              <a:t>Select </a:t>
            </a:r>
            <a:r>
              <a:rPr lang="en-US" sz="2400" dirty="0" smtClean="0">
                <a:ea typeface="ＭＳ Ｐゴシック" pitchFamily="-107" charset="-128"/>
              </a:rPr>
              <a:t>Cells (</a:t>
            </a:r>
            <a:r>
              <a:rPr lang="en-US" sz="2400" dirty="0">
                <a:ea typeface="ＭＳ Ｐゴシック" pitchFamily="-107" charset="-128"/>
              </a:rPr>
              <a:t>polygon)</a:t>
            </a:r>
          </a:p>
          <a:p>
            <a:pPr>
              <a:spcBef>
                <a:spcPct val="60000"/>
              </a:spcBef>
              <a:buFontTx/>
              <a:buNone/>
            </a:pPr>
            <a:r>
              <a:rPr lang="en-US" sz="2400" dirty="0" smtClean="0">
                <a:ea typeface="ＭＳ Ｐゴシック" pitchFamily="-107" charset="-128"/>
              </a:rPr>
              <a:t>Select Points (polygon)</a:t>
            </a:r>
          </a:p>
          <a:p>
            <a:pPr>
              <a:spcBef>
                <a:spcPct val="60000"/>
              </a:spcBef>
              <a:buFontTx/>
              <a:buNone/>
            </a:pPr>
            <a:r>
              <a:rPr lang="en-US" sz="2400" dirty="0" smtClean="0">
                <a:ea typeface="ＭＳ Ｐゴシック" pitchFamily="-107" charset="-128"/>
              </a:rPr>
              <a:t>Block Selection</a:t>
            </a:r>
          </a:p>
          <a:p>
            <a:pPr>
              <a:spcBef>
                <a:spcPts val="0"/>
              </a:spcBef>
              <a:buFontTx/>
              <a:buNone/>
            </a:pPr>
            <a:r>
              <a:rPr lang="en-US" sz="2400" dirty="0" smtClean="0">
                <a:ea typeface="ＭＳ Ｐゴシック" pitchFamily="-107" charset="-128"/>
              </a:rPr>
              <a:t>(shortcut: b)</a:t>
            </a:r>
          </a:p>
          <a:p>
            <a:pPr>
              <a:spcBef>
                <a:spcPct val="60000"/>
              </a:spcBef>
              <a:buFontTx/>
              <a:buNone/>
            </a:pPr>
            <a:r>
              <a:rPr lang="en-US" sz="2400" dirty="0" smtClean="0">
                <a:ea typeface="ＭＳ Ｐゴシック" pitchFamily="-107" charset="-128"/>
              </a:rPr>
              <a:t>Interactively Select Cells</a:t>
            </a:r>
          </a:p>
          <a:p>
            <a:pPr>
              <a:spcBef>
                <a:spcPct val="60000"/>
              </a:spcBef>
              <a:buFontTx/>
              <a:buNone/>
            </a:pPr>
            <a:r>
              <a:rPr lang="en-US" sz="2400" dirty="0" smtClean="0">
                <a:ea typeface="ＭＳ Ｐゴシック" pitchFamily="-107" charset="-128"/>
              </a:rPr>
              <a:t>Interactively Select Points</a:t>
            </a:r>
          </a:p>
          <a:p>
            <a:pPr>
              <a:spcBef>
                <a:spcPct val="60000"/>
              </a:spcBef>
              <a:buFontTx/>
              <a:buNone/>
            </a:pPr>
            <a:r>
              <a:rPr lang="en-US" sz="2400" dirty="0" smtClean="0">
                <a:ea typeface="ＭＳ Ｐゴシック" pitchFamily="-107" charset="-128"/>
              </a:rPr>
              <a:t>Hover Point Query</a:t>
            </a:r>
          </a:p>
          <a:p>
            <a:pPr>
              <a:spcBef>
                <a:spcPct val="60000"/>
              </a:spcBef>
              <a:buFontTx/>
              <a:buNone/>
            </a:pPr>
            <a:r>
              <a:rPr lang="en-US" sz="2400" dirty="0" smtClean="0">
                <a:ea typeface="ＭＳ Ｐゴシック" pitchFamily="-107" charset="-128"/>
              </a:rPr>
              <a:t>Hover Cell Query</a:t>
            </a:r>
            <a:endParaRPr lang="en-US" sz="2400" dirty="0">
              <a:ea typeface="ＭＳ Ｐゴシック" pitchFamily="-107" charset="-128"/>
            </a:endParaRPr>
          </a:p>
        </p:txBody>
      </p:sp>
      <p:pic>
        <p:nvPicPr>
          <p:cNvPr id="148482" name="Picture 7"/>
          <p:cNvPicPr>
            <a:picLocks noChangeAspect="1"/>
          </p:cNvPicPr>
          <p:nvPr/>
        </p:nvPicPr>
        <p:blipFill>
          <a:blip r:embed="rId3"/>
          <a:srcRect/>
          <a:stretch>
            <a:fillRect/>
          </a:stretch>
        </p:blipFill>
        <p:spPr bwMode="auto">
          <a:xfrm>
            <a:off x="-304800" y="990600"/>
            <a:ext cx="1828800" cy="1790700"/>
          </a:xfrm>
          <a:prstGeom prst="rect">
            <a:avLst/>
          </a:prstGeom>
          <a:noFill/>
          <a:ln w="9525">
            <a:noFill/>
            <a:miter lim="800000"/>
            <a:headEnd/>
            <a:tailEnd/>
          </a:ln>
        </p:spPr>
      </p:pic>
      <p:pic>
        <p:nvPicPr>
          <p:cNvPr id="148483" name="Picture 8"/>
          <p:cNvPicPr>
            <a:picLocks noChangeAspect="1"/>
          </p:cNvPicPr>
          <p:nvPr/>
        </p:nvPicPr>
        <p:blipFill>
          <a:blip r:embed="rId4"/>
          <a:srcRect/>
          <a:stretch>
            <a:fillRect/>
          </a:stretch>
        </p:blipFill>
        <p:spPr bwMode="auto">
          <a:xfrm>
            <a:off x="-304800" y="1905000"/>
            <a:ext cx="1828800" cy="1790700"/>
          </a:xfrm>
          <a:prstGeom prst="rect">
            <a:avLst/>
          </a:prstGeom>
          <a:noFill/>
          <a:ln w="9525">
            <a:noFill/>
            <a:miter lim="800000"/>
            <a:headEnd/>
            <a:tailEnd/>
          </a:ln>
        </p:spPr>
      </p:pic>
      <p:pic>
        <p:nvPicPr>
          <p:cNvPr id="148486" name="Picture 9"/>
          <p:cNvPicPr>
            <a:picLocks noChangeAspect="1"/>
          </p:cNvPicPr>
          <p:nvPr/>
        </p:nvPicPr>
        <p:blipFill>
          <a:blip r:embed="rId5"/>
          <a:srcRect/>
          <a:stretch>
            <a:fillRect/>
          </a:stretch>
        </p:blipFill>
        <p:spPr bwMode="auto">
          <a:xfrm>
            <a:off x="381000" y="3581400"/>
            <a:ext cx="457200" cy="457200"/>
          </a:xfrm>
          <a:prstGeom prst="rect">
            <a:avLst/>
          </a:prstGeom>
          <a:noFill/>
          <a:ln w="9525">
            <a:noFill/>
            <a:miter lim="800000"/>
            <a:headEnd/>
            <a:tailEnd/>
          </a:ln>
        </p:spPr>
      </p:pic>
      <p:pic>
        <p:nvPicPr>
          <p:cNvPr id="148487" name="Picture 10"/>
          <p:cNvPicPr>
            <a:picLocks noChangeAspect="1"/>
          </p:cNvPicPr>
          <p:nvPr/>
        </p:nvPicPr>
        <p:blipFill>
          <a:blip r:embed="rId6"/>
          <a:srcRect/>
          <a:stretch>
            <a:fillRect/>
          </a:stretch>
        </p:blipFill>
        <p:spPr bwMode="auto">
          <a:xfrm>
            <a:off x="381000" y="4495800"/>
            <a:ext cx="457200" cy="457200"/>
          </a:xfrm>
          <a:prstGeom prst="rect">
            <a:avLst/>
          </a:prstGeom>
          <a:noFill/>
          <a:ln w="9525">
            <a:noFill/>
            <a:miter lim="800000"/>
            <a:headEnd/>
            <a:tailEnd/>
          </a:ln>
        </p:spPr>
      </p:pic>
      <p:pic>
        <p:nvPicPr>
          <p:cNvPr id="12293" name="Picture 5" descr="C:\Users\acbauer\Documents\EdwardsAFB\pqPolygonSelectSurfacePoint2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28600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C:\Users\acbauer\Documents\EdwardsAFB\pqPolygonSelectSurfaceCell2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75260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pqSurfaceSelectionCellInteractiv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0" y="3810000"/>
            <a:ext cx="457200" cy="457200"/>
          </a:xfrm>
          <a:prstGeom prst="rect">
            <a:avLst/>
          </a:prstGeom>
        </p:spPr>
      </p:pic>
      <p:pic>
        <p:nvPicPr>
          <p:cNvPr id="8" name="Picture 7" descr="pqSurfaceSelectionPointInteractiv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3000" y="4419600"/>
            <a:ext cx="457200" cy="457200"/>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3000" y="2895600"/>
            <a:ext cx="457175" cy="466318"/>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77397" y="4961965"/>
            <a:ext cx="432778" cy="432778"/>
          </a:xfrm>
          <a:prstGeom prst="rect">
            <a:avLst/>
          </a:prstGeom>
        </p:spPr>
      </p:pic>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0407" y="5562017"/>
            <a:ext cx="429768" cy="429768"/>
          </a:xfrm>
          <a:prstGeom prst="rect">
            <a:avLst/>
          </a:prstGeom>
        </p:spPr>
      </p:pic>
    </p:spTree>
    <p:extLst>
      <p:ext uri="{BB962C8B-B14F-4D97-AF65-F5344CB8AC3E}">
        <p14:creationId xmlns:p14="http://schemas.microsoft.com/office/powerpoint/2010/main" val="115438199"/>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smtClean="0">
                <a:ea typeface="ＭＳ Ｐゴシック" pitchFamily="-107" charset="-128"/>
              </a:rPr>
              <a:t>Selections</a:t>
            </a:r>
          </a:p>
        </p:txBody>
      </p:sp>
      <p:sp>
        <p:nvSpPr>
          <p:cNvPr id="152579" name="Content Placeholder 7"/>
          <p:cNvSpPr>
            <a:spLocks noGrp="1"/>
          </p:cNvSpPr>
          <p:nvPr>
            <p:ph idx="1"/>
          </p:nvPr>
        </p:nvSpPr>
        <p:spPr/>
        <p:txBody>
          <a:bodyPr/>
          <a:lstStyle/>
          <a:p>
            <a:pPr marL="685800" indent="-51435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Make various brush selections.</a:t>
            </a:r>
          </a:p>
          <a:p>
            <a:pPr marL="685800" indent="-514350">
              <a:buFontTx/>
              <a:buAutoNum type="arabicPeriod"/>
            </a:pPr>
            <a:r>
              <a:rPr lang="en-US" dirty="0" smtClean="0">
                <a:ea typeface="ＭＳ Ｐゴシック" pitchFamily="-107" charset="-128"/>
              </a:rPr>
              <a:t>Observe results in the </a:t>
            </a:r>
            <a:r>
              <a:rPr lang="en-US" dirty="0" smtClean="0">
                <a:latin typeface="Verdana"/>
                <a:ea typeface="ＭＳ Ｐゴシック" pitchFamily="-107" charset="-128"/>
                <a:cs typeface="Verdana"/>
              </a:rPr>
              <a:t>Find Data</a:t>
            </a:r>
            <a:r>
              <a:rPr lang="en-US" dirty="0" smtClean="0">
                <a:ea typeface="ＭＳ Ｐゴシック" pitchFamily="-107" charset="-128"/>
              </a:rPr>
              <a:t> dialog box.</a:t>
            </a:r>
          </a:p>
          <a:p>
            <a:pPr marL="685800" indent="-514350">
              <a:buFontTx/>
              <a:buAutoNum type="arabicPeriod"/>
            </a:pPr>
            <a:r>
              <a:rPr lang="en-US" dirty="0" smtClean="0">
                <a:ea typeface="ＭＳ Ｐゴシック" pitchFamily="-107" charset="-128"/>
              </a:rPr>
              <a:t>Play with the </a:t>
            </a:r>
            <a:r>
              <a:rPr lang="en-US" dirty="0" smtClean="0">
                <a:latin typeface="Verdana"/>
                <a:ea typeface="ＭＳ Ｐゴシック" pitchFamily="-107" charset="-128"/>
                <a:cs typeface="Verdana"/>
              </a:rPr>
              <a:t>Invert Selection </a:t>
            </a:r>
            <a:r>
              <a:rPr lang="en-US" dirty="0" smtClean="0">
                <a:ea typeface="ＭＳ Ｐゴシック" pitchFamily="-107" charset="-128"/>
              </a:rPr>
              <a:t>and </a:t>
            </a:r>
            <a:r>
              <a:rPr lang="en-US" dirty="0" smtClean="0">
                <a:latin typeface="Verdana"/>
                <a:ea typeface="ＭＳ Ｐゴシック" pitchFamily="-107" charset="-128"/>
                <a:cs typeface="Verdana"/>
              </a:rPr>
              <a:t>Show Frustum </a:t>
            </a:r>
            <a:r>
              <a:rPr lang="en-US" dirty="0" smtClean="0">
                <a:ea typeface="ＭＳ Ｐゴシック" pitchFamily="-107" charset="-128"/>
              </a:rPr>
              <a:t>options.</a:t>
            </a:r>
          </a:p>
        </p:txBody>
      </p:sp>
      <p:pic>
        <p:nvPicPr>
          <p:cNvPr id="4" name="Picture 3"/>
          <p:cNvPicPr>
            <a:picLocks noChangeAspect="1"/>
          </p:cNvPicPr>
          <p:nvPr/>
        </p:nvPicPr>
        <p:blipFill>
          <a:blip r:embed="rId3"/>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781019756"/>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smtClean="0">
                <a:ea typeface="ＭＳ Ｐゴシック" pitchFamily="-107" charset="-128"/>
              </a:rPr>
              <a:t>Frustum vs. Id Selections</a:t>
            </a:r>
          </a:p>
        </p:txBody>
      </p:sp>
      <p:sp>
        <p:nvSpPr>
          <p:cNvPr id="15462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Make a Select Cells Through </a:t>
            </a:r>
          </a:p>
          <a:p>
            <a:pPr marL="685800" indent="-514350">
              <a:buFontTx/>
              <a:buAutoNum type="arabicPeriod"/>
            </a:pPr>
            <a:r>
              <a:rPr lang="en-US" dirty="0" smtClean="0">
                <a:ea typeface="ＭＳ Ｐゴシック" pitchFamily="-107" charset="-128"/>
              </a:rPr>
              <a:t>Turn on </a:t>
            </a:r>
            <a:r>
              <a:rPr lang="en-US" dirty="0" smtClean="0">
                <a:latin typeface="Verdana"/>
                <a:ea typeface="ＭＳ Ｐゴシック" pitchFamily="-107" charset="-128"/>
                <a:cs typeface="Verdana"/>
              </a:rPr>
              <a:t>Show Frustum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      Rotate 3D view.</a:t>
            </a:r>
          </a:p>
          <a:p>
            <a:pPr marL="685800" indent="-514350">
              <a:buFontTx/>
              <a:buAutoNum type="arabicPeriod"/>
            </a:pPr>
            <a:r>
              <a:rPr lang="en-US" dirty="0" smtClean="0">
                <a:ea typeface="ＭＳ Ｐゴシック" pitchFamily="-107" charset="-128"/>
              </a:rPr>
              <a:t>Play</a:t>
            </a:r>
          </a:p>
          <a:p>
            <a:pPr marL="685800" indent="-514350">
              <a:buFontTx/>
              <a:buAutoNum type="arabicPeriod"/>
            </a:pPr>
            <a:r>
              <a:rPr lang="en-US" dirty="0" smtClean="0">
                <a:ea typeface="ＭＳ Ｐゴシック" pitchFamily="-107" charset="-128"/>
              </a:rPr>
              <a:t>Hit </a:t>
            </a:r>
            <a:r>
              <a:rPr lang="en-US" dirty="0" smtClean="0">
                <a:latin typeface="Verdana"/>
                <a:ea typeface="ＭＳ Ｐゴシック" pitchFamily="-107" charset="-128"/>
                <a:cs typeface="Verdana"/>
              </a:rPr>
              <a:t>Freeze Selection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Play </a:t>
            </a:r>
          </a:p>
        </p:txBody>
      </p:sp>
      <p:pic>
        <p:nvPicPr>
          <p:cNvPr id="154628" name="Picture 9"/>
          <p:cNvPicPr>
            <a:picLocks noChangeAspect="1"/>
          </p:cNvPicPr>
          <p:nvPr/>
        </p:nvPicPr>
        <p:blipFill>
          <a:blip r:embed="rId2"/>
          <a:srcRect/>
          <a:stretch>
            <a:fillRect/>
          </a:stretch>
        </p:blipFill>
        <p:spPr bwMode="auto">
          <a:xfrm>
            <a:off x="6705600" y="1600200"/>
            <a:ext cx="685800" cy="685800"/>
          </a:xfrm>
          <a:prstGeom prst="rect">
            <a:avLst/>
          </a:prstGeom>
          <a:noFill/>
          <a:ln w="9525">
            <a:noFill/>
            <a:miter lim="800000"/>
            <a:headEnd/>
            <a:tailEnd/>
          </a:ln>
        </p:spPr>
      </p:pic>
      <p:pic>
        <p:nvPicPr>
          <p:cNvPr id="154629" name="Picture 9"/>
          <p:cNvPicPr>
            <a:picLocks noChangeAspect="1"/>
          </p:cNvPicPr>
          <p:nvPr/>
        </p:nvPicPr>
        <p:blipFill>
          <a:blip r:embed="rId3"/>
          <a:srcRect/>
          <a:stretch>
            <a:fillRect/>
          </a:stretch>
        </p:blipFill>
        <p:spPr bwMode="auto">
          <a:xfrm>
            <a:off x="2286000" y="3276600"/>
            <a:ext cx="457200" cy="457200"/>
          </a:xfrm>
          <a:prstGeom prst="rect">
            <a:avLst/>
          </a:prstGeom>
          <a:noFill/>
          <a:ln w="9525">
            <a:noFill/>
            <a:miter lim="800000"/>
            <a:headEnd/>
            <a:tailEnd/>
          </a:ln>
        </p:spPr>
      </p:pic>
      <p:pic>
        <p:nvPicPr>
          <p:cNvPr id="154630" name="Picture 9"/>
          <p:cNvPicPr>
            <a:picLocks noChangeAspect="1"/>
          </p:cNvPicPr>
          <p:nvPr/>
        </p:nvPicPr>
        <p:blipFill>
          <a:blip r:embed="rId3"/>
          <a:srcRect/>
          <a:stretch>
            <a:fillRect/>
          </a:stretch>
        </p:blipFill>
        <p:spPr bwMode="auto">
          <a:xfrm>
            <a:off x="2286000" y="4419600"/>
            <a:ext cx="457200" cy="45720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590800" y="2667000"/>
            <a:ext cx="521208" cy="542056"/>
          </a:xfrm>
          <a:prstGeom prst="rect">
            <a:avLst/>
          </a:prstGeom>
        </p:spPr>
      </p:pic>
      <p:pic>
        <p:nvPicPr>
          <p:cNvPr id="8" name="Picture 7"/>
          <p:cNvPicPr>
            <a:picLocks noChangeAspect="1"/>
          </p:cNvPicPr>
          <p:nvPr/>
        </p:nvPicPr>
        <p:blipFill>
          <a:blip r:embed="rId4"/>
          <a:stretch>
            <a:fillRect/>
          </a:stretch>
        </p:blipFill>
        <p:spPr>
          <a:xfrm>
            <a:off x="8077200" y="3810000"/>
            <a:ext cx="521208" cy="542056"/>
          </a:xfrm>
          <a:prstGeom prst="rect">
            <a:avLst/>
          </a:prstGeom>
        </p:spPr>
      </p:pic>
    </p:spTree>
    <p:extLst>
      <p:ext uri="{BB962C8B-B14F-4D97-AF65-F5344CB8AC3E}">
        <p14:creationId xmlns:p14="http://schemas.microsoft.com/office/powerpoint/2010/main" val="430259927"/>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Labels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Go to the last time step.</a:t>
            </a:r>
          </a:p>
          <a:p>
            <a:pPr marL="685800" indent="-514350">
              <a:buFont typeface="+mj-lt"/>
              <a:buAutoNum type="arabicPeriod"/>
            </a:pPr>
            <a:r>
              <a:rPr lang="en-US" dirty="0" smtClean="0"/>
              <a:t>Open </a:t>
            </a:r>
            <a:r>
              <a:rPr lang="en-US" dirty="0" smtClean="0">
                <a:latin typeface="Verdana"/>
                <a:cs typeface="Verdana"/>
              </a:rPr>
              <a:t>Find Data</a:t>
            </a:r>
            <a:r>
              <a:rPr lang="en-US" dirty="0" smtClean="0"/>
              <a:t>.</a:t>
            </a:r>
          </a:p>
          <a:p>
            <a:pPr marL="685800" indent="-514350">
              <a:buFont typeface="+mj-lt"/>
              <a:buAutoNum type="arabicPeriod"/>
            </a:pPr>
            <a:r>
              <a:rPr lang="en-US" dirty="0" smtClean="0"/>
              <a:t>Create query </a:t>
            </a:r>
            <a:r>
              <a:rPr lang="en-US" dirty="0" smtClean="0">
                <a:latin typeface="Verdana"/>
                <a:cs typeface="Verdana"/>
              </a:rPr>
              <a:t>Global ID is min</a:t>
            </a:r>
            <a:r>
              <a:rPr lang="en-US" dirty="0" smtClean="0"/>
              <a:t>. Click </a:t>
            </a:r>
            <a:r>
              <a:rPr lang="en-US" dirty="0" smtClean="0">
                <a:latin typeface="Verdana"/>
                <a:cs typeface="Verdana"/>
              </a:rPr>
              <a:t>Run Selection Query</a:t>
            </a:r>
            <a:r>
              <a:rPr lang="en-US" dirty="0" smtClean="0"/>
              <a:t>.</a:t>
            </a:r>
          </a:p>
          <a:p>
            <a:pPr marL="685800" indent="-514350">
              <a:buFont typeface="+mj-lt"/>
              <a:buAutoNum type="arabicPeriod"/>
            </a:pPr>
            <a:r>
              <a:rPr lang="en-US" dirty="0" smtClean="0"/>
              <a:t>In the </a:t>
            </a:r>
            <a:r>
              <a:rPr lang="en-US" dirty="0" smtClean="0">
                <a:latin typeface="Verdana"/>
                <a:cs typeface="Verdana"/>
              </a:rPr>
              <a:t>Cell Labels</a:t>
            </a:r>
            <a:r>
              <a:rPr lang="en-US" dirty="0" smtClean="0"/>
              <a:t> chooser, select </a:t>
            </a:r>
            <a:r>
              <a:rPr lang="en-US" dirty="0" smtClean="0">
                <a:latin typeface="Verdana"/>
                <a:cs typeface="Verdana"/>
              </a:rPr>
              <a:t>EQPS</a:t>
            </a:r>
            <a:r>
              <a:rPr lang="en-US" dirty="0" smtClean="0"/>
              <a:t>.</a:t>
            </a:r>
            <a:endParaRPr lang="en-US" dirty="0"/>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01153640"/>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Labels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Go to the last time step.</a:t>
            </a:r>
          </a:p>
          <a:p>
            <a:pPr marL="685800" indent="-514350">
              <a:buFont typeface="+mj-lt"/>
              <a:buAutoNum type="arabicPeriod"/>
            </a:pPr>
            <a:r>
              <a:rPr lang="en-US" dirty="0" smtClean="0"/>
              <a:t>Open </a:t>
            </a:r>
            <a:r>
              <a:rPr lang="en-US" dirty="0" smtClean="0">
                <a:latin typeface="Verdana"/>
                <a:cs typeface="Verdana"/>
              </a:rPr>
              <a:t>Find Data</a:t>
            </a:r>
            <a:r>
              <a:rPr lang="en-US" dirty="0" smtClean="0"/>
              <a:t>.</a:t>
            </a:r>
          </a:p>
          <a:p>
            <a:pPr marL="685800" indent="-514350">
              <a:buFont typeface="+mj-lt"/>
              <a:buAutoNum type="arabicPeriod"/>
            </a:pPr>
            <a:r>
              <a:rPr lang="en-US" dirty="0" smtClean="0"/>
              <a:t>Create query </a:t>
            </a:r>
            <a:r>
              <a:rPr lang="en-US" dirty="0" smtClean="0">
                <a:latin typeface="Verdana"/>
                <a:cs typeface="Verdana"/>
              </a:rPr>
              <a:t>Global ID is min</a:t>
            </a:r>
            <a:r>
              <a:rPr lang="en-US" dirty="0" smtClean="0"/>
              <a:t>. Click </a:t>
            </a:r>
            <a:r>
              <a:rPr lang="en-US" dirty="0" smtClean="0">
                <a:latin typeface="Verdana"/>
                <a:cs typeface="Verdana"/>
              </a:rPr>
              <a:t>Run Selection Query</a:t>
            </a:r>
            <a:r>
              <a:rPr lang="en-US" dirty="0" smtClean="0"/>
              <a:t>.</a:t>
            </a:r>
          </a:p>
          <a:p>
            <a:pPr marL="685800" indent="-514350">
              <a:buFont typeface="+mj-lt"/>
              <a:buAutoNum type="arabicPeriod"/>
            </a:pPr>
            <a:r>
              <a:rPr lang="en-US" dirty="0" smtClean="0"/>
              <a:t>In the </a:t>
            </a:r>
            <a:r>
              <a:rPr lang="en-US" dirty="0" smtClean="0">
                <a:latin typeface="Verdana"/>
                <a:cs typeface="Verdana"/>
              </a:rPr>
              <a:t>Cell Labels</a:t>
            </a:r>
            <a:r>
              <a:rPr lang="en-US" dirty="0" smtClean="0"/>
              <a:t> chooser, select </a:t>
            </a:r>
            <a:r>
              <a:rPr lang="en-US" dirty="0" smtClean="0">
                <a:latin typeface="Verdana"/>
                <a:cs typeface="Verdana"/>
              </a:rPr>
              <a:t>EQPS</a:t>
            </a:r>
            <a:r>
              <a:rPr lang="en-US" dirty="0" smtClean="0"/>
              <a:t>.</a:t>
            </a:r>
          </a:p>
          <a:p>
            <a:pPr marL="685800" indent="-514350">
              <a:buFont typeface="+mj-lt"/>
              <a:buAutoNum type="arabicPeriod"/>
            </a:pPr>
            <a:r>
              <a:rPr lang="en-US" dirty="0" smtClean="0"/>
              <a:t>When you are done, turn off the </a:t>
            </a:r>
            <a:r>
              <a:rPr lang="en-US" dirty="0" smtClean="0">
                <a:latin typeface="Verdana" panose="020B0604030504040204" pitchFamily="34" charset="0"/>
                <a:ea typeface="Verdana" panose="020B0604030504040204" pitchFamily="34" charset="0"/>
                <a:cs typeface="Verdana" panose="020B0604030504040204" pitchFamily="34" charset="0"/>
              </a:rPr>
              <a:t>EQPS</a:t>
            </a:r>
            <a:r>
              <a:rPr lang="en-US" dirty="0" smtClean="0"/>
              <a:t> labels.</a:t>
            </a:r>
            <a:endParaRPr lang="en-US" dirty="0"/>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96881170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ea typeface="ＭＳ Ｐゴシック" pitchFamily="-107" charset="-128"/>
              </a:rPr>
              <a:t>Current Funding</a:t>
            </a:r>
          </a:p>
        </p:txBody>
      </p:sp>
      <p:sp>
        <p:nvSpPr>
          <p:cNvPr id="31747" name="Rectangle 18"/>
          <p:cNvSpPr>
            <a:spLocks noGrp="1" noChangeArrowheads="1"/>
          </p:cNvSpPr>
          <p:nvPr>
            <p:ph type="body" sz="half" idx="4294967295"/>
          </p:nvPr>
        </p:nvSpPr>
        <p:spPr>
          <a:xfrm>
            <a:off x="685800" y="3733800"/>
            <a:ext cx="3886200" cy="1981200"/>
          </a:xfrm>
        </p:spPr>
        <p:txBody>
          <a:bodyPr/>
          <a:lstStyle/>
          <a:p>
            <a:r>
              <a:rPr lang="en-US" sz="2000" dirty="0" smtClean="0">
                <a:ea typeface="ＭＳ Ｐゴシック" pitchFamily="-107" charset="-128"/>
              </a:rPr>
              <a:t>ARL</a:t>
            </a:r>
          </a:p>
          <a:p>
            <a:r>
              <a:rPr lang="en-US" sz="2000" dirty="0" smtClean="0">
                <a:ea typeface="ＭＳ Ｐゴシック" pitchFamily="-107" charset="-128"/>
              </a:rPr>
              <a:t>ERDC</a:t>
            </a:r>
          </a:p>
          <a:p>
            <a:r>
              <a:rPr lang="en-US" sz="2000" dirty="0" smtClean="0">
                <a:ea typeface="ＭＳ Ｐゴシック" pitchFamily="-107" charset="-128"/>
              </a:rPr>
              <a:t>US Army (SBIR)</a:t>
            </a:r>
          </a:p>
          <a:p>
            <a:r>
              <a:rPr lang="en-US" sz="2000" dirty="0" smtClean="0">
                <a:ea typeface="ＭＳ Ｐゴシック" pitchFamily="-107" charset="-128"/>
              </a:rPr>
              <a:t>US Air Force (STTR)</a:t>
            </a:r>
          </a:p>
          <a:p>
            <a:r>
              <a:rPr lang="en-US" sz="2000" dirty="0" smtClean="0">
                <a:ea typeface="ＭＳ Ｐゴシック" pitchFamily="-107" charset="-128"/>
              </a:rPr>
              <a:t>ONR</a:t>
            </a:r>
          </a:p>
          <a:p>
            <a:r>
              <a:rPr lang="en-US" sz="2000" dirty="0" smtClean="0">
                <a:ea typeface="ＭＳ Ｐゴシック" pitchFamily="-107" charset="-128"/>
              </a:rPr>
              <a:t>Support Contracts</a:t>
            </a:r>
          </a:p>
          <a:p>
            <a:pPr lvl="1"/>
            <a:r>
              <a:rPr lang="en-US" sz="2000" dirty="0" smtClean="0">
                <a:ea typeface="ＭＳ Ｐゴシック" pitchFamily="-107" charset="-128"/>
              </a:rPr>
              <a:t>Electricity de France</a:t>
            </a:r>
          </a:p>
          <a:p>
            <a:pPr lvl="1"/>
            <a:r>
              <a:rPr lang="en-US" sz="2000" dirty="0" smtClean="0">
                <a:ea typeface="ＭＳ Ｐゴシック" pitchFamily="-107" charset="-128"/>
              </a:rPr>
              <a:t>Microsoft</a:t>
            </a:r>
          </a:p>
        </p:txBody>
      </p:sp>
      <p:pic>
        <p:nvPicPr>
          <p:cNvPr id="31748" name="Picture 8"/>
          <p:cNvPicPr>
            <a:picLocks noChangeAspect="1" noChangeArrowheads="1"/>
          </p:cNvPicPr>
          <p:nvPr/>
        </p:nvPicPr>
        <p:blipFill>
          <a:blip r:embed="rId3"/>
          <a:srcRect/>
          <a:stretch>
            <a:fillRect/>
          </a:stretch>
        </p:blipFill>
        <p:spPr bwMode="auto">
          <a:xfrm>
            <a:off x="1905000" y="2625688"/>
            <a:ext cx="2222500" cy="914400"/>
          </a:xfrm>
          <a:prstGeom prst="rect">
            <a:avLst/>
          </a:prstGeom>
          <a:noFill/>
          <a:ln w="12700">
            <a:noFill/>
            <a:miter lim="800000"/>
            <a:headEnd/>
            <a:tailEnd/>
          </a:ln>
        </p:spPr>
      </p:pic>
      <p:pic>
        <p:nvPicPr>
          <p:cNvPr id="31749" name="Picture 9" descr="ASC blu"/>
          <p:cNvPicPr>
            <a:picLocks noChangeAspect="1" noChangeArrowheads="1"/>
          </p:cNvPicPr>
          <p:nvPr/>
        </p:nvPicPr>
        <p:blipFill>
          <a:blip r:embed="rId4"/>
          <a:srcRect/>
          <a:stretch>
            <a:fillRect/>
          </a:stretch>
        </p:blipFill>
        <p:spPr bwMode="auto">
          <a:xfrm>
            <a:off x="609602" y="1524000"/>
            <a:ext cx="1027347" cy="1051560"/>
          </a:xfrm>
          <a:prstGeom prst="rect">
            <a:avLst/>
          </a:prstGeom>
          <a:noFill/>
          <a:ln w="9525">
            <a:noFill/>
            <a:miter lim="800000"/>
            <a:headEnd/>
            <a:tailEnd/>
          </a:ln>
        </p:spPr>
      </p:pic>
      <p:sp>
        <p:nvSpPr>
          <p:cNvPr id="31751" name="Rectangle 19"/>
          <p:cNvSpPr>
            <a:spLocks noChangeArrowheads="1"/>
          </p:cNvSpPr>
          <p:nvPr/>
        </p:nvSpPr>
        <p:spPr bwMode="auto">
          <a:xfrm>
            <a:off x="4572000" y="3733800"/>
            <a:ext cx="3886200" cy="1981200"/>
          </a:xfrm>
          <a:prstGeom prst="rect">
            <a:avLst/>
          </a:prstGeom>
          <a:noFill/>
          <a:ln w="12700">
            <a:noFill/>
            <a:miter lim="800000"/>
            <a:headEnd/>
            <a:tailEnd/>
          </a:ln>
        </p:spPr>
        <p:txBody>
          <a:bodyPr lIns="90487" tIns="44450" rIns="90487" bIns="44450"/>
          <a:lstStyle/>
          <a:p>
            <a:pPr marL="342900" indent="-17145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Other contributors</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Swiss National Supercomputing Centre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DOE SLAC</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Ohio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Mississippi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RPI</a:t>
            </a:r>
          </a:p>
        </p:txBody>
      </p:sp>
      <p:pic>
        <p:nvPicPr>
          <p:cNvPr id="2" name="Picture 1" descr="stackedblubir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524000"/>
            <a:ext cx="2746340" cy="1054643"/>
          </a:xfrm>
          <a:prstGeom prst="rect">
            <a:avLst/>
          </a:prstGeom>
        </p:spPr>
      </p:pic>
      <p:sp>
        <p:nvSpPr>
          <p:cNvPr id="4" name="TextBox 3"/>
          <p:cNvSpPr txBox="1"/>
          <p:nvPr/>
        </p:nvSpPr>
        <p:spPr>
          <a:xfrm>
            <a:off x="5152191" y="2627037"/>
            <a:ext cx="3991809" cy="769441"/>
          </a:xfrm>
          <a:prstGeom prst="rect">
            <a:avLst/>
          </a:prstGeom>
          <a:noFill/>
        </p:spPr>
        <p:txBody>
          <a:bodyPr wrap="square" rtlCol="0">
            <a:spAutoFit/>
          </a:bodyPr>
          <a:lstStyle/>
          <a:p>
            <a:r>
              <a:rPr lang="en-US" sz="1100" dirty="0"/>
              <a:t>This research was supported by the </a:t>
            </a:r>
            <a:r>
              <a:rPr lang="en-US" sz="1100" dirty="0" err="1"/>
              <a:t>Exascale</a:t>
            </a:r>
            <a:r>
              <a:rPr lang="en-US" sz="1100" dirty="0"/>
              <a:t> Computing Project (17-SC-20-SC), a collaborative effort of the U.S. Department of Energy Office of Science and the National Nuclear Security Administration</a:t>
            </a:r>
            <a:r>
              <a:rPr lang="en-US" sz="1100" dirty="0" smtClean="0"/>
              <a:t>.</a:t>
            </a:r>
            <a:endParaRPr lang="en-US" sz="1100"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3600" y="1536827"/>
            <a:ext cx="2081222" cy="1090730"/>
          </a:xfrm>
          <a:prstGeom prst="rect">
            <a:avLst/>
          </a:prstGeom>
        </p:spPr>
      </p:pic>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smtClean="0">
                <a:ea typeface="ＭＳ Ｐゴシック" pitchFamily="-107" charset="-128"/>
              </a:rPr>
              <a:t>Plot Selection Over Time</a:t>
            </a:r>
          </a:p>
        </p:txBody>
      </p:sp>
      <p:sp>
        <p:nvSpPr>
          <p:cNvPr id="161795" name="Content Placeholder 2"/>
          <p:cNvSpPr>
            <a:spLocks noGrp="1"/>
          </p:cNvSpPr>
          <p:nvPr>
            <p:ph idx="1"/>
          </p:nvPr>
        </p:nvSpPr>
        <p:spPr/>
        <p:txBody>
          <a:bodyPr/>
          <a:lstStyle/>
          <a:p>
            <a:pPr marL="685800" indent="-514350">
              <a:buFontTx/>
              <a:buAutoNum type="arabicPeriod"/>
            </a:pPr>
            <a:r>
              <a:rPr lang="en-US" dirty="0"/>
              <a:t>Open </a:t>
            </a:r>
            <a:r>
              <a:rPr lang="en-US" dirty="0">
                <a:latin typeface="Verdana"/>
                <a:cs typeface="Verdana"/>
              </a:rPr>
              <a:t>Find Data</a:t>
            </a:r>
            <a:r>
              <a:rPr lang="en-US" dirty="0" smtClean="0"/>
              <a:t>.</a:t>
            </a:r>
          </a:p>
          <a:p>
            <a:pPr marL="685800" indent="-514350">
              <a:buFontTx/>
              <a:buAutoNum type="arabicPeriod"/>
            </a:pPr>
            <a:r>
              <a:rPr lang="en-US" dirty="0"/>
              <a:t>Create query </a:t>
            </a:r>
            <a:r>
              <a:rPr lang="en-US" dirty="0" smtClean="0">
                <a:latin typeface="Verdana"/>
                <a:cs typeface="Verdana"/>
              </a:rPr>
              <a:t>EQPS </a:t>
            </a:r>
            <a:r>
              <a:rPr lang="en-US" dirty="0">
                <a:latin typeface="Verdana"/>
                <a:cs typeface="Verdana"/>
              </a:rPr>
              <a:t>is </a:t>
            </a:r>
            <a:r>
              <a:rPr lang="en-US" dirty="0" smtClean="0">
                <a:latin typeface="Verdana"/>
                <a:cs typeface="Verdana"/>
              </a:rPr>
              <a:t>max</a:t>
            </a:r>
            <a:r>
              <a:rPr lang="en-US" dirty="0" smtClean="0"/>
              <a:t>. </a:t>
            </a:r>
            <a:r>
              <a:rPr lang="en-US" dirty="0"/>
              <a:t>Click </a:t>
            </a:r>
            <a:r>
              <a:rPr lang="en-US" dirty="0">
                <a:latin typeface="Verdana"/>
                <a:cs typeface="Verdana"/>
              </a:rPr>
              <a:t>Run Selection Query</a:t>
            </a:r>
            <a:r>
              <a:rPr lang="en-US" dirty="0" smtClean="0"/>
              <a:t>.</a:t>
            </a:r>
            <a:endParaRPr lang="en-US" dirty="0"/>
          </a:p>
          <a:p>
            <a:pPr marL="685800" indent="-51435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Plot Selection Over Time</a:t>
            </a:r>
          </a:p>
          <a:p>
            <a:pPr marL="685800" indent="-514350">
              <a:buFontTx/>
              <a:buAutoNum type="arabicPeriod"/>
            </a:pPr>
            <a:r>
              <a:rPr lang="en-US" dirty="0" smtClean="0">
                <a:ea typeface="ＭＳ Ｐゴシック" pitchFamily="-107" charset="-128"/>
              </a:rPr>
              <a:t> </a:t>
            </a:r>
          </a:p>
        </p:txBody>
      </p:sp>
      <p:pic>
        <p:nvPicPr>
          <p:cNvPr id="7" name="Picture 6" descr="App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0"/>
            <a:ext cx="1336431" cy="457200"/>
          </a:xfrm>
          <a:prstGeom prst="rect">
            <a:avLst/>
          </a:prstGeom>
        </p:spPr>
      </p:pic>
      <p:pic>
        <p:nvPicPr>
          <p:cNvPr id="8" name="Picture 7"/>
          <p:cNvPicPr>
            <a:picLocks noChangeAspect="1"/>
          </p:cNvPicPr>
          <p:nvPr/>
        </p:nvPicPr>
        <p:blipFill>
          <a:blip r:embed="rId3"/>
          <a:stretch>
            <a:fillRect/>
          </a:stretch>
        </p:blipFill>
        <p:spPr>
          <a:xfrm>
            <a:off x="7601953" y="3124200"/>
            <a:ext cx="703847" cy="685800"/>
          </a:xfrm>
          <a:prstGeom prst="rect">
            <a:avLst/>
          </a:prstGeom>
        </p:spPr>
      </p:pic>
      <p:pic>
        <p:nvPicPr>
          <p:cNvPr id="6" name="Picture 5"/>
          <p:cNvPicPr>
            <a:picLocks noChangeAspect="1"/>
          </p:cNvPicPr>
          <p:nvPr/>
        </p:nvPicPr>
        <p:blipFill>
          <a:blip r:embed="rId4"/>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266760790"/>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50226241"/>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mtClean="0">
                <a:ea typeface="ＭＳ Ｐゴシック" pitchFamily="-107" charset="-128"/>
              </a:rPr>
              <a:t>Extracting a Selection</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Perform a sizeable selection.</a:t>
            </a:r>
          </a:p>
          <a:p>
            <a:pPr marL="781050" indent="-609600">
              <a:buFontTx/>
              <a:buAutoNum type="arabicPeriod"/>
            </a:pPr>
            <a:r>
              <a:rPr lang="en-US" dirty="0" smtClean="0">
                <a:ea typeface="ＭＳ Ｐゴシック" pitchFamily="-107" charset="-128"/>
              </a:rPr>
              <a:t>Add the extract selection filter.</a:t>
            </a:r>
            <a:endParaRPr lang="en-US" dirty="0" smtClean="0">
              <a:latin typeface="Verdana"/>
              <a:ea typeface="ＭＳ Ｐゴシック" pitchFamily="-107" charset="-128"/>
              <a:cs typeface="Verdana"/>
            </a:endParaRPr>
          </a:p>
          <a:p>
            <a:pPr marL="781050" indent="-609600">
              <a:buFontTx/>
              <a:buAutoNum type="arabicPeriod"/>
            </a:pPr>
            <a:r>
              <a:rPr lang="en-US" dirty="0" smtClean="0">
                <a:ea typeface="ＭＳ Ｐゴシック" pitchFamily="-107" charset="-128"/>
              </a:rPr>
              <a:t> </a:t>
            </a:r>
          </a:p>
        </p:txBody>
      </p:sp>
      <p:pic>
        <p:nvPicPr>
          <p:cNvPr id="162821" name="Picture 4"/>
          <p:cNvPicPr>
            <a:picLocks noChangeAspect="1"/>
          </p:cNvPicPr>
          <p:nvPr/>
        </p:nvPicPr>
        <p:blipFill>
          <a:blip r:embed="rId3"/>
          <a:srcRect/>
          <a:stretch>
            <a:fillRect/>
          </a:stretch>
        </p:blipFill>
        <p:spPr bwMode="auto">
          <a:xfrm>
            <a:off x="6019800" y="1676400"/>
            <a:ext cx="2743200" cy="2743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969" y="3352800"/>
            <a:ext cx="1336431" cy="457200"/>
          </a:xfrm>
          <a:prstGeom prst="rect">
            <a:avLst/>
          </a:prstGeom>
        </p:spPr>
      </p:pic>
    </p:spTree>
    <p:extLst>
      <p:ext uri="{BB962C8B-B14F-4D97-AF65-F5344CB8AC3E}">
        <p14:creationId xmlns:p14="http://schemas.microsoft.com/office/powerpoint/2010/main" val="1453742486"/>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296756077"/>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2118757034"/>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a:p>
            <a:pPr marL="781050" indent="-609600">
              <a:buFontTx/>
              <a:buAutoNum type="arabicPeriod"/>
            </a:pPr>
            <a:r>
              <a:rPr lang="en-US" sz="2800" dirty="0" smtClean="0">
                <a:ea typeface="ＭＳ Ｐゴシック" pitchFamily="-107" charset="-128"/>
              </a:rPr>
              <a:t>Double-click </a:t>
            </a:r>
            <a:r>
              <a:rPr lang="en-US" sz="2800" dirty="0" smtClean="0">
                <a:latin typeface="Verdana"/>
                <a:ea typeface="ＭＳ Ｐゴシック" pitchFamily="-107" charset="-128"/>
                <a:cs typeface="Verdana"/>
              </a:rPr>
              <a:t>Sphere1 – Start Theta</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New </a:t>
            </a:r>
            <a:r>
              <a:rPr lang="en-US" sz="2800" dirty="0" err="1" smtClean="0">
                <a:ea typeface="ＭＳ Ｐゴシック" pitchFamily="-107" charset="-128"/>
              </a:rPr>
              <a:t>keyframe</a:t>
            </a:r>
            <a:r>
              <a:rPr lang="en-US" sz="2800" dirty="0" smtClean="0">
                <a:ea typeface="ＭＳ Ｐゴシック" pitchFamily="-107" charset="-128"/>
              </a:rPr>
              <a:t>.</a:t>
            </a:r>
          </a:p>
          <a:p>
            <a:pPr marL="781050" indent="-609600">
              <a:buFontTx/>
              <a:buAutoNum type="arabicPeriod"/>
            </a:pPr>
            <a:r>
              <a:rPr lang="en-US" sz="2800" dirty="0" smtClean="0">
                <a:ea typeface="ＭＳ Ｐゴシック" pitchFamily="-107" charset="-128"/>
              </a:rPr>
              <a:t>First </a:t>
            </a:r>
            <a:r>
              <a:rPr lang="en-US" sz="2800" dirty="0" err="1" smtClean="0">
                <a:ea typeface="ＭＳ Ｐゴシック" pitchFamily="-107" charset="-128"/>
              </a:rPr>
              <a:t>keyframe</a:t>
            </a:r>
            <a:r>
              <a:rPr lang="en-US" sz="2800" dirty="0" smtClean="0">
                <a:ea typeface="ＭＳ Ｐゴシック" pitchFamily="-107" charset="-128"/>
              </a:rPr>
              <a:t> value→360, second </a:t>
            </a:r>
            <a:r>
              <a:rPr lang="en-US" sz="2800" dirty="0" err="1" smtClean="0">
                <a:ea typeface="ＭＳ Ｐゴシック" pitchFamily="-107" charset="-128"/>
              </a:rPr>
              <a:t>keyframe</a:t>
            </a:r>
            <a:r>
              <a:rPr lang="en-US" sz="2800" dirty="0">
                <a:ea typeface="ＭＳ Ｐゴシック" pitchFamily="-107" charset="-128"/>
              </a:rPr>
              <a:t> time→</a:t>
            </a:r>
            <a:r>
              <a:rPr lang="en-US" sz="2800" dirty="0" smtClean="0">
                <a:ea typeface="ＭＳ Ｐゴシック" pitchFamily="-107" charset="-128"/>
              </a:rPr>
              <a:t>0.5 value→0.</a:t>
            </a:r>
          </a:p>
          <a:p>
            <a:pPr marL="781050" indent="-609600">
              <a:buFontTx/>
              <a:buAutoNum type="arabicPeriod"/>
            </a:pPr>
            <a:r>
              <a:rPr lang="en-US" sz="2800" dirty="0" smtClean="0">
                <a:ea typeface="ＭＳ Ｐゴシック" pitchFamily="-107" charset="-128"/>
              </a:rPr>
              <a:t>Click </a:t>
            </a:r>
            <a:r>
              <a:rPr lang="en-US" sz="2800" dirty="0" smtClean="0">
                <a:latin typeface="Verdana"/>
                <a:ea typeface="ＭＳ Ｐゴシック" pitchFamily="-107" charset="-128"/>
                <a:cs typeface="Verdana"/>
              </a:rPr>
              <a:t>OK</a:t>
            </a:r>
            <a:r>
              <a:rPr lang="en-US" sz="2800" dirty="0" smtClean="0">
                <a:ea typeface="ＭＳ Ｐゴシック" pitchFamily="-107" charset="-128"/>
              </a:rPr>
              <a:t>.</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1857863855"/>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smtClean="0">
                <a:ea typeface="ＭＳ Ｐゴシック" pitchFamily="-107" charset="-128"/>
              </a:rPr>
              <a:t>Animating Two Properties</a:t>
            </a:r>
          </a:p>
        </p:txBody>
      </p:sp>
      <p:sp>
        <p:nvSpPr>
          <p:cNvPr id="19046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Start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Delete the first </a:t>
            </a:r>
            <a:r>
              <a:rPr lang="en-US" dirty="0" err="1" smtClean="0">
                <a:ea typeface="ＭＳ Ｐゴシック" pitchFamily="-107" charset="-128"/>
              </a:rPr>
              <a:t>keyframe</a:t>
            </a:r>
            <a:r>
              <a:rPr lang="en-US" dirty="0" smtClean="0">
                <a:ea typeface="ＭＳ Ｐゴシック" pitchFamily="-107" charset="-128"/>
              </a:rPr>
              <a:t> (at time 0).</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OK</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Sphere1 – End Theta</a:t>
            </a:r>
            <a:r>
              <a:rPr lang="en-US" dirty="0" smtClean="0">
                <a:ea typeface="ＭＳ Ｐゴシック" pitchFamily="-107" charset="-128"/>
              </a:rPr>
              <a:t>, press</a:t>
            </a:r>
          </a:p>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End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second key frame time to 0.5.</a:t>
            </a:r>
          </a:p>
        </p:txBody>
      </p:sp>
      <p:pic>
        <p:nvPicPr>
          <p:cNvPr id="4" name="Picture 5" descr="pqPlus16"/>
          <p:cNvPicPr>
            <a:picLocks noChangeAspect="1" noChangeArrowheads="1"/>
          </p:cNvPicPr>
          <p:nvPr/>
        </p:nvPicPr>
        <p:blipFill>
          <a:blip r:embed="rId3"/>
          <a:srcRect/>
          <a:stretch>
            <a:fillRect/>
          </a:stretch>
        </p:blipFill>
        <p:spPr bwMode="auto">
          <a:xfrm>
            <a:off x="8382000" y="3352800"/>
            <a:ext cx="466725" cy="461963"/>
          </a:xfrm>
          <a:prstGeom prst="rect">
            <a:avLst/>
          </a:prstGeom>
          <a:noFill/>
          <a:ln w="9525">
            <a:noFill/>
            <a:miter lim="800000"/>
            <a:headEnd/>
            <a:tailEnd/>
          </a:ln>
        </p:spPr>
      </p:pic>
    </p:spTree>
    <p:extLst>
      <p:ext uri="{BB962C8B-B14F-4D97-AF65-F5344CB8AC3E}">
        <p14:creationId xmlns:p14="http://schemas.microsoft.com/office/powerpoint/2010/main" val="338950501"/>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Orbit</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Place the camera where the orbit should start.</a:t>
            </a:r>
          </a:p>
          <a:p>
            <a:pPr marL="685800" indent="-514350">
              <a:buFont typeface="+mj-lt"/>
              <a:buAutoNum type="arabicPeriod"/>
            </a:pPr>
            <a:r>
              <a:rPr lang="en-US" dirty="0" smtClean="0"/>
              <a:t>Make animation view visible.</a:t>
            </a:r>
          </a:p>
          <a:p>
            <a:pPr marL="685800" indent="-514350">
              <a:buFont typeface="+mj-lt"/>
              <a:buAutoNum type="arabicPeriod"/>
            </a:pPr>
            <a:r>
              <a:rPr lang="en-US" dirty="0" smtClean="0"/>
              <a:t>Select </a:t>
            </a:r>
            <a:r>
              <a:rPr lang="en-US" dirty="0" smtClean="0">
                <a:latin typeface="Verdana"/>
                <a:cs typeface="Verdana"/>
              </a:rPr>
              <a:t>Camera</a:t>
            </a:r>
            <a:r>
              <a:rPr lang="en-US" dirty="0" smtClean="0"/>
              <a:t> – </a:t>
            </a:r>
            <a:r>
              <a:rPr lang="en-US" dirty="0" smtClean="0">
                <a:latin typeface="Verdana"/>
                <a:cs typeface="Verdana"/>
              </a:rPr>
              <a:t>Orbit</a:t>
            </a:r>
            <a:r>
              <a:rPr lang="en-US" dirty="0" smtClean="0"/>
              <a:t>, press</a:t>
            </a:r>
          </a:p>
          <a:p>
            <a:pPr marL="685800" indent="-514350">
              <a:buFont typeface="+mj-lt"/>
              <a:buAutoNum type="arabicPeriod"/>
            </a:pPr>
            <a:r>
              <a:rPr lang="en-US" dirty="0" smtClean="0"/>
              <a:t>Accept default values (click </a:t>
            </a:r>
            <a:r>
              <a:rPr lang="en-US" dirty="0" smtClean="0">
                <a:latin typeface="Verdana"/>
                <a:cs typeface="Verdana"/>
              </a:rPr>
              <a:t>OK</a:t>
            </a:r>
            <a:r>
              <a:rPr lang="en-US" dirty="0" smtClean="0"/>
              <a:t>).</a:t>
            </a:r>
          </a:p>
          <a:p>
            <a:pPr marL="685800" indent="-514350">
              <a:buFont typeface="+mj-lt"/>
              <a:buAutoNum type="arabicPeriod"/>
            </a:pPr>
            <a:r>
              <a:rPr lang="en-US" dirty="0"/>
              <a:t> </a:t>
            </a:r>
          </a:p>
        </p:txBody>
      </p:sp>
      <p:pic>
        <p:nvPicPr>
          <p:cNvPr id="4" name="Picture 5" descr="pqPlus16"/>
          <p:cNvPicPr>
            <a:picLocks noChangeAspect="1" noChangeArrowheads="1"/>
          </p:cNvPicPr>
          <p:nvPr/>
        </p:nvPicPr>
        <p:blipFill>
          <a:blip r:embed="rId2"/>
          <a:srcRect/>
          <a:stretch>
            <a:fillRect/>
          </a:stretch>
        </p:blipFill>
        <p:spPr bwMode="auto">
          <a:xfrm>
            <a:off x="7010400" y="3276600"/>
            <a:ext cx="466725" cy="461963"/>
          </a:xfrm>
          <a:prstGeom prst="rect">
            <a:avLst/>
          </a:prstGeom>
          <a:noFill/>
          <a:ln w="9525">
            <a:noFill/>
            <a:miter lim="800000"/>
            <a:headEnd/>
            <a:tailEnd/>
          </a:ln>
        </p:spPr>
      </p:pic>
      <p:pic>
        <p:nvPicPr>
          <p:cNvPr id="5" name="Picture 9"/>
          <p:cNvPicPr>
            <a:picLocks noChangeAspect="1"/>
          </p:cNvPicPr>
          <p:nvPr/>
        </p:nvPicPr>
        <p:blipFill>
          <a:blip r:embed="rId3"/>
          <a:srcRect/>
          <a:stretch>
            <a:fillRect/>
          </a:stretch>
        </p:blipFill>
        <p:spPr bwMode="auto">
          <a:xfrm>
            <a:off x="1371600" y="4419600"/>
            <a:ext cx="457200" cy="457200"/>
          </a:xfrm>
          <a:prstGeom prst="rect">
            <a:avLst/>
          </a:prstGeom>
          <a:noFill/>
          <a:ln w="9525">
            <a:noFill/>
            <a:miter lim="800000"/>
            <a:headEnd/>
            <a:tailEnd/>
          </a:ln>
        </p:spPr>
      </p:pic>
    </p:spTree>
    <p:extLst>
      <p:ext uri="{BB962C8B-B14F-4D97-AF65-F5344CB8AC3E}">
        <p14:creationId xmlns:p14="http://schemas.microsoft.com/office/powerpoint/2010/main" val="411367796"/>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108687679"/>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dirty="0" smtClean="0">
                <a:ea typeface="ＭＳ Ｐゴシック" pitchFamily="-107" charset="-128"/>
              </a:rPr>
              <a:t>Following Data</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p>
          <a:p>
            <a:pPr marL="685800" indent="-514350">
              <a:buFont typeface="+mj-lt"/>
              <a:buAutoNum type="arabicPeriod"/>
            </a:pPr>
            <a:r>
              <a:rPr lang="en-US" dirty="0" smtClean="0"/>
              <a:t> </a:t>
            </a:r>
          </a:p>
          <a:p>
            <a:pPr marL="685800" indent="-514350">
              <a:buFont typeface="+mj-lt"/>
              <a:buAutoNum type="arabicPeriod"/>
            </a:pPr>
            <a:r>
              <a:rPr lang="en-US" dirty="0" smtClean="0"/>
              <a:t>Make </a:t>
            </a:r>
            <a:r>
              <a:rPr lang="en-US" dirty="0"/>
              <a:t>animation view visible.</a:t>
            </a:r>
          </a:p>
          <a:p>
            <a:pPr marL="685800" indent="-514350">
              <a:buFont typeface="+mj-lt"/>
              <a:buAutoNum type="arabicPeriod"/>
            </a:pPr>
            <a:r>
              <a:rPr lang="en-US" dirty="0"/>
              <a:t>Select </a:t>
            </a:r>
            <a:r>
              <a:rPr lang="en-US" dirty="0">
                <a:latin typeface="Verdana"/>
                <a:cs typeface="Verdana"/>
              </a:rPr>
              <a:t>Ca</a:t>
            </a:r>
            <a:r>
              <a:rPr lang="en-US" dirty="0">
                <a:latin typeface="Verdana" panose="020B0604030504040204" pitchFamily="34" charset="0"/>
                <a:ea typeface="Verdana" panose="020B0604030504040204" pitchFamily="34" charset="0"/>
                <a:cs typeface="Verdana" panose="020B0604030504040204" pitchFamily="34" charset="0"/>
              </a:rPr>
              <a:t>m</a:t>
            </a:r>
            <a:r>
              <a:rPr lang="en-US" dirty="0">
                <a:latin typeface="Verdana"/>
                <a:cs typeface="Verdana"/>
              </a:rPr>
              <a:t>era</a:t>
            </a:r>
            <a:r>
              <a:rPr lang="en-US" dirty="0"/>
              <a:t> – </a:t>
            </a:r>
            <a:r>
              <a:rPr lang="en-US" dirty="0" smtClean="0">
                <a:latin typeface="Verdana"/>
                <a:cs typeface="Verdana"/>
              </a:rPr>
              <a:t>Follow Data</a:t>
            </a:r>
            <a:r>
              <a:rPr lang="en-US" dirty="0" smtClean="0"/>
              <a:t>, </a:t>
            </a:r>
            <a:r>
              <a:rPr lang="en-US" dirty="0"/>
              <a:t>press</a:t>
            </a:r>
          </a:p>
          <a:p>
            <a:pPr marL="781050" indent="-609600">
              <a:buFontTx/>
              <a:buAutoNum type="arabicPeriod"/>
            </a:pPr>
            <a:r>
              <a:rPr lang="en-US" dirty="0" smtClean="0">
                <a:ea typeface="ＭＳ Ｐゴシック" pitchFamily="-107" charset="-128"/>
              </a:rPr>
              <a:t> </a:t>
            </a:r>
            <a:endParaRPr lang="en-US" dirty="0">
              <a:ea typeface="ＭＳ Ｐゴシック" pitchFamily="-107" charset="-128"/>
            </a:endParaRP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9" name="Picture 5" descr="pqPlus16"/>
          <p:cNvPicPr>
            <a:picLocks noChangeAspect="1" noChangeArrowheads="1"/>
          </p:cNvPicPr>
          <p:nvPr/>
        </p:nvPicPr>
        <p:blipFill>
          <a:blip r:embed="rId4"/>
          <a:srcRect/>
          <a:stretch>
            <a:fillRect/>
          </a:stretch>
        </p:blipFill>
        <p:spPr bwMode="auto">
          <a:xfrm>
            <a:off x="8382000" y="3352800"/>
            <a:ext cx="466725" cy="461963"/>
          </a:xfrm>
          <a:prstGeom prst="rect">
            <a:avLst/>
          </a:prstGeom>
          <a:noFill/>
          <a:ln w="9525">
            <a:noFill/>
            <a:miter lim="800000"/>
            <a:headEnd/>
            <a:tailEnd/>
          </a:ln>
        </p:spPr>
      </p:pic>
      <p:pic>
        <p:nvPicPr>
          <p:cNvPr id="10"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pic>
        <p:nvPicPr>
          <p:cNvPr id="11" name="Picture 9"/>
          <p:cNvPicPr>
            <a:picLocks noChangeAspect="1"/>
          </p:cNvPicPr>
          <p:nvPr/>
        </p:nvPicPr>
        <p:blipFill>
          <a:blip r:embed="rId6"/>
          <a:srcRect/>
          <a:stretch>
            <a:fillRect/>
          </a:stretch>
        </p:blipFill>
        <p:spPr bwMode="auto">
          <a:xfrm>
            <a:off x="1447800" y="3886200"/>
            <a:ext cx="457200" cy="457200"/>
          </a:xfrm>
          <a:prstGeom prst="rect">
            <a:avLst/>
          </a:prstGeom>
          <a:noFill/>
          <a:ln w="9525">
            <a:noFill/>
            <a:miter lim="800000"/>
            <a:headEnd/>
            <a:tailEnd/>
          </a:ln>
        </p:spPr>
      </p:pic>
    </p:spTree>
    <p:extLst>
      <p:ext uri="{BB962C8B-B14F-4D97-AF65-F5344CB8AC3E}">
        <p14:creationId xmlns:p14="http://schemas.microsoft.com/office/powerpoint/2010/main" val="7997379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r>
              <a:rPr lang="en-US" smtClean="0">
                <a:ea typeface="ＭＳ Ｐゴシック" pitchFamily="-107" charset="-128"/>
              </a:rPr>
              <a:t>Basics of Visualization</a:t>
            </a:r>
          </a:p>
        </p:txBody>
      </p:sp>
      <p:pic>
        <p:nvPicPr>
          <p:cNvPr id="33798" name="Picture 6"/>
          <p:cNvPicPr>
            <a:picLocks noChangeAspect="1" noChangeArrowheads="1"/>
          </p:cNvPicPr>
          <p:nvPr/>
        </p:nvPicPr>
        <p:blipFill>
          <a:blip r:embed="rId3"/>
          <a:srcRect/>
          <a:stretch>
            <a:fillRect/>
          </a:stretch>
        </p:blipFill>
        <p:spPr bwMode="auto">
          <a:xfrm>
            <a:off x="93931" y="1981198"/>
            <a:ext cx="3814250" cy="3200400"/>
          </a:xfrm>
          <a:prstGeom prst="rect">
            <a:avLst/>
          </a:prstGeom>
          <a:noFill/>
          <a:ln w="9525">
            <a:noFill/>
            <a:miter lim="800000"/>
            <a:headEnd/>
            <a:tailEnd/>
          </a:ln>
        </p:spPr>
      </p:pic>
      <p:sp>
        <p:nvSpPr>
          <p:cNvPr id="33800" name="AutoShape 7"/>
          <p:cNvSpPr>
            <a:spLocks noChangeArrowheads="1"/>
          </p:cNvSpPr>
          <p:nvPr/>
        </p:nvSpPr>
        <p:spPr bwMode="auto">
          <a:xfrm>
            <a:off x="4002112" y="3276600"/>
            <a:ext cx="1016184" cy="609600"/>
          </a:xfrm>
          <a:prstGeom prst="rightArrow">
            <a:avLst>
              <a:gd name="adj1" fmla="val 50000"/>
              <a:gd name="adj2" fmla="val 41667"/>
            </a:avLst>
          </a:prstGeom>
          <a:solidFill>
            <a:srgbClr val="FFFFFF"/>
          </a:solidFill>
          <a:ln w="9525">
            <a:solidFill>
              <a:srgbClr val="000000"/>
            </a:solidFill>
            <a:miter lim="800000"/>
            <a:headEnd/>
            <a:tailEnd/>
          </a:ln>
        </p:spPr>
        <p:txBody>
          <a:bodyPr/>
          <a:lstStyle/>
          <a:p>
            <a:endParaRPr lang="en-US"/>
          </a:p>
        </p:txBody>
      </p:sp>
      <p:pic>
        <p:nvPicPr>
          <p:cNvPr id="3" name="Picture 2"/>
          <p:cNvPicPr>
            <a:picLocks noChangeAspect="1"/>
          </p:cNvPicPr>
          <p:nvPr/>
        </p:nvPicPr>
        <p:blipFill>
          <a:blip r:embed="rId4"/>
          <a:stretch>
            <a:fillRect/>
          </a:stretch>
        </p:blipFill>
        <p:spPr>
          <a:xfrm>
            <a:off x="5112227" y="1981198"/>
            <a:ext cx="3937842" cy="3200400"/>
          </a:xfrm>
          <a:prstGeom prst="rect">
            <a:avLst/>
          </a:prstGeom>
        </p:spPr>
      </p:pic>
    </p:spTree>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Batch Scripting</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899268"/>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Batch Scripting</a:t>
            </a:r>
            <a:endParaRPr lang="en-US" dirty="0"/>
          </a:p>
        </p:txBody>
      </p:sp>
      <p:sp>
        <p:nvSpPr>
          <p:cNvPr id="3" name="Content Placeholder 2"/>
          <p:cNvSpPr>
            <a:spLocks noGrp="1"/>
          </p:cNvSpPr>
          <p:nvPr>
            <p:ph idx="1"/>
          </p:nvPr>
        </p:nvSpPr>
        <p:spPr/>
        <p:txBody>
          <a:bodyPr/>
          <a:lstStyle/>
          <a:p>
            <a:r>
              <a:rPr lang="en-US" dirty="0" smtClean="0"/>
              <a:t>Interpreter: </a:t>
            </a:r>
            <a:r>
              <a:rPr lang="en-US" dirty="0" smtClean="0">
                <a:latin typeface="Verdana"/>
                <a:cs typeface="Verdana"/>
              </a:rPr>
              <a:t>Tools</a:t>
            </a:r>
            <a:r>
              <a:rPr lang="en-US" dirty="0" smtClean="0"/>
              <a:t> </a:t>
            </a:r>
            <a:r>
              <a:rPr lang="en-US" dirty="0" smtClean="0">
                <a:ea typeface="ＭＳ Ｐゴシック" pitchFamily="-107" charset="-128"/>
              </a:rPr>
              <a:t>→ </a:t>
            </a:r>
            <a:r>
              <a:rPr lang="en-US" dirty="0" smtClean="0">
                <a:latin typeface="Verdana"/>
                <a:cs typeface="Verdana"/>
              </a:rPr>
              <a:t>Python Shell</a:t>
            </a:r>
            <a:r>
              <a:rPr lang="en-US" dirty="0" smtClean="0"/>
              <a:t>.</a:t>
            </a:r>
          </a:p>
          <a:p>
            <a:pPr lvl="1"/>
            <a:r>
              <a:rPr lang="en-US" dirty="0" smtClean="0"/>
              <a:t>Shell does tab completion and history.</a:t>
            </a:r>
          </a:p>
          <a:p>
            <a:pPr lvl="1"/>
            <a:r>
              <a:rPr lang="en-US" sz="2800" dirty="0" smtClean="0"/>
              <a:t>External programs </a:t>
            </a:r>
            <a:r>
              <a:rPr lang="en-US" sz="2800" dirty="0" err="1" smtClean="0"/>
              <a:t>pvpython</a:t>
            </a:r>
            <a:r>
              <a:rPr lang="en-US" sz="2800" dirty="0" smtClean="0"/>
              <a:t> and </a:t>
            </a:r>
            <a:r>
              <a:rPr lang="en-US" sz="2800" dirty="0" err="1" smtClean="0"/>
              <a:t>pvbatch</a:t>
            </a:r>
            <a:r>
              <a:rPr lang="en-US" sz="2800" dirty="0" smtClean="0"/>
              <a:t>.</a:t>
            </a:r>
          </a:p>
          <a:p>
            <a:pPr lvl="1"/>
            <a:r>
              <a:rPr lang="en-US" sz="2800" dirty="0" smtClean="0"/>
              <a:t>Can add bindings to external interpreters.</a:t>
            </a:r>
          </a:p>
          <a:p>
            <a:r>
              <a:rPr lang="en-US" dirty="0" smtClean="0"/>
              <a:t>Run Python scripts or bind to macros.</a:t>
            </a:r>
          </a:p>
          <a:p>
            <a:r>
              <a:rPr lang="en-US" dirty="0" smtClean="0"/>
              <a:t>Can trace actions or capture state.</a:t>
            </a:r>
          </a:p>
          <a:p>
            <a:r>
              <a:rPr lang="en-US" dirty="0" smtClean="0"/>
              <a:t>(Batch scripting is a different set of bindings than programmable sources/filters.)</a:t>
            </a:r>
          </a:p>
        </p:txBody>
      </p:sp>
    </p:spTree>
    <p:extLst>
      <p:ext uri="{BB962C8B-B14F-4D97-AF65-F5344CB8AC3E}">
        <p14:creationId xmlns:p14="http://schemas.microsoft.com/office/powerpoint/2010/main" val="773704834"/>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643662453"/>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p:txBody>
      </p:sp>
    </p:spTree>
    <p:extLst>
      <p:ext uri="{BB962C8B-B14F-4D97-AF65-F5344CB8AC3E}">
        <p14:creationId xmlns:p14="http://schemas.microsoft.com/office/powerpoint/2010/main" val="812660852"/>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Tracing Options</a:t>
            </a:r>
            <a:endParaRPr lang="en-US" dirty="0"/>
          </a:p>
        </p:txBody>
      </p:sp>
      <p:pic>
        <p:nvPicPr>
          <p:cNvPr id="3" name="Picture 2" descr="Trace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1864058"/>
            <a:ext cx="5676900" cy="4102100"/>
          </a:xfrm>
          <a:prstGeom prst="rect">
            <a:avLst/>
          </a:prstGeom>
        </p:spPr>
      </p:pic>
    </p:spTree>
    <p:extLst>
      <p:ext uri="{BB962C8B-B14F-4D97-AF65-F5344CB8AC3E}">
        <p14:creationId xmlns:p14="http://schemas.microsoft.com/office/powerpoint/2010/main" val="394944644"/>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a:p>
            <a:pPr marL="685800" indent="-514350">
              <a:buFont typeface="+mj-lt"/>
              <a:buAutoNum type="arabicPeriod"/>
            </a:pPr>
            <a:r>
              <a:rPr lang="en-US" dirty="0" smtClean="0"/>
              <a:t>Accept defaults (click </a:t>
            </a:r>
            <a:r>
              <a:rPr lang="en-US" dirty="0" smtClean="0">
                <a:latin typeface="Verdana"/>
                <a:cs typeface="Verdana"/>
              </a:rPr>
              <a:t>OK</a:t>
            </a:r>
            <a:r>
              <a:rPr lang="en-US" dirty="0" smtClean="0"/>
              <a:t>).</a:t>
            </a:r>
          </a:p>
          <a:p>
            <a:pPr marL="685800" indent="-514350">
              <a:buFont typeface="+mj-lt"/>
              <a:buAutoNum type="arabicPeriod"/>
            </a:pPr>
            <a:r>
              <a:rPr lang="en-US" dirty="0" smtClean="0"/>
              <a:t>Build a simple pipeline (e.g. create a sphere source and clip it).</a:t>
            </a:r>
          </a:p>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Stop Trace</a:t>
            </a:r>
            <a:r>
              <a:rPr lang="en-US" dirty="0" smtClean="0"/>
              <a:t>.</a:t>
            </a:r>
          </a:p>
          <a:p>
            <a:pPr marL="685800" indent="-514350">
              <a:buFont typeface="+mj-lt"/>
              <a:buAutoNum type="arabicPeriod"/>
            </a:pPr>
            <a:r>
              <a:rPr lang="en-US" dirty="0" smtClean="0"/>
              <a:t>An editing window will open.</a:t>
            </a:r>
            <a:endParaRPr lang="en-US" dirty="0"/>
          </a:p>
        </p:txBody>
      </p:sp>
    </p:spTree>
    <p:extLst>
      <p:ext uri="{BB962C8B-B14F-4D97-AF65-F5344CB8AC3E}">
        <p14:creationId xmlns:p14="http://schemas.microsoft.com/office/powerpoint/2010/main" val="2110162478"/>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 Macro</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In Python edit window menu, select </a:t>
            </a:r>
            <a:r>
              <a:rPr lang="en-US" dirty="0" smtClean="0">
                <a:latin typeface="Verdana"/>
                <a:cs typeface="Verdana"/>
              </a:rPr>
              <a:t>File</a:t>
            </a:r>
            <a:r>
              <a:rPr lang="en-US" dirty="0" smtClean="0"/>
              <a:t> </a:t>
            </a:r>
            <a:r>
              <a:rPr lang="en-US" dirty="0">
                <a:ea typeface="ＭＳ Ｐゴシック" pitchFamily="-107" charset="-128"/>
              </a:rPr>
              <a:t>→ </a:t>
            </a:r>
            <a:r>
              <a:rPr lang="en-US" dirty="0" smtClean="0">
                <a:latin typeface="Verdana"/>
                <a:cs typeface="Verdana"/>
              </a:rPr>
              <a:t>Save As Macro…</a:t>
            </a:r>
          </a:p>
          <a:p>
            <a:pPr marL="685800" indent="-514350">
              <a:buFont typeface="+mj-lt"/>
              <a:buAutoNum type="arabicPeriod"/>
            </a:pPr>
            <a:r>
              <a:rPr lang="en-US" dirty="0" smtClean="0"/>
              <a:t>Chose a descriptive name. Save in directory provided.</a:t>
            </a:r>
          </a:p>
          <a:p>
            <a:pPr marL="685800" indent="-514350">
              <a:buFont typeface="+mj-lt"/>
              <a:buAutoNum type="arabicPeriod"/>
            </a:pPr>
            <a:r>
              <a:rPr lang="en-US" dirty="0" smtClean="0"/>
              <a:t>Close Python edit window.</a:t>
            </a:r>
          </a:p>
          <a:p>
            <a:pPr marL="685800" indent="-514350">
              <a:buFont typeface="+mj-lt"/>
              <a:buAutoNum type="arabicPeriod"/>
            </a:pPr>
            <a:r>
              <a:rPr lang="en-US" dirty="0" smtClean="0"/>
              <a:t>Select </a:t>
            </a:r>
            <a:r>
              <a:rPr lang="en-US" dirty="0">
                <a:latin typeface="Verdana"/>
                <a:cs typeface="Verdana"/>
              </a:rPr>
              <a:t>Edit</a:t>
            </a:r>
            <a:r>
              <a:rPr lang="en-US" dirty="0"/>
              <a:t> → </a:t>
            </a:r>
            <a:r>
              <a:rPr lang="en-US" dirty="0">
                <a:latin typeface="Verdana"/>
                <a:cs typeface="Verdana"/>
              </a:rPr>
              <a:t>Reset </a:t>
            </a:r>
            <a:r>
              <a:rPr lang="en-US" dirty="0" smtClean="0">
                <a:latin typeface="Verdana"/>
                <a:cs typeface="Verdana"/>
              </a:rPr>
              <a:t>Session</a:t>
            </a:r>
            <a:r>
              <a:rPr lang="en-US" dirty="0" smtClean="0"/>
              <a:t>.</a:t>
            </a:r>
            <a:endParaRPr lang="en-US" dirty="0"/>
          </a:p>
          <a:p>
            <a:pPr marL="685800" indent="-514350">
              <a:buFont typeface="+mj-lt"/>
              <a:buAutoNum type="arabicPeriod"/>
            </a:pPr>
            <a:r>
              <a:rPr lang="en-US" dirty="0" smtClean="0"/>
              <a:t>Activate your macro (on toolbar or </a:t>
            </a:r>
            <a:r>
              <a:rPr lang="en-US" dirty="0" smtClean="0">
                <a:latin typeface="Verdana"/>
                <a:cs typeface="Verdana"/>
              </a:rPr>
              <a:t>Macros</a:t>
            </a:r>
            <a:r>
              <a:rPr lang="en-US" dirty="0" smtClean="0"/>
              <a:t> menu).</a:t>
            </a:r>
            <a:endParaRPr lang="en-US" dirty="0"/>
          </a:p>
        </p:txBody>
      </p:sp>
    </p:spTree>
    <p:extLst>
      <p:ext uri="{BB962C8B-B14F-4D97-AF65-F5344CB8AC3E}">
        <p14:creationId xmlns:p14="http://schemas.microsoft.com/office/powerpoint/2010/main" val="1955821188"/>
      </p:ext>
    </p:extLst>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2077203739"/>
      </p:ext>
    </p:extLst>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p:txBody>
      </p:sp>
      <p:pic>
        <p:nvPicPr>
          <p:cNvPr id="10" name="Picture 9"/>
          <p:cNvPicPr>
            <a:picLocks noChangeAspect="1"/>
          </p:cNvPicPr>
          <p:nvPr/>
        </p:nvPicPr>
        <p:blipFill>
          <a:blip r:embed="rId2"/>
          <a:stretch>
            <a:fillRect/>
          </a:stretch>
        </p:blipFill>
        <p:spPr>
          <a:xfrm>
            <a:off x="4724400" y="2057400"/>
            <a:ext cx="3792940" cy="1752600"/>
          </a:xfrm>
          <a:prstGeom prst="rect">
            <a:avLst/>
          </a:prstGeom>
        </p:spPr>
      </p:pic>
      <p:pic>
        <p:nvPicPr>
          <p:cNvPr id="7" name="Picture 6"/>
          <p:cNvPicPr>
            <a:picLocks noChangeAspect="1"/>
          </p:cNvPicPr>
          <p:nvPr/>
        </p:nvPicPr>
        <p:blipFill>
          <a:blip r:embed="rId3"/>
          <a:stretch>
            <a:fillRect/>
          </a:stretch>
        </p:blipFill>
        <p:spPr>
          <a:xfrm>
            <a:off x="5074241" y="3359626"/>
            <a:ext cx="3155359" cy="3193573"/>
          </a:xfrm>
          <a:prstGeom prst="rect">
            <a:avLst/>
          </a:prstGeom>
        </p:spPr>
      </p:pic>
    </p:spTree>
    <p:extLst>
      <p:ext uri="{BB962C8B-B14F-4D97-AF65-F5344CB8AC3E}">
        <p14:creationId xmlns:p14="http://schemas.microsoft.com/office/powerpoint/2010/main" val="2102005734"/>
      </p:ext>
    </p:extLst>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a:p>
            <a:pPr marL="171450" indent="0">
              <a:buNone/>
            </a:pPr>
            <a:endParaRPr lang="en-US" sz="2400" dirty="0" smtClean="0"/>
          </a:p>
          <a:p>
            <a:r>
              <a:rPr lang="en-US" sz="2400" dirty="0" smtClean="0"/>
              <a:t>Then feed that into a filter</a:t>
            </a:r>
          </a:p>
          <a:p>
            <a:pPr marL="171450" indent="0">
              <a:buNone/>
            </a:pPr>
            <a:r>
              <a:rPr lang="en-US" sz="2400" dirty="0" smtClean="0">
                <a:latin typeface="Courier"/>
                <a:cs typeface="Courier"/>
              </a:rPr>
              <a:t>Hide()</a:t>
            </a:r>
          </a:p>
          <a:p>
            <a:pPr marL="171450" indent="0">
              <a:buNone/>
            </a:pPr>
            <a:r>
              <a:rPr lang="en-US" sz="2400" dirty="0" smtClean="0">
                <a:latin typeface="Courier"/>
                <a:cs typeface="Courier"/>
              </a:rPr>
              <a:t>shrink = Shrink()</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endParaRPr lang="en-US" sz="2400" dirty="0">
              <a:latin typeface="Courier"/>
              <a:cs typeface="Courier"/>
            </a:endParaRPr>
          </a:p>
        </p:txBody>
      </p:sp>
      <p:pic>
        <p:nvPicPr>
          <p:cNvPr id="4" name="Picture 3" descr="Screen Shot 2014-09-10 at 9.40.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057400"/>
            <a:ext cx="3770424" cy="1794934"/>
          </a:xfrm>
          <a:prstGeom prst="rect">
            <a:avLst/>
          </a:prstGeom>
        </p:spPr>
      </p:pic>
      <p:pic>
        <p:nvPicPr>
          <p:cNvPr id="5" name="Picture 4" descr="Screen Shot 2014-09-10 at 9.41.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352800"/>
            <a:ext cx="3143836" cy="3197577"/>
          </a:xfrm>
          <a:prstGeom prst="rect">
            <a:avLst/>
          </a:prstGeom>
        </p:spPr>
      </p:pic>
    </p:spTree>
    <p:extLst>
      <p:ext uri="{BB962C8B-B14F-4D97-AF65-F5344CB8AC3E}">
        <p14:creationId xmlns:p14="http://schemas.microsoft.com/office/powerpoint/2010/main" val="15689454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5842" name="Rectangle 5"/>
          <p:cNvSpPr>
            <a:spLocks noGrp="1" noChangeArrowheads="1"/>
          </p:cNvSpPr>
          <p:nvPr>
            <p:ph type="title"/>
          </p:nvPr>
        </p:nvSpPr>
        <p:spPr/>
        <p:txBody>
          <a:bodyPr/>
          <a:lstStyle/>
          <a:p>
            <a:r>
              <a:rPr lang="en-US" smtClean="0">
                <a:ea typeface="ＭＳ Ｐゴシック" pitchFamily="-107" charset="-128"/>
              </a:rPr>
              <a:t>Data Types</a:t>
            </a:r>
          </a:p>
        </p:txBody>
      </p:sp>
      <p:grpSp>
        <p:nvGrpSpPr>
          <p:cNvPr id="35843" name="Group 39"/>
          <p:cNvGrpSpPr>
            <a:grpSpLocks/>
          </p:cNvGrpSpPr>
          <p:nvPr/>
        </p:nvGrpSpPr>
        <p:grpSpPr bwMode="auto">
          <a:xfrm>
            <a:off x="763588" y="1524000"/>
            <a:ext cx="7634289" cy="2398713"/>
            <a:chOff x="481" y="960"/>
            <a:chExt cx="4809" cy="1511"/>
          </a:xfrm>
        </p:grpSpPr>
        <p:grpSp>
          <p:nvGrpSpPr>
            <p:cNvPr id="35852" name="Group 34"/>
            <p:cNvGrpSpPr>
              <a:grpSpLocks/>
            </p:cNvGrpSpPr>
            <p:nvPr/>
          </p:nvGrpSpPr>
          <p:grpSpPr bwMode="auto">
            <a:xfrm>
              <a:off x="481" y="960"/>
              <a:ext cx="1280" cy="1508"/>
              <a:chOff x="576" y="960"/>
              <a:chExt cx="1280" cy="1508"/>
            </a:xfrm>
          </p:grpSpPr>
          <p:pic>
            <p:nvPicPr>
              <p:cNvPr id="35859" name="Picture 21" descr="image"/>
              <p:cNvPicPr>
                <a:picLocks noChangeAspect="1" noChangeArrowheads="1"/>
              </p:cNvPicPr>
              <p:nvPr/>
            </p:nvPicPr>
            <p:blipFill>
              <a:blip r:embed="rId3"/>
              <a:srcRect/>
              <a:stretch>
                <a:fillRect/>
              </a:stretch>
            </p:blipFill>
            <p:spPr bwMode="auto">
              <a:xfrm>
                <a:off x="640" y="960"/>
                <a:ext cx="1152" cy="1128"/>
              </a:xfrm>
              <a:prstGeom prst="rect">
                <a:avLst/>
              </a:prstGeom>
              <a:noFill/>
              <a:ln w="9525">
                <a:noFill/>
                <a:miter lim="800000"/>
                <a:headEnd/>
                <a:tailEnd/>
              </a:ln>
            </p:spPr>
          </p:pic>
          <p:sp>
            <p:nvSpPr>
              <p:cNvPr id="35860" name="Text Box 26"/>
              <p:cNvSpPr txBox="1">
                <a:spLocks noChangeArrowheads="1"/>
              </p:cNvSpPr>
              <p:nvPr/>
            </p:nvSpPr>
            <p:spPr bwMode="auto">
              <a:xfrm>
                <a:off x="576" y="2064"/>
                <a:ext cx="1280" cy="404"/>
              </a:xfrm>
              <a:prstGeom prst="rect">
                <a:avLst/>
              </a:prstGeom>
              <a:noFill/>
              <a:ln w="12700">
                <a:noFill/>
                <a:miter lim="800000"/>
                <a:headEnd/>
                <a:tailEnd/>
              </a:ln>
            </p:spPr>
            <p:txBody>
              <a:bodyPr wrap="none">
                <a:spAutoFit/>
              </a:bodyPr>
              <a:lstStyle/>
              <a:p>
                <a:pPr algn="ctr"/>
                <a:r>
                  <a:rPr lang="en-US" sz="1800" dirty="0"/>
                  <a:t>Uniform Rectilinear</a:t>
                </a:r>
              </a:p>
              <a:p>
                <a:pPr algn="ctr"/>
                <a:r>
                  <a:rPr lang="en-US" sz="1800" dirty="0" smtClean="0"/>
                  <a:t>(</a:t>
                </a:r>
                <a:r>
                  <a:rPr lang="en-US" sz="1800" dirty="0" err="1" smtClean="0"/>
                  <a:t>vtkImageData</a:t>
                </a:r>
                <a:r>
                  <a:rPr lang="en-US" sz="1800" dirty="0"/>
                  <a:t>)</a:t>
                </a:r>
              </a:p>
            </p:txBody>
          </p:sp>
        </p:grpSp>
        <p:grpSp>
          <p:nvGrpSpPr>
            <p:cNvPr id="35853" name="Group 33"/>
            <p:cNvGrpSpPr>
              <a:grpSpLocks/>
            </p:cNvGrpSpPr>
            <p:nvPr/>
          </p:nvGrpSpPr>
          <p:grpSpPr bwMode="auto">
            <a:xfrm>
              <a:off x="2113" y="960"/>
              <a:ext cx="1576" cy="1508"/>
              <a:chOff x="2092" y="960"/>
              <a:chExt cx="1576" cy="1508"/>
            </a:xfrm>
          </p:grpSpPr>
          <p:pic>
            <p:nvPicPr>
              <p:cNvPr id="35857" name="Picture 22" descr="image"/>
              <p:cNvPicPr>
                <a:picLocks noChangeAspect="1" noChangeArrowheads="1"/>
              </p:cNvPicPr>
              <p:nvPr/>
            </p:nvPicPr>
            <p:blipFill>
              <a:blip r:embed="rId4"/>
              <a:srcRect/>
              <a:stretch>
                <a:fillRect/>
              </a:stretch>
            </p:blipFill>
            <p:spPr bwMode="auto">
              <a:xfrm>
                <a:off x="2289" y="960"/>
                <a:ext cx="1182" cy="1157"/>
              </a:xfrm>
              <a:prstGeom prst="rect">
                <a:avLst/>
              </a:prstGeom>
              <a:noFill/>
              <a:ln w="9525">
                <a:noFill/>
                <a:miter lim="800000"/>
                <a:headEnd/>
                <a:tailEnd/>
              </a:ln>
            </p:spPr>
          </p:pic>
          <p:sp>
            <p:nvSpPr>
              <p:cNvPr id="35858" name="Text Box 27"/>
              <p:cNvSpPr txBox="1">
                <a:spLocks noChangeArrowheads="1"/>
              </p:cNvSpPr>
              <p:nvPr/>
            </p:nvSpPr>
            <p:spPr bwMode="auto">
              <a:xfrm>
                <a:off x="2092" y="2064"/>
                <a:ext cx="1576" cy="404"/>
              </a:xfrm>
              <a:prstGeom prst="rect">
                <a:avLst/>
              </a:prstGeom>
              <a:noFill/>
              <a:ln w="12700">
                <a:noFill/>
                <a:miter lim="800000"/>
                <a:headEnd/>
                <a:tailEnd/>
              </a:ln>
            </p:spPr>
            <p:txBody>
              <a:bodyPr wrap="none">
                <a:spAutoFit/>
              </a:bodyPr>
              <a:lstStyle/>
              <a:p>
                <a:pPr algn="ctr"/>
                <a:r>
                  <a:rPr lang="en-US" sz="1800" dirty="0"/>
                  <a:t>Non-Uniform Rectilinear</a:t>
                </a:r>
              </a:p>
              <a:p>
                <a:pPr algn="ctr"/>
                <a:r>
                  <a:rPr lang="en-US" sz="1800" dirty="0" smtClean="0"/>
                  <a:t>(</a:t>
                </a:r>
                <a:r>
                  <a:rPr lang="en-US" sz="1800" dirty="0" err="1" smtClean="0"/>
                  <a:t>vtkRectilinearData</a:t>
                </a:r>
                <a:r>
                  <a:rPr lang="en-US" sz="1800" dirty="0"/>
                  <a:t>)</a:t>
                </a:r>
              </a:p>
            </p:txBody>
          </p:sp>
        </p:grpSp>
        <p:grpSp>
          <p:nvGrpSpPr>
            <p:cNvPr id="35854" name="Group 32"/>
            <p:cNvGrpSpPr>
              <a:grpSpLocks/>
            </p:cNvGrpSpPr>
            <p:nvPr/>
          </p:nvGrpSpPr>
          <p:grpSpPr bwMode="auto">
            <a:xfrm>
              <a:off x="3974" y="960"/>
              <a:ext cx="1316" cy="1511"/>
              <a:chOff x="3950" y="960"/>
              <a:chExt cx="1316" cy="1511"/>
            </a:xfrm>
          </p:grpSpPr>
          <p:pic>
            <p:nvPicPr>
              <p:cNvPr id="35855" name="Picture 23" descr="image"/>
              <p:cNvPicPr>
                <a:picLocks noChangeAspect="1" noChangeArrowheads="1"/>
              </p:cNvPicPr>
              <p:nvPr/>
            </p:nvPicPr>
            <p:blipFill>
              <a:blip r:embed="rId5"/>
              <a:srcRect/>
              <a:stretch>
                <a:fillRect/>
              </a:stretch>
            </p:blipFill>
            <p:spPr bwMode="auto">
              <a:xfrm>
                <a:off x="4018" y="960"/>
                <a:ext cx="1179" cy="1159"/>
              </a:xfrm>
              <a:prstGeom prst="rect">
                <a:avLst/>
              </a:prstGeom>
              <a:noFill/>
              <a:ln w="9525">
                <a:noFill/>
                <a:miter lim="800000"/>
                <a:headEnd/>
                <a:tailEnd/>
              </a:ln>
            </p:spPr>
          </p:pic>
          <p:sp>
            <p:nvSpPr>
              <p:cNvPr id="35856" name="Text Box 28"/>
              <p:cNvSpPr txBox="1">
                <a:spLocks noChangeArrowheads="1"/>
              </p:cNvSpPr>
              <p:nvPr/>
            </p:nvSpPr>
            <p:spPr bwMode="auto">
              <a:xfrm>
                <a:off x="3950" y="2064"/>
                <a:ext cx="1316" cy="407"/>
              </a:xfrm>
              <a:prstGeom prst="rect">
                <a:avLst/>
              </a:prstGeom>
              <a:noFill/>
              <a:ln w="12700">
                <a:noFill/>
                <a:miter lim="800000"/>
                <a:headEnd/>
                <a:tailEnd/>
              </a:ln>
            </p:spPr>
            <p:txBody>
              <a:bodyPr wrap="none">
                <a:spAutoFit/>
              </a:bodyPr>
              <a:lstStyle/>
              <a:p>
                <a:pPr algn="ctr"/>
                <a:r>
                  <a:rPr lang="en-US" sz="1800" dirty="0"/>
                  <a:t>Curvilinear</a:t>
                </a:r>
              </a:p>
              <a:p>
                <a:pPr algn="ctr"/>
                <a:r>
                  <a:rPr lang="en-US" sz="1800" dirty="0" smtClean="0"/>
                  <a:t>(</a:t>
                </a:r>
                <a:r>
                  <a:rPr lang="en-US" sz="1800" dirty="0" err="1" smtClean="0"/>
                  <a:t>vtkStructuredData</a:t>
                </a:r>
                <a:r>
                  <a:rPr lang="en-US" sz="1800" dirty="0"/>
                  <a:t>)</a:t>
                </a:r>
              </a:p>
            </p:txBody>
          </p:sp>
        </p:grpSp>
      </p:grpSp>
      <p:grpSp>
        <p:nvGrpSpPr>
          <p:cNvPr id="35844" name="Group 40"/>
          <p:cNvGrpSpPr>
            <a:grpSpLocks/>
          </p:cNvGrpSpPr>
          <p:nvPr/>
        </p:nvGrpSpPr>
        <p:grpSpPr bwMode="auto">
          <a:xfrm>
            <a:off x="762000" y="4114800"/>
            <a:ext cx="7691437" cy="2414588"/>
            <a:chOff x="531" y="2592"/>
            <a:chExt cx="4845" cy="1521"/>
          </a:xfrm>
        </p:grpSpPr>
        <p:grpSp>
          <p:nvGrpSpPr>
            <p:cNvPr id="35845" name="Group 35"/>
            <p:cNvGrpSpPr>
              <a:grpSpLocks/>
            </p:cNvGrpSpPr>
            <p:nvPr/>
          </p:nvGrpSpPr>
          <p:grpSpPr bwMode="auto">
            <a:xfrm>
              <a:off x="531" y="2592"/>
              <a:ext cx="1180" cy="1511"/>
              <a:chOff x="386" y="2592"/>
              <a:chExt cx="1180" cy="1511"/>
            </a:xfrm>
          </p:grpSpPr>
          <p:pic>
            <p:nvPicPr>
              <p:cNvPr id="35850" name="Picture 24" descr="image"/>
              <p:cNvPicPr>
                <a:picLocks noChangeAspect="1" noChangeArrowheads="1"/>
              </p:cNvPicPr>
              <p:nvPr/>
            </p:nvPicPr>
            <p:blipFill>
              <a:blip r:embed="rId6"/>
              <a:srcRect/>
              <a:stretch>
                <a:fillRect/>
              </a:stretch>
            </p:blipFill>
            <p:spPr bwMode="auto">
              <a:xfrm>
                <a:off x="386" y="2592"/>
                <a:ext cx="1180" cy="1159"/>
              </a:xfrm>
              <a:prstGeom prst="rect">
                <a:avLst/>
              </a:prstGeom>
              <a:noFill/>
              <a:ln w="9525">
                <a:noFill/>
                <a:miter lim="800000"/>
                <a:headEnd/>
                <a:tailEnd/>
              </a:ln>
            </p:spPr>
          </p:pic>
          <p:sp>
            <p:nvSpPr>
              <p:cNvPr id="35851" name="Text Box 29"/>
              <p:cNvSpPr txBox="1">
                <a:spLocks noChangeArrowheads="1"/>
              </p:cNvSpPr>
              <p:nvPr/>
            </p:nvSpPr>
            <p:spPr bwMode="auto">
              <a:xfrm>
                <a:off x="488" y="3696"/>
                <a:ext cx="977" cy="407"/>
              </a:xfrm>
              <a:prstGeom prst="rect">
                <a:avLst/>
              </a:prstGeom>
              <a:noFill/>
              <a:ln w="12700">
                <a:noFill/>
                <a:miter lim="800000"/>
                <a:headEnd/>
                <a:tailEnd/>
              </a:ln>
            </p:spPr>
            <p:txBody>
              <a:bodyPr wrap="none">
                <a:spAutoFit/>
              </a:bodyPr>
              <a:lstStyle/>
              <a:p>
                <a:pPr algn="ctr"/>
                <a:r>
                  <a:rPr lang="en-US" sz="1800" dirty="0"/>
                  <a:t>Polygonal</a:t>
                </a:r>
              </a:p>
              <a:p>
                <a:pPr algn="ctr"/>
                <a:r>
                  <a:rPr lang="en-US" sz="1800" dirty="0" smtClean="0"/>
                  <a:t>(</a:t>
                </a:r>
                <a:r>
                  <a:rPr lang="en-US" sz="1800" dirty="0" err="1" smtClean="0"/>
                  <a:t>vtkPolyData</a:t>
                </a:r>
                <a:r>
                  <a:rPr lang="en-US" sz="1800" dirty="0"/>
                  <a:t>)</a:t>
                </a:r>
              </a:p>
            </p:txBody>
          </p:sp>
        </p:grpSp>
        <p:grpSp>
          <p:nvGrpSpPr>
            <p:cNvPr id="35846" name="Group 37"/>
            <p:cNvGrpSpPr>
              <a:grpSpLocks/>
            </p:cNvGrpSpPr>
            <p:nvPr/>
          </p:nvGrpSpPr>
          <p:grpSpPr bwMode="auto">
            <a:xfrm>
              <a:off x="2087" y="2592"/>
              <a:ext cx="1425" cy="1511"/>
              <a:chOff x="1992" y="2592"/>
              <a:chExt cx="1425" cy="1511"/>
            </a:xfrm>
          </p:grpSpPr>
          <p:pic>
            <p:nvPicPr>
              <p:cNvPr id="35848" name="Picture 25" descr="image"/>
              <p:cNvPicPr>
                <a:picLocks noChangeAspect="1" noChangeArrowheads="1"/>
              </p:cNvPicPr>
              <p:nvPr/>
            </p:nvPicPr>
            <p:blipFill>
              <a:blip r:embed="rId7"/>
              <a:srcRect/>
              <a:stretch>
                <a:fillRect/>
              </a:stretch>
            </p:blipFill>
            <p:spPr bwMode="auto">
              <a:xfrm>
                <a:off x="2114" y="2592"/>
                <a:ext cx="1180" cy="1159"/>
              </a:xfrm>
              <a:prstGeom prst="rect">
                <a:avLst/>
              </a:prstGeom>
              <a:noFill/>
              <a:ln w="9525">
                <a:noFill/>
                <a:miter lim="800000"/>
                <a:headEnd/>
                <a:tailEnd/>
              </a:ln>
            </p:spPr>
          </p:pic>
          <p:sp>
            <p:nvSpPr>
              <p:cNvPr id="35849" name="Text Box 36"/>
              <p:cNvSpPr txBox="1">
                <a:spLocks noChangeArrowheads="1"/>
              </p:cNvSpPr>
              <p:nvPr/>
            </p:nvSpPr>
            <p:spPr bwMode="auto">
              <a:xfrm>
                <a:off x="1992" y="3696"/>
                <a:ext cx="1425" cy="407"/>
              </a:xfrm>
              <a:prstGeom prst="rect">
                <a:avLst/>
              </a:prstGeom>
              <a:noFill/>
              <a:ln w="12700">
                <a:noFill/>
                <a:miter lim="800000"/>
                <a:headEnd/>
                <a:tailEnd/>
              </a:ln>
            </p:spPr>
            <p:txBody>
              <a:bodyPr wrap="none">
                <a:spAutoFit/>
              </a:bodyPr>
              <a:lstStyle/>
              <a:p>
                <a:pPr algn="ctr"/>
                <a:r>
                  <a:rPr lang="en-US" sz="1800" dirty="0"/>
                  <a:t>Unstructured </a:t>
                </a:r>
                <a:r>
                  <a:rPr lang="en-US" sz="1800" dirty="0" smtClean="0"/>
                  <a:t>Grid</a:t>
                </a:r>
              </a:p>
              <a:p>
                <a:pPr algn="ctr"/>
                <a:r>
                  <a:rPr lang="en-US" sz="1800" dirty="0" smtClean="0"/>
                  <a:t>(</a:t>
                </a:r>
                <a:r>
                  <a:rPr lang="en-US" sz="1800" dirty="0" err="1" smtClean="0"/>
                  <a:t>vtkUnstructuredGrid</a:t>
                </a:r>
                <a:r>
                  <a:rPr lang="en-US" sz="1800" dirty="0" smtClean="0"/>
                  <a:t>)</a:t>
                </a:r>
                <a:endParaRPr lang="en-US" sz="1800" dirty="0"/>
              </a:p>
            </p:txBody>
          </p:sp>
        </p:grpSp>
        <p:sp>
          <p:nvSpPr>
            <p:cNvPr id="35847" name="Text Box 38"/>
            <p:cNvSpPr txBox="1">
              <a:spLocks noChangeArrowheads="1"/>
            </p:cNvSpPr>
            <p:nvPr/>
          </p:nvSpPr>
          <p:spPr bwMode="auto">
            <a:xfrm>
              <a:off x="3888" y="2592"/>
              <a:ext cx="1488" cy="1521"/>
            </a:xfrm>
            <a:prstGeom prst="rect">
              <a:avLst/>
            </a:prstGeom>
            <a:noFill/>
            <a:ln w="12700">
              <a:noFill/>
              <a:miter lim="800000"/>
              <a:headEnd/>
              <a:tailEnd/>
            </a:ln>
          </p:spPr>
          <p:txBody>
            <a:bodyPr>
              <a:spAutoFit/>
            </a:bodyPr>
            <a:lstStyle/>
            <a:p>
              <a:pPr algn="ctr">
                <a:spcBef>
                  <a:spcPct val="30000"/>
                </a:spcBef>
              </a:pPr>
              <a:r>
                <a:rPr lang="en-US" sz="2800" b="1"/>
                <a:t>Multi-block</a:t>
              </a:r>
            </a:p>
            <a:p>
              <a:pPr algn="ctr">
                <a:spcBef>
                  <a:spcPct val="30000"/>
                </a:spcBef>
              </a:pPr>
              <a:r>
                <a:rPr lang="en-US" sz="1800"/>
                <a:t>Hierarchical Adaptive Mesh Refinement (AMR)</a:t>
              </a:r>
            </a:p>
            <a:p>
              <a:pPr algn="ctr">
                <a:spcBef>
                  <a:spcPct val="30000"/>
                </a:spcBef>
              </a:pPr>
              <a:r>
                <a:rPr lang="en-US" sz="1800"/>
                <a:t>Hierarchical Uniform AMR</a:t>
              </a:r>
            </a:p>
            <a:p>
              <a:pPr algn="ctr">
                <a:spcBef>
                  <a:spcPct val="30000"/>
                </a:spcBef>
              </a:pPr>
              <a:r>
                <a:rPr lang="en-US" sz="1800"/>
                <a:t>Octree</a:t>
              </a:r>
            </a:p>
          </p:txBody>
        </p:sp>
      </p:grpSp>
    </p:spTree>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Properties</a:t>
            </a:r>
            <a:endParaRPr lang="en-US" dirty="0"/>
          </a:p>
        </p:txBody>
      </p:sp>
      <p:sp>
        <p:nvSpPr>
          <p:cNvPr id="3" name="Content Placeholder 2"/>
          <p:cNvSpPr>
            <a:spLocks noGrp="1"/>
          </p:cNvSpPr>
          <p:nvPr>
            <p:ph idx="1"/>
          </p:nvPr>
        </p:nvSpPr>
        <p:spPr/>
        <p:txBody>
          <a:bodyPr/>
          <a:lstStyle/>
          <a:p>
            <a:r>
              <a:rPr lang="en-US" sz="2400" dirty="0" smtClean="0">
                <a:cs typeface="Courier"/>
              </a:rPr>
              <a:t>Get listing of sphere’s properties</a:t>
            </a:r>
          </a:p>
          <a:p>
            <a:pPr marL="171450" indent="0">
              <a:buNone/>
            </a:pPr>
            <a:r>
              <a:rPr lang="en-US" sz="2000" dirty="0" err="1" smtClean="0">
                <a:latin typeface="Courier"/>
                <a:cs typeface="Courier"/>
              </a:rPr>
              <a:t>dir</a:t>
            </a:r>
            <a:r>
              <a:rPr lang="en-US" sz="2000" dirty="0" smtClean="0">
                <a:latin typeface="Courier"/>
                <a:cs typeface="Courier"/>
              </a:rPr>
              <a:t>(sphere)</a:t>
            </a:r>
          </a:p>
          <a:p>
            <a:endParaRPr lang="en-US" sz="2400" dirty="0" smtClean="0">
              <a:cs typeface="Courier"/>
            </a:endParaRPr>
          </a:p>
          <a:p>
            <a:r>
              <a:rPr lang="en-US" sz="2400" dirty="0" smtClean="0">
                <a:cs typeface="Courier"/>
              </a:rPr>
              <a:t>Examine and then change one</a:t>
            </a:r>
          </a:p>
          <a:p>
            <a:pPr marL="171450" indent="0">
              <a:buNone/>
            </a:pPr>
            <a:r>
              <a:rPr lang="en-US" sz="2000" dirty="0" smtClean="0">
                <a:latin typeface="Courier"/>
                <a:cs typeface="Courier"/>
              </a:rPr>
              <a:t>print </a:t>
            </a:r>
            <a:r>
              <a:rPr lang="en-US" sz="2000" dirty="0" err="1" smtClean="0">
                <a:latin typeface="Courier"/>
                <a:cs typeface="Courier"/>
              </a:rPr>
              <a:t>sphere.ThetaResolution</a:t>
            </a:r>
            <a:endParaRPr lang="en-US" sz="2000" dirty="0" smtClean="0">
              <a:latin typeface="Courier"/>
              <a:cs typeface="Courier"/>
            </a:endParaRPr>
          </a:p>
          <a:p>
            <a:pPr marL="171450" indent="0">
              <a:buNone/>
            </a:pPr>
            <a:r>
              <a:rPr lang="en-US" sz="2000" dirty="0" err="1">
                <a:latin typeface="Courier"/>
                <a:cs typeface="Courier"/>
              </a:rPr>
              <a:t>s</a:t>
            </a:r>
            <a:r>
              <a:rPr lang="en-US" sz="2000" dirty="0" err="1" smtClean="0">
                <a:latin typeface="Courier"/>
                <a:cs typeface="Courier"/>
              </a:rPr>
              <a:t>phere.ThetaResolution</a:t>
            </a:r>
            <a:r>
              <a:rPr lang="en-US" sz="2000" dirty="0" smtClean="0">
                <a:latin typeface="Courier"/>
                <a:cs typeface="Courier"/>
              </a:rPr>
              <a:t> = 16</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Change a different filter</a:t>
            </a:r>
          </a:p>
          <a:p>
            <a:pPr marL="171450" indent="0">
              <a:buNone/>
            </a:pPr>
            <a:r>
              <a:rPr lang="en-US" sz="2000" dirty="0" err="1">
                <a:latin typeface="Courier"/>
                <a:cs typeface="Courier"/>
              </a:rPr>
              <a:t>s</a:t>
            </a:r>
            <a:r>
              <a:rPr lang="en-US" sz="2000" dirty="0" err="1" smtClean="0">
                <a:latin typeface="Courier"/>
                <a:cs typeface="Courier"/>
              </a:rPr>
              <a:t>hrink.ShrinkFactor</a:t>
            </a:r>
            <a:r>
              <a:rPr lang="en-US" sz="2000" dirty="0" smtClean="0">
                <a:latin typeface="Courier"/>
                <a:cs typeface="Courier"/>
              </a:rPr>
              <a:t> = 0.25</a:t>
            </a:r>
          </a:p>
          <a:p>
            <a:pPr marL="171450" indent="0">
              <a:buNone/>
            </a:pPr>
            <a:r>
              <a:rPr lang="en-US" sz="2000" dirty="0" smtClean="0">
                <a:latin typeface="Courier"/>
                <a:cs typeface="Courier"/>
              </a:rPr>
              <a:t>Render()</a:t>
            </a:r>
          </a:p>
          <a:p>
            <a:pPr marL="685800" indent="-514350">
              <a:buFont typeface="+mj-lt"/>
              <a:buAutoNum type="arabicPeriod"/>
            </a:pPr>
            <a:endParaRPr lang="en-US" sz="2400" dirty="0" smtClean="0"/>
          </a:p>
        </p:txBody>
      </p:sp>
      <p:pic>
        <p:nvPicPr>
          <p:cNvPr id="6" name="Picture 5" descr="Screen Shot 2014-09-10 at 9.46.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057400"/>
            <a:ext cx="3139722" cy="3186683"/>
          </a:xfrm>
          <a:prstGeom prst="rect">
            <a:avLst/>
          </a:prstGeom>
        </p:spPr>
      </p:pic>
      <p:pic>
        <p:nvPicPr>
          <p:cNvPr id="7" name="Picture 6" descr="Screen Shot 2014-09-10 at 9.4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5715000"/>
            <a:ext cx="3287889" cy="739775"/>
          </a:xfrm>
          <a:prstGeom prst="rect">
            <a:avLst/>
          </a:prstGeom>
        </p:spPr>
      </p:pic>
    </p:spTree>
    <p:extLst>
      <p:ext uri="{BB962C8B-B14F-4D97-AF65-F5344CB8AC3E}">
        <p14:creationId xmlns:p14="http://schemas.microsoft.com/office/powerpoint/2010/main" val="1964115718"/>
      </p:ext>
    </p:extLst>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10 at 9.52.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981200"/>
            <a:ext cx="3139722" cy="3166274"/>
          </a:xfrm>
          <a:prstGeom prst="rect">
            <a:avLst/>
          </a:prstGeom>
        </p:spPr>
      </p:pic>
      <p:sp>
        <p:nvSpPr>
          <p:cNvPr id="2" name="Title 1"/>
          <p:cNvSpPr>
            <a:spLocks noGrp="1"/>
          </p:cNvSpPr>
          <p:nvPr>
            <p:ph type="title"/>
          </p:nvPr>
        </p:nvSpPr>
        <p:spPr/>
        <p:txBody>
          <a:bodyPr/>
          <a:lstStyle/>
          <a:p>
            <a:r>
              <a:rPr lang="en-US" dirty="0" smtClean="0"/>
              <a:t>Branching and Merging Pipeline</a:t>
            </a:r>
            <a:endParaRPr lang="en-US" dirty="0"/>
          </a:p>
        </p:txBody>
      </p:sp>
      <p:sp>
        <p:nvSpPr>
          <p:cNvPr id="3" name="Content Placeholder 2"/>
          <p:cNvSpPr>
            <a:spLocks noGrp="1"/>
          </p:cNvSpPr>
          <p:nvPr>
            <p:ph idx="1"/>
          </p:nvPr>
        </p:nvSpPr>
        <p:spPr/>
        <p:txBody>
          <a:bodyPr/>
          <a:lstStyle/>
          <a:p>
            <a:r>
              <a:rPr lang="en-US" sz="2400" dirty="0" smtClean="0"/>
              <a:t>Feed sphere’s output into a second filter</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wireframe = </a:t>
            </a:r>
            <a:r>
              <a:rPr lang="en-US" sz="2000" dirty="0" err="1" smtClean="0">
                <a:latin typeface="Courier"/>
                <a:cs typeface="Courier"/>
              </a:rPr>
              <a:t>ExtractEdges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Input=sphere)</a:t>
            </a: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Feed two filters into one</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group = </a:t>
            </a:r>
            <a:r>
              <a:rPr lang="en-US" sz="2000" dirty="0" err="1" smtClean="0">
                <a:latin typeface="Courier"/>
                <a:cs typeface="Courier"/>
              </a:rPr>
              <a:t>GroupDatasets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a:t>
            </a:r>
            <a:r>
              <a:rPr lang="en-US" sz="2000" dirty="0" err="1" smtClean="0">
                <a:latin typeface="Courier"/>
                <a:cs typeface="Courier"/>
              </a:rPr>
              <a:t>shrink,wireframe</a:t>
            </a:r>
            <a:r>
              <a:rPr lang="en-US" sz="2000" dirty="0" smtClean="0">
                <a:latin typeface="Courier"/>
                <a:cs typeface="Courier"/>
              </a:rPr>
              <a:t>])</a:t>
            </a: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Hide(shrink)</a:t>
            </a:r>
          </a:p>
          <a:p>
            <a:pPr marL="171450" indent="0">
              <a:buNone/>
            </a:pPr>
            <a:r>
              <a:rPr lang="en-US" sz="2000" dirty="0" smtClean="0">
                <a:latin typeface="Courier"/>
                <a:cs typeface="Courier"/>
              </a:rPr>
              <a:t>Hide(wireframe)</a:t>
            </a:r>
          </a:p>
          <a:p>
            <a:pPr marL="171450" indent="0">
              <a:buNone/>
            </a:pPr>
            <a:r>
              <a:rPr lang="en-US" sz="2000" dirty="0" smtClean="0">
                <a:latin typeface="Courier"/>
                <a:cs typeface="Courier"/>
              </a:rPr>
              <a:t>Render()</a:t>
            </a:r>
          </a:p>
        </p:txBody>
      </p:sp>
      <p:pic>
        <p:nvPicPr>
          <p:cNvPr id="4" name="Picture 3" descr="Screen Shot 2014-09-10 at 9.51.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5181600"/>
            <a:ext cx="3217333" cy="1536367"/>
          </a:xfrm>
          <a:prstGeom prst="rect">
            <a:avLst/>
          </a:prstGeom>
        </p:spPr>
      </p:pic>
    </p:spTree>
    <p:extLst>
      <p:ext uri="{BB962C8B-B14F-4D97-AF65-F5344CB8AC3E}">
        <p14:creationId xmlns:p14="http://schemas.microsoft.com/office/powerpoint/2010/main" val="1921734389"/>
      </p:ext>
    </p:extLst>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Pipeline Objects</a:t>
            </a:r>
            <a:endParaRPr lang="en-US" dirty="0"/>
          </a:p>
        </p:txBody>
      </p:sp>
      <p:sp>
        <p:nvSpPr>
          <p:cNvPr id="3" name="Content Placeholder 2"/>
          <p:cNvSpPr>
            <a:spLocks noGrp="1"/>
          </p:cNvSpPr>
          <p:nvPr>
            <p:ph idx="1"/>
          </p:nvPr>
        </p:nvSpPr>
        <p:spPr/>
        <p:txBody>
          <a:bodyPr/>
          <a:lstStyle/>
          <a:p>
            <a:r>
              <a:rPr lang="en-US" dirty="0" err="1" smtClean="0">
                <a:latin typeface="Courier"/>
                <a:cs typeface="Courier"/>
              </a:rPr>
              <a:t>GetSources</a:t>
            </a:r>
            <a:r>
              <a:rPr lang="en-US" dirty="0" smtClean="0">
                <a:latin typeface="Courier"/>
                <a:cs typeface="Courier"/>
              </a:rPr>
              <a:t>()</a:t>
            </a:r>
            <a:r>
              <a:rPr lang="en-US" dirty="0" smtClean="0"/>
              <a:t>  Returns a list of objects listed in the </a:t>
            </a:r>
            <a:r>
              <a:rPr lang="en-US" dirty="0" smtClean="0">
                <a:latin typeface="Verdana"/>
                <a:cs typeface="Verdana"/>
              </a:rPr>
              <a:t>Pipeline Browser</a:t>
            </a:r>
            <a:endParaRPr lang="en-US" dirty="0" smtClean="0">
              <a:cs typeface="Verdana"/>
            </a:endParaRPr>
          </a:p>
          <a:p>
            <a:r>
              <a:rPr lang="en-US" dirty="0" err="1" smtClean="0">
                <a:latin typeface="Courier"/>
                <a:cs typeface="Courier"/>
              </a:rPr>
              <a:t>GetActiveSource</a:t>
            </a:r>
            <a:r>
              <a:rPr lang="en-US" dirty="0" smtClean="0">
                <a:latin typeface="Courier"/>
                <a:cs typeface="Courier"/>
              </a:rPr>
              <a:t>()</a:t>
            </a:r>
            <a:r>
              <a:rPr lang="en-US" dirty="0" smtClean="0">
                <a:cs typeface="Verdana"/>
              </a:rPr>
              <a:t>  Returns the object selected in the </a:t>
            </a:r>
            <a:r>
              <a:rPr lang="en-US" dirty="0" smtClean="0">
                <a:latin typeface="Verdana"/>
                <a:cs typeface="Verdana"/>
              </a:rPr>
              <a:t>Pipeline Browser</a:t>
            </a:r>
          </a:p>
          <a:p>
            <a:r>
              <a:rPr lang="en-US" dirty="0" err="1" smtClean="0">
                <a:latin typeface="Courier"/>
                <a:cs typeface="Courier"/>
              </a:rPr>
              <a:t>SetActiveSource</a:t>
            </a:r>
            <a:r>
              <a:rPr lang="en-US" dirty="0" smtClean="0">
                <a:latin typeface="Courier"/>
                <a:cs typeface="Courier"/>
              </a:rPr>
              <a:t>()</a:t>
            </a:r>
            <a:r>
              <a:rPr lang="en-US" dirty="0" smtClean="0">
                <a:cs typeface="Verdana"/>
              </a:rPr>
              <a:t>  Sets the object selected in the </a:t>
            </a:r>
            <a:r>
              <a:rPr lang="en-US" dirty="0" smtClean="0">
                <a:latin typeface="Verdana"/>
                <a:cs typeface="Verdana"/>
              </a:rPr>
              <a:t>Pipeline Browser</a:t>
            </a:r>
            <a:r>
              <a:rPr lang="en-US" dirty="0" smtClean="0">
                <a:cs typeface="Verdana"/>
              </a:rPr>
              <a:t> to the given object</a:t>
            </a:r>
          </a:p>
        </p:txBody>
      </p:sp>
    </p:spTree>
    <p:extLst>
      <p:ext uri="{BB962C8B-B14F-4D97-AF65-F5344CB8AC3E}">
        <p14:creationId xmlns:p14="http://schemas.microsoft.com/office/powerpoint/2010/main" val="435825043"/>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92261431"/>
      </p:ext>
    </p:extLst>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Files</a:t>
            </a:r>
            <a:endParaRPr lang="en-US" dirty="0"/>
          </a:p>
        </p:txBody>
      </p:sp>
      <p:sp>
        <p:nvSpPr>
          <p:cNvPr id="3" name="Content Placeholder 2"/>
          <p:cNvSpPr>
            <a:spLocks noGrp="1"/>
          </p:cNvSpPr>
          <p:nvPr>
            <p:ph idx="1"/>
          </p:nvPr>
        </p:nvSpPr>
        <p:spPr/>
        <p:txBody>
          <a:bodyPr/>
          <a:lstStyle/>
          <a:p>
            <a:r>
              <a:rPr lang="en-US" sz="2400" dirty="0" smtClean="0"/>
              <a:t>Open a dataset.</a:t>
            </a:r>
            <a:endParaRPr lang="en-US" sz="2000" dirty="0" smtClean="0"/>
          </a:p>
          <a:p>
            <a:pPr marL="171450" indent="0">
              <a:buNone/>
            </a:pPr>
            <a:r>
              <a:rPr lang="en-US" sz="2000" dirty="0" smtClean="0">
                <a:latin typeface="Courier"/>
                <a:cs typeface="Courier"/>
              </a:rPr>
              <a:t>reader = </a:t>
            </a:r>
            <a:r>
              <a:rPr lang="en-US" sz="2000" dirty="0" err="1" smtClean="0">
                <a:latin typeface="Courier"/>
                <a:cs typeface="Courier"/>
              </a:rPr>
              <a:t>OpenDataFile</a:t>
            </a:r>
            <a:r>
              <a:rPr lang="en-US" sz="2000" dirty="0" smtClean="0">
                <a:latin typeface="Courier"/>
                <a:cs typeface="Courier"/>
              </a:rPr>
              <a:t>('&lt;p</a:t>
            </a:r>
            <a:r>
              <a:rPr lang="en-US" sz="2000" dirty="0" smtClean="0">
                <a:latin typeface="Courier" pitchFamily="49" charset="0"/>
                <a:cs typeface="Courier"/>
              </a:rPr>
              <a:t>ath</a:t>
            </a:r>
            <a:r>
              <a:rPr lang="en-US" sz="2000" dirty="0" smtClean="0">
                <a:latin typeface="Courier"/>
                <a:cs typeface="Courier"/>
              </a:rPr>
              <a:t>&gt;/</a:t>
            </a:r>
            <a:r>
              <a:rPr lang="en-US" sz="2000" dirty="0">
                <a:latin typeface="Courier"/>
                <a:cs typeface="Courier"/>
              </a:rPr>
              <a:t>disk_out_ref.ex2')</a:t>
            </a:r>
            <a:endParaRPr lang="en-US" sz="2000" dirty="0" smtClean="0">
              <a:latin typeface="Courier"/>
              <a:cs typeface="Courier"/>
            </a:endParaRP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Render()</a:t>
            </a:r>
          </a:p>
          <a:p>
            <a:pPr marL="171450" indent="0">
              <a:buNone/>
            </a:pPr>
            <a:r>
              <a:rPr lang="en-US" sz="2000" dirty="0" err="1" smtClean="0">
                <a:latin typeface="Courier"/>
                <a:cs typeface="Courier"/>
              </a:rPr>
              <a:t>ResetCamera</a:t>
            </a:r>
            <a:r>
              <a:rPr lang="en-US" sz="2000" dirty="0" smtClean="0">
                <a:latin typeface="Courier"/>
                <a:cs typeface="Courier"/>
              </a:rPr>
              <a:t>()</a:t>
            </a:r>
          </a:p>
          <a:p>
            <a:endParaRPr lang="en-US" sz="2000" dirty="0" smtClean="0">
              <a:cs typeface="Courier"/>
            </a:endParaRPr>
          </a:p>
          <a:p>
            <a:r>
              <a:rPr lang="en-US" sz="2400" dirty="0" smtClean="0">
                <a:cs typeface="Courier"/>
              </a:rPr>
              <a:t>Use file browser to help identify </a:t>
            </a:r>
            <a:r>
              <a:rPr lang="en-US" sz="2000" dirty="0" smtClean="0">
                <a:latin typeface="Courier" pitchFamily="49" charset="0"/>
                <a:cs typeface="Courier"/>
              </a:rPr>
              <a:t>&lt;path&gt;</a:t>
            </a:r>
            <a:r>
              <a:rPr lang="en-US" sz="2400" dirty="0" smtClean="0">
                <a:cs typeface="Courier"/>
              </a:rPr>
              <a:t>.</a:t>
            </a:r>
          </a:p>
          <a:p>
            <a:r>
              <a:rPr lang="en-US" sz="2400" dirty="0" smtClean="0">
                <a:cs typeface="Courier"/>
              </a:rPr>
              <a:t>Common locations:</a:t>
            </a:r>
          </a:p>
          <a:p>
            <a:pPr lvl="1"/>
            <a:r>
              <a:rPr lang="en-US" sz="2200" dirty="0" smtClean="0">
                <a:cs typeface="Courier"/>
              </a:rPr>
              <a:t>Mac: </a:t>
            </a:r>
            <a:r>
              <a:rPr lang="en-US" sz="2200" dirty="0">
                <a:cs typeface="Courier"/>
              </a:rPr>
              <a:t>/</a:t>
            </a:r>
            <a:r>
              <a:rPr lang="en-US" sz="2200" dirty="0" smtClean="0">
                <a:cs typeface="Courier"/>
              </a:rPr>
              <a:t>Applications/ParaView-</a:t>
            </a:r>
            <a:r>
              <a:rPr lang="en-US" sz="2200" dirty="0" err="1" smtClean="0">
                <a:cs typeface="Courier"/>
              </a:rPr>
              <a:t>X.X.X.app</a:t>
            </a:r>
            <a:r>
              <a:rPr lang="en-US" sz="2200" dirty="0" smtClean="0">
                <a:cs typeface="Courier"/>
              </a:rPr>
              <a:t>/Contents/data</a:t>
            </a:r>
          </a:p>
          <a:p>
            <a:pPr lvl="1"/>
            <a:r>
              <a:rPr lang="en-US" sz="2200" dirty="0" smtClean="0">
                <a:cs typeface="Courier"/>
              </a:rPr>
              <a:t>Windows: C:/Program Files/ParaView X.X.X/data</a:t>
            </a:r>
          </a:p>
          <a:p>
            <a:pPr lvl="1"/>
            <a:r>
              <a:rPr lang="en-US" sz="2200" dirty="0" smtClean="0">
                <a:cs typeface="Courier"/>
              </a:rPr>
              <a:t>Linux: /</a:t>
            </a:r>
            <a:r>
              <a:rPr lang="en-US" sz="2200" dirty="0" err="1" smtClean="0">
                <a:cs typeface="Courier"/>
              </a:rPr>
              <a:t>usr</a:t>
            </a:r>
            <a:r>
              <a:rPr lang="en-US" sz="2200" dirty="0" smtClean="0">
                <a:cs typeface="Courier"/>
              </a:rPr>
              <a:t>/local/lib/paraview-X.X/data</a:t>
            </a:r>
            <a:endParaRPr lang="en-US" sz="2200" dirty="0">
              <a:cs typeface="Courier"/>
            </a:endParaRPr>
          </a:p>
        </p:txBody>
      </p:sp>
    </p:spTree>
    <p:extLst>
      <p:ext uri="{BB962C8B-B14F-4D97-AF65-F5344CB8AC3E}">
        <p14:creationId xmlns:p14="http://schemas.microsoft.com/office/powerpoint/2010/main" val="78768005"/>
      </p:ext>
    </p:extLst>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Querying Attributes</a:t>
            </a:r>
            <a:endParaRPr lang="en-US" dirty="0"/>
          </a:p>
        </p:txBody>
      </p:sp>
      <p:sp>
        <p:nvSpPr>
          <p:cNvPr id="3" name="Content Placeholder 2"/>
          <p:cNvSpPr>
            <a:spLocks noGrp="1"/>
          </p:cNvSpPr>
          <p:nvPr>
            <p:ph idx="1"/>
          </p:nvPr>
        </p:nvSpPr>
        <p:spPr>
          <a:xfrm>
            <a:off x="228600" y="1524000"/>
            <a:ext cx="8763000" cy="4572000"/>
          </a:xfrm>
        </p:spPr>
        <p:txBody>
          <a:bodyPr/>
          <a:lstStyle/>
          <a:p>
            <a:r>
              <a:rPr lang="en-US" sz="2400" dirty="0" smtClean="0"/>
              <a:t>Examine all point data ranges</a:t>
            </a:r>
          </a:p>
          <a:p>
            <a:pPr marL="171450" indent="0">
              <a:buNone/>
            </a:pPr>
            <a:r>
              <a:rPr lang="en-US" sz="2000" dirty="0" err="1" smtClean="0">
                <a:latin typeface="Courier"/>
                <a:cs typeface="Courier"/>
              </a:rPr>
              <a:t>pd</a:t>
            </a:r>
            <a:r>
              <a:rPr lang="en-US" sz="2000" dirty="0" smtClean="0">
                <a:latin typeface="Courier"/>
                <a:cs typeface="Courier"/>
              </a:rPr>
              <a:t> = </a:t>
            </a:r>
            <a:r>
              <a:rPr lang="en-US" sz="2000" dirty="0" err="1" smtClean="0">
                <a:latin typeface="Courier"/>
                <a:cs typeface="Courier"/>
              </a:rPr>
              <a:t>reader.PointData</a:t>
            </a:r>
            <a:endParaRPr lang="en-US" sz="2000" dirty="0" smtClean="0">
              <a:latin typeface="Courier"/>
              <a:cs typeface="Courier"/>
            </a:endParaRPr>
          </a:p>
          <a:p>
            <a:pPr marL="171450" indent="0">
              <a:buNone/>
            </a:pPr>
            <a:r>
              <a:rPr lang="en-US" sz="2000" dirty="0" smtClean="0">
                <a:latin typeface="Courier"/>
                <a:cs typeface="Courier"/>
              </a:rPr>
              <a:t>for </a:t>
            </a:r>
            <a:r>
              <a:rPr lang="en-US" sz="2000" dirty="0" err="1">
                <a:latin typeface="Courier"/>
                <a:cs typeface="Courier"/>
              </a:rPr>
              <a:t>ai</a:t>
            </a:r>
            <a:r>
              <a:rPr lang="en-US" sz="2000" dirty="0">
                <a:latin typeface="Courier"/>
                <a:cs typeface="Courier"/>
              </a:rPr>
              <a:t> in </a:t>
            </a:r>
            <a:r>
              <a:rPr lang="en-US" sz="2000" dirty="0" err="1">
                <a:latin typeface="Courier"/>
                <a:cs typeface="Courier"/>
              </a:rPr>
              <a:t>pd.values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ai.GetName</a:t>
            </a:r>
            <a:r>
              <a:rPr lang="en-US" sz="2000" dirty="0" smtClean="0">
                <a:latin typeface="Courier"/>
                <a:cs typeface="Courier"/>
              </a:rPr>
              <a:t>(), </a:t>
            </a:r>
            <a:r>
              <a:rPr lang="en-US" sz="2000" dirty="0" err="1" smtClean="0">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for </a:t>
            </a:r>
            <a:r>
              <a:rPr lang="en-US" sz="2000" dirty="0" err="1">
                <a:latin typeface="Courier"/>
                <a:cs typeface="Courier"/>
              </a:rPr>
              <a:t>i</a:t>
            </a:r>
            <a:r>
              <a:rPr lang="en-US" sz="2000" dirty="0">
                <a:latin typeface="Courier"/>
                <a:cs typeface="Courier"/>
              </a:rPr>
              <a:t> </a:t>
            </a:r>
            <a:r>
              <a:rPr lang="en-US" sz="2000" dirty="0" smtClean="0">
                <a:latin typeface="Courier"/>
                <a:cs typeface="Courier"/>
              </a:rPr>
              <a:t>in </a:t>
            </a:r>
            <a:r>
              <a:rPr lang="en-US" sz="2000" dirty="0" err="1" smtClean="0">
                <a:latin typeface="Courier"/>
                <a:cs typeface="Courier"/>
              </a:rPr>
              <a:t>xrange</a:t>
            </a:r>
            <a:r>
              <a:rPr lang="en-US" sz="2000" dirty="0">
                <a:latin typeface="Courier"/>
                <a:cs typeface="Courier"/>
              </a:rPr>
              <a:t>(</a:t>
            </a:r>
            <a:r>
              <a:rPr lang="en-US" sz="2000" dirty="0" err="1">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ai.GetRange</a:t>
            </a:r>
            <a:r>
              <a:rPr lang="en-US" sz="2000" dirty="0">
                <a:latin typeface="Courier"/>
                <a:cs typeface="Courier"/>
              </a:rPr>
              <a:t>(</a:t>
            </a:r>
            <a:r>
              <a:rPr lang="en-US" sz="2000" dirty="0" err="1">
                <a:latin typeface="Courier"/>
                <a:cs typeface="Courier"/>
              </a:rPr>
              <a:t>i</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endParaRPr lang="en-US" sz="2000" dirty="0">
              <a:latin typeface="Courier"/>
              <a:cs typeface="Courier"/>
            </a:endParaRPr>
          </a:p>
          <a:p>
            <a:pPr marL="171450" indent="0">
              <a:buNone/>
            </a:pPr>
            <a:endParaRPr lang="en-US" sz="2400" dirty="0" smtClean="0"/>
          </a:p>
        </p:txBody>
      </p:sp>
      <p:pic>
        <p:nvPicPr>
          <p:cNvPr id="6" name="Picture 5" descr="Screen Shot 2014-09-10 at 10.11.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68" y="5105401"/>
            <a:ext cx="8904632" cy="1717322"/>
          </a:xfrm>
          <a:prstGeom prst="rect">
            <a:avLst/>
          </a:prstGeom>
        </p:spPr>
      </p:pic>
    </p:spTree>
    <p:extLst>
      <p:ext uri="{BB962C8B-B14F-4D97-AF65-F5344CB8AC3E}">
        <p14:creationId xmlns:p14="http://schemas.microsoft.com/office/powerpoint/2010/main" val="1003933483"/>
      </p:ext>
    </p:extLst>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Coloring Data</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Get a hold of and manipulate display properties</a:t>
            </a:r>
          </a:p>
          <a:p>
            <a:pPr marL="171450" indent="0">
              <a:buNone/>
            </a:pPr>
            <a:r>
              <a:rPr lang="en-US" sz="2000" dirty="0" err="1" smtClean="0">
                <a:latin typeface="Courier"/>
                <a:cs typeface="Courier"/>
              </a:rPr>
              <a:t>readerRep</a:t>
            </a:r>
            <a:r>
              <a:rPr lang="en-US" sz="2000" dirty="0" smtClean="0">
                <a:latin typeface="Courier"/>
                <a:cs typeface="Courier"/>
              </a:rPr>
              <a:t> </a:t>
            </a:r>
            <a:r>
              <a:rPr lang="en-US" sz="2000" dirty="0">
                <a:latin typeface="Courier"/>
                <a:cs typeface="Courier"/>
              </a:rPr>
              <a:t>= </a:t>
            </a:r>
            <a:r>
              <a:rPr lang="en-US" sz="2000" dirty="0" err="1">
                <a:latin typeface="Courier"/>
                <a:cs typeface="Courier"/>
              </a:rPr>
              <a:t>GetRepresentation</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readerRep.DiffuseColor</a:t>
            </a:r>
            <a:r>
              <a:rPr lang="en-US" sz="2000" dirty="0" smtClean="0">
                <a:latin typeface="Courier"/>
                <a:cs typeface="Courier"/>
              </a:rPr>
              <a:t> </a:t>
            </a:r>
            <a:r>
              <a:rPr lang="en-US" sz="2000" dirty="0">
                <a:latin typeface="Courier"/>
                <a:cs typeface="Courier"/>
              </a:rPr>
              <a:t>= [0, 0, 1</a:t>
            </a:r>
            <a:r>
              <a:rPr lang="en-US" sz="2000" dirty="0" smtClean="0">
                <a:latin typeface="Courier"/>
                <a:cs typeface="Courier"/>
              </a:rPr>
              <a:t>]</a:t>
            </a:r>
          </a:p>
          <a:p>
            <a:pPr marL="171450" indent="0">
              <a:buNone/>
            </a:pPr>
            <a:r>
              <a:rPr lang="en-US" sz="2000" dirty="0" err="1" smtClean="0">
                <a:latin typeface="Courier"/>
                <a:cs typeface="Courier"/>
              </a:rPr>
              <a:t>readerRep.SpecularColor</a:t>
            </a:r>
            <a:r>
              <a:rPr lang="en-US" sz="2000" dirty="0" smtClean="0">
                <a:latin typeface="Courier"/>
                <a:cs typeface="Courier"/>
              </a:rPr>
              <a:t> </a:t>
            </a:r>
            <a:r>
              <a:rPr lang="en-US" sz="2000" dirty="0">
                <a:latin typeface="Courier"/>
                <a:cs typeface="Courier"/>
              </a:rPr>
              <a:t>= [1, 1, 1</a:t>
            </a:r>
            <a:r>
              <a:rPr lang="en-US" sz="2000" dirty="0" smtClean="0">
                <a:latin typeface="Courier"/>
                <a:cs typeface="Courier"/>
              </a:rPr>
              <a:t>]</a:t>
            </a:r>
          </a:p>
          <a:p>
            <a:pPr marL="171450" indent="0">
              <a:buNone/>
            </a:pPr>
            <a:r>
              <a:rPr lang="en-US" sz="2000" dirty="0" err="1" smtClean="0">
                <a:latin typeface="Courier"/>
                <a:cs typeface="Courier"/>
              </a:rPr>
              <a:t>readerRep.SpecularPower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128</a:t>
            </a:r>
          </a:p>
          <a:p>
            <a:pPr marL="171450" indent="0">
              <a:buNone/>
            </a:pPr>
            <a:r>
              <a:rPr lang="en-US" sz="2000" dirty="0" err="1" smtClean="0">
                <a:latin typeface="Courier"/>
                <a:cs typeface="Courier"/>
              </a:rPr>
              <a:t>readerRep.Specular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a:t>
            </a:r>
          </a:p>
          <a:p>
            <a:pPr marL="171450" indent="0">
              <a:buNone/>
            </a:pPr>
            <a:r>
              <a:rPr lang="en-US" sz="2000" dirty="0" smtClean="0">
                <a:latin typeface="Courier"/>
                <a:cs typeface="Courier"/>
              </a:rPr>
              <a:t>Render</a:t>
            </a:r>
            <a:r>
              <a:rPr lang="en-US" sz="2000" dirty="0">
                <a:latin typeface="Courier"/>
                <a:cs typeface="Courier"/>
              </a:rPr>
              <a:t>() </a:t>
            </a:r>
            <a:endParaRPr lang="en-US" sz="2000" dirty="0" smtClean="0">
              <a:latin typeface="Courier"/>
              <a:cs typeface="Courier"/>
            </a:endParaRPr>
          </a:p>
          <a:p>
            <a:pPr marL="171450" indent="0">
              <a:buNone/>
            </a:pPr>
            <a:endParaRPr lang="en-US" sz="1800" dirty="0">
              <a:latin typeface="Courier"/>
              <a:cs typeface="Courier"/>
            </a:endParaRPr>
          </a:p>
          <a:p>
            <a:endParaRPr lang="en-US" sz="2400" dirty="0" smtClean="0">
              <a:latin typeface="+mj-lt"/>
              <a:cs typeface="Courier"/>
            </a:endParaRPr>
          </a:p>
          <a:p>
            <a:r>
              <a:rPr lang="en-US" sz="2400" dirty="0" smtClean="0">
                <a:latin typeface="+mj-lt"/>
                <a:cs typeface="Courier"/>
              </a:rPr>
              <a:t>Now assign a color transfer function</a:t>
            </a:r>
            <a:endParaRPr lang="en-US" sz="2400" dirty="0">
              <a:latin typeface="+mj-lt"/>
              <a:cs typeface="Courier"/>
            </a:endParaRPr>
          </a:p>
          <a:p>
            <a:pPr marL="171450" indent="0">
              <a:buNone/>
            </a:pPr>
            <a:r>
              <a:rPr lang="en-US" sz="2000" dirty="0" err="1" smtClean="0">
                <a:latin typeface="Courier"/>
                <a:cs typeface="Courier"/>
              </a:rPr>
              <a:t>ColorBy</a:t>
            </a:r>
            <a:r>
              <a:rPr lang="en-US" sz="2000" dirty="0" smtClean="0">
                <a:latin typeface="Courier"/>
                <a:cs typeface="Courier"/>
              </a:rPr>
              <a:t>(</a:t>
            </a:r>
            <a:r>
              <a:rPr lang="en-US" sz="2000" dirty="0" err="1" smtClean="0">
                <a:latin typeface="Courier"/>
                <a:cs typeface="Courier"/>
              </a:rPr>
              <a:t>readerRep</a:t>
            </a:r>
            <a:r>
              <a:rPr lang="en-US" sz="2000" dirty="0">
                <a:latin typeface="Courier"/>
                <a:cs typeface="Courier"/>
              </a:rPr>
              <a:t>,</a:t>
            </a:r>
            <a:r>
              <a:rPr lang="en-US" sz="2000" dirty="0" smtClean="0">
                <a:latin typeface="Courier"/>
                <a:cs typeface="Courier"/>
              </a:rPr>
              <a:t> ('</a:t>
            </a:r>
            <a:r>
              <a:rPr lang="en-US" sz="2000" dirty="0" err="1" smtClean="0">
                <a:latin typeface="Courier"/>
                <a:cs typeface="Courier"/>
              </a:rPr>
              <a:t>POINTS',</a:t>
            </a:r>
            <a:r>
              <a:rPr lang="en-US" sz="2000" dirty="0" err="1">
                <a:latin typeface="Courier"/>
                <a:cs typeface="Courier"/>
              </a:rPr>
              <a:t>'Pres</a:t>
            </a:r>
            <a:r>
              <a:rPr lang="en-US" sz="2000" dirty="0" smtClean="0">
                <a:latin typeface="Courier"/>
                <a:cs typeface="Courier"/>
              </a:rPr>
              <a:t>'))</a:t>
            </a:r>
          </a:p>
          <a:p>
            <a:pPr marL="171450" indent="0">
              <a:buNone/>
            </a:pPr>
            <a:r>
              <a:rPr lang="en-US" sz="2000" dirty="0" err="1">
                <a:latin typeface="Courier"/>
                <a:cs typeface="Courier"/>
              </a:rPr>
              <a:t>UpdateScalarBars</a:t>
            </a:r>
            <a:r>
              <a:rPr lang="en-US" sz="2000" dirty="0">
                <a:latin typeface="Courier"/>
                <a:cs typeface="Courier"/>
              </a:rPr>
              <a:t>()</a:t>
            </a:r>
          </a:p>
          <a:p>
            <a:pPr marL="171450" indent="0">
              <a:buNone/>
            </a:pPr>
            <a:r>
              <a:rPr lang="en-US" sz="2000" dirty="0" smtClean="0">
                <a:latin typeface="Courier"/>
                <a:cs typeface="Courier"/>
              </a:rPr>
              <a:t>Render</a:t>
            </a:r>
            <a:r>
              <a:rPr lang="en-US" sz="2000" dirty="0">
                <a:latin typeface="Courier"/>
                <a:cs typeface="Courier"/>
              </a:rPr>
              <a:t>()</a:t>
            </a:r>
          </a:p>
          <a:p>
            <a:endParaRPr lang="en-US" sz="2400" dirty="0"/>
          </a:p>
        </p:txBody>
      </p:sp>
      <p:pic>
        <p:nvPicPr>
          <p:cNvPr id="4" name="Picture 3" descr="Screen Shot 2014-09-10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409" y="2133600"/>
            <a:ext cx="2928280" cy="2971800"/>
          </a:xfrm>
          <a:prstGeom prst="rect">
            <a:avLst/>
          </a:prstGeom>
        </p:spPr>
      </p:pic>
    </p:spTree>
    <p:extLst>
      <p:ext uri="{BB962C8B-B14F-4D97-AF65-F5344CB8AC3E}">
        <p14:creationId xmlns:p14="http://schemas.microsoft.com/office/powerpoint/2010/main" val="331034302"/>
      </p:ext>
    </p:extLst>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Controlling the View</a:t>
            </a:r>
            <a:endParaRPr lang="en-US" dirty="0"/>
          </a:p>
        </p:txBody>
      </p:sp>
      <p:sp>
        <p:nvSpPr>
          <p:cNvPr id="3" name="Content Placeholder 2"/>
          <p:cNvSpPr>
            <a:spLocks noGrp="1"/>
          </p:cNvSpPr>
          <p:nvPr>
            <p:ph idx="1"/>
          </p:nvPr>
        </p:nvSpPr>
        <p:spPr/>
        <p:txBody>
          <a:bodyPr/>
          <a:lstStyle/>
          <a:p>
            <a:pPr marL="171450" indent="0">
              <a:buNone/>
            </a:pPr>
            <a:r>
              <a:rPr lang="en-US" sz="2400" dirty="0" smtClean="0">
                <a:cs typeface="Courier"/>
              </a:rPr>
              <a:t>Get a hold of, then manipulate view properties</a:t>
            </a:r>
          </a:p>
          <a:p>
            <a:pPr marL="171450" indent="0">
              <a:buNone/>
            </a:pPr>
            <a:endParaRPr lang="en-US" sz="1100" dirty="0" smtClean="0">
              <a:latin typeface="Courier"/>
              <a:cs typeface="Courier"/>
            </a:endParaRPr>
          </a:p>
          <a:p>
            <a:pPr marL="171450" indent="0">
              <a:buNone/>
            </a:pPr>
            <a:r>
              <a:rPr lang="en-US" sz="2000" dirty="0" smtClean="0">
                <a:latin typeface="Courier"/>
                <a:cs typeface="Courier"/>
              </a:rPr>
              <a:t>view </a:t>
            </a:r>
            <a:r>
              <a:rPr lang="en-US" sz="2000" dirty="0">
                <a:latin typeface="Courier"/>
                <a:cs typeface="Courier"/>
              </a:rPr>
              <a:t>= </a:t>
            </a:r>
            <a:r>
              <a:rPr lang="en-US" sz="2000" dirty="0" err="1">
                <a:latin typeface="Courier"/>
                <a:cs typeface="Courier"/>
              </a:rPr>
              <a:t>GetActiveView</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view.Background</a:t>
            </a:r>
            <a:r>
              <a:rPr lang="en-US" sz="2000" dirty="0" smtClean="0">
                <a:latin typeface="Courier"/>
                <a:cs typeface="Courier"/>
              </a:rPr>
              <a:t> </a:t>
            </a:r>
            <a:r>
              <a:rPr lang="en-US" sz="2000" dirty="0">
                <a:latin typeface="Courier"/>
                <a:cs typeface="Courier"/>
              </a:rPr>
              <a:t>= [0, 0, 0</a:t>
            </a:r>
            <a:r>
              <a:rPr lang="en-US" sz="2000" dirty="0" smtClean="0">
                <a:latin typeface="Courier"/>
                <a:cs typeface="Courier"/>
              </a:rPr>
              <a:t>]</a:t>
            </a:r>
          </a:p>
          <a:p>
            <a:pPr marL="171450" indent="0">
              <a:buNone/>
            </a:pPr>
            <a:r>
              <a:rPr lang="en-US" sz="2000" dirty="0" smtClean="0">
                <a:latin typeface="Courier"/>
                <a:cs typeface="Courier"/>
              </a:rPr>
              <a:t>view.Background2 </a:t>
            </a:r>
            <a:r>
              <a:rPr lang="en-US" sz="2000" dirty="0">
                <a:latin typeface="Courier"/>
                <a:cs typeface="Courier"/>
              </a:rPr>
              <a:t>= [0, 0, 0.6</a:t>
            </a:r>
            <a:r>
              <a:rPr lang="en-US" sz="2000" dirty="0" smtClean="0">
                <a:latin typeface="Courier"/>
                <a:cs typeface="Courier"/>
              </a:rPr>
              <a:t>]</a:t>
            </a:r>
          </a:p>
          <a:p>
            <a:pPr marL="171450" indent="0">
              <a:buNone/>
            </a:pPr>
            <a:r>
              <a:rPr lang="en-US" sz="2000" dirty="0" err="1" smtClean="0">
                <a:latin typeface="Courier"/>
                <a:cs typeface="Courier"/>
              </a:rPr>
              <a:t>view.UseGradientBackground</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True</a:t>
            </a:r>
          </a:p>
          <a:p>
            <a:pPr marL="171450" indent="0">
              <a:buNone/>
            </a:pPr>
            <a:r>
              <a:rPr lang="en-US" sz="2000" dirty="0" smtClean="0">
                <a:latin typeface="Courier"/>
                <a:cs typeface="Courier"/>
              </a:rPr>
              <a:t>Render</a:t>
            </a:r>
            <a:r>
              <a:rPr lang="en-US" sz="2000" dirty="0">
                <a:latin typeface="Courier"/>
                <a:cs typeface="Courier"/>
              </a:rPr>
              <a:t>() </a:t>
            </a:r>
          </a:p>
          <a:p>
            <a:endParaRPr lang="en-US" sz="2000" dirty="0"/>
          </a:p>
        </p:txBody>
      </p:sp>
      <p:pic>
        <p:nvPicPr>
          <p:cNvPr id="4" name="Picture 3" descr="Screen Shot 2014-09-10 at 10.19.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355" y="2667000"/>
            <a:ext cx="3055056" cy="3094140"/>
          </a:xfrm>
          <a:prstGeom prst="rect">
            <a:avLst/>
          </a:prstGeom>
        </p:spPr>
      </p:pic>
    </p:spTree>
    <p:extLst>
      <p:ext uri="{BB962C8B-B14F-4D97-AF65-F5344CB8AC3E}">
        <p14:creationId xmlns:p14="http://schemas.microsoft.com/office/powerpoint/2010/main" val="1710867984"/>
      </p:ext>
    </p:extLst>
  </p:cSld>
  <p:clrMapOvr>
    <a:masterClrMapping/>
  </p:clrMapOvr>
  <p:transition>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Results</a:t>
            </a:r>
            <a:endParaRPr lang="en-US" dirty="0"/>
          </a:p>
        </p:txBody>
      </p:sp>
      <p:sp>
        <p:nvSpPr>
          <p:cNvPr id="3" name="Content Placeholder 2"/>
          <p:cNvSpPr>
            <a:spLocks noGrp="1"/>
          </p:cNvSpPr>
          <p:nvPr>
            <p:ph idx="1"/>
          </p:nvPr>
        </p:nvSpPr>
        <p:spPr>
          <a:xfrm>
            <a:off x="381000" y="1524000"/>
            <a:ext cx="7772400" cy="4572000"/>
          </a:xfrm>
        </p:spPr>
        <p:txBody>
          <a:bodyPr/>
          <a:lstStyle/>
          <a:p>
            <a:pPr marL="171450" indent="0">
              <a:buNone/>
            </a:pPr>
            <a:r>
              <a:rPr lang="en-US" sz="2400" dirty="0" smtClean="0">
                <a:cs typeface="Courier"/>
              </a:rPr>
              <a:t>Save Data</a:t>
            </a:r>
          </a:p>
          <a:p>
            <a:pPr marL="171450" indent="0">
              <a:buNone/>
            </a:pPr>
            <a:r>
              <a:rPr lang="en-US" sz="2000" dirty="0" smtClean="0">
                <a:latin typeface="Courier"/>
                <a:cs typeface="Courier"/>
              </a:rPr>
              <a:t>plot = </a:t>
            </a:r>
            <a:r>
              <a:rPr lang="en-US" sz="2000" dirty="0" err="1" smtClean="0">
                <a:latin typeface="Courier"/>
                <a:cs typeface="Courier"/>
              </a:rPr>
              <a:t>PlotOverLine</a:t>
            </a:r>
            <a:r>
              <a:rPr lang="en-US" sz="2000" dirty="0" smtClean="0">
                <a:latin typeface="Courier"/>
                <a:cs typeface="Courier"/>
              </a:rPr>
              <a:t>()</a:t>
            </a:r>
          </a:p>
          <a:p>
            <a:pPr marL="171450" indent="0">
              <a:buNone/>
            </a:pPr>
            <a:r>
              <a:rPr lang="en-US" sz="2000" dirty="0" smtClean="0">
                <a:latin typeface="Courier"/>
                <a:cs typeface="Courier"/>
              </a:rPr>
              <a:t>plot.Source.Point1 = [0,0,0]</a:t>
            </a:r>
          </a:p>
          <a:p>
            <a:pPr marL="171450" indent="0">
              <a:buNone/>
            </a:pPr>
            <a:r>
              <a:rPr lang="en-US" sz="2000" dirty="0" smtClean="0">
                <a:latin typeface="Courier"/>
                <a:cs typeface="Courier"/>
              </a:rPr>
              <a:t>plot.Source.Point2 = [0,0,10]</a:t>
            </a:r>
            <a:br>
              <a:rPr lang="en-US" sz="2000" dirty="0" smtClean="0">
                <a:latin typeface="Courier"/>
                <a:cs typeface="Courier"/>
              </a:rPr>
            </a:br>
            <a:r>
              <a:rPr lang="en-US" sz="2000" dirty="0" smtClean="0">
                <a:latin typeface="Courier"/>
                <a:cs typeface="Courier"/>
              </a:rPr>
              <a:t>writer = </a:t>
            </a:r>
            <a:r>
              <a:rPr lang="en-US" sz="2000" dirty="0" err="1" smtClean="0">
                <a:latin typeface="Courier"/>
                <a:cs typeface="Courier"/>
              </a:rPr>
              <a:t>CreateWriter</a:t>
            </a:r>
            <a:r>
              <a:rPr lang="en-US" sz="2000" dirty="0" smtClean="0">
                <a:latin typeface="Courier"/>
                <a:cs typeface="Courier"/>
              </a:rPr>
              <a:t>('⟨path⟩/plot.csv')</a:t>
            </a:r>
          </a:p>
          <a:p>
            <a:pPr marL="171450" indent="0">
              <a:buNone/>
            </a:pPr>
            <a:r>
              <a:rPr lang="en-US" sz="2000" dirty="0" err="1" smtClean="0">
                <a:latin typeface="Courier"/>
                <a:cs typeface="Courier"/>
              </a:rPr>
              <a:t>writer.UpdatePipeline</a:t>
            </a:r>
            <a:r>
              <a:rPr lang="en-US" sz="2000" dirty="0" smtClean="0">
                <a:latin typeface="Courier"/>
                <a:cs typeface="Courier"/>
              </a:rPr>
              <a:t>()</a:t>
            </a:r>
            <a:r>
              <a:rPr lang="en-US" sz="2000" dirty="0" smtClean="0"/>
              <a:t> </a:t>
            </a:r>
          </a:p>
          <a:p>
            <a:pPr marL="171450" indent="0">
              <a:buNone/>
            </a:pPr>
            <a:endParaRPr lang="en-US" sz="2000" dirty="0" smtClean="0"/>
          </a:p>
          <a:p>
            <a:pPr marL="171450" indent="0">
              <a:buNone/>
            </a:pPr>
            <a:r>
              <a:rPr lang="en-US" sz="2400" dirty="0" smtClean="0"/>
              <a:t>Then save screen capture of plot</a:t>
            </a:r>
          </a:p>
          <a:p>
            <a:pPr marL="171450" indent="0">
              <a:buNone/>
            </a:pPr>
            <a:r>
              <a:rPr lang="en-US" sz="2000" dirty="0" err="1" smtClean="0">
                <a:latin typeface="Courier"/>
                <a:cs typeface="Courier"/>
              </a:rPr>
              <a:t>plotView</a:t>
            </a:r>
            <a:r>
              <a:rPr lang="en-US" sz="2000" dirty="0" smtClean="0">
                <a:latin typeface="Courier"/>
                <a:cs typeface="Courier"/>
              </a:rPr>
              <a:t> = </a:t>
            </a:r>
            <a:r>
              <a:rPr lang="en-US" sz="2000" dirty="0" err="1" smtClean="0">
                <a:latin typeface="Courier"/>
                <a:cs typeface="Courier"/>
              </a:rPr>
              <a:t>CreateView</a:t>
            </a:r>
            <a:r>
              <a:rPr lang="en-US" sz="2000" dirty="0">
                <a:latin typeface="Courier"/>
                <a:cs typeface="Courier"/>
              </a:rPr>
              <a:t>(</a:t>
            </a:r>
            <a:r>
              <a:rPr lang="en-US" sz="2000" dirty="0" smtClean="0">
                <a:latin typeface="Courier"/>
                <a:cs typeface="Courier"/>
              </a:rPr>
              <a:t>'</a:t>
            </a:r>
            <a:r>
              <a:rPr lang="en-US" sz="2000" dirty="0" err="1" smtClean="0">
                <a:latin typeface="Courier"/>
                <a:cs typeface="Courier"/>
              </a:rPr>
              <a:t>XYChartView</a:t>
            </a:r>
            <a:r>
              <a:rPr lang="en-US" sz="2000" dirty="0">
                <a:latin typeface="Courier"/>
                <a:cs typeface="Courier"/>
              </a:rPr>
              <a:t>')</a:t>
            </a:r>
            <a:endParaRPr lang="en-US" sz="2000" dirty="0" smtClean="0">
              <a:latin typeface="Courier"/>
              <a:cs typeface="Courier"/>
            </a:endParaRPr>
          </a:p>
          <a:p>
            <a:pPr marL="171450" indent="0">
              <a:buNone/>
            </a:pPr>
            <a:r>
              <a:rPr lang="en-US" sz="2000" dirty="0" smtClean="0">
                <a:latin typeface="Courier"/>
                <a:cs typeface="Courier"/>
              </a:rPr>
              <a:t>Show(plot)</a:t>
            </a:r>
          </a:p>
          <a:p>
            <a:pPr marL="171450" indent="0">
              <a:buNone/>
            </a:pPr>
            <a:r>
              <a:rPr lang="en-US" sz="2000" dirty="0" smtClean="0">
                <a:latin typeface="Courier"/>
                <a:cs typeface="Courier"/>
              </a:rPr>
              <a:t>Render()</a:t>
            </a:r>
          </a:p>
          <a:p>
            <a:pPr marL="171450" indent="0">
              <a:buNone/>
            </a:pPr>
            <a:r>
              <a:rPr lang="en-US" sz="2000" dirty="0" err="1" smtClean="0">
                <a:latin typeface="Courier"/>
                <a:cs typeface="Courier"/>
              </a:rPr>
              <a:t>SaveScreenshot</a:t>
            </a:r>
            <a:r>
              <a:rPr lang="en-US" sz="2000" dirty="0">
                <a:latin typeface="Courier"/>
                <a:cs typeface="Courier"/>
              </a:rPr>
              <a:t>('&lt;</a:t>
            </a:r>
            <a:r>
              <a:rPr lang="en-US" sz="2000" dirty="0" smtClean="0">
                <a:latin typeface="Courier"/>
                <a:cs typeface="Courier"/>
              </a:rPr>
              <a:t>path&gt;/</a:t>
            </a:r>
            <a:r>
              <a:rPr lang="en-US" sz="2000" dirty="0">
                <a:latin typeface="Courier"/>
                <a:cs typeface="Courier"/>
              </a:rPr>
              <a:t>plot.png') </a:t>
            </a:r>
          </a:p>
          <a:p>
            <a:pPr marL="171450" indent="0">
              <a:buNone/>
            </a:pPr>
            <a:endParaRPr lang="en-US" sz="2000" dirty="0" smtClean="0"/>
          </a:p>
          <a:p>
            <a:pPr marL="171450" indent="0">
              <a:buNone/>
            </a:pPr>
            <a:endParaRPr lang="en-US" sz="2000" dirty="0"/>
          </a:p>
        </p:txBody>
      </p:sp>
      <p:pic>
        <p:nvPicPr>
          <p:cNvPr id="4" name="Picture 3" descr="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797" y="1676400"/>
            <a:ext cx="2548203" cy="4953000"/>
          </a:xfrm>
          <a:prstGeom prst="rect">
            <a:avLst/>
          </a:prstGeom>
        </p:spPr>
      </p:pic>
    </p:spTree>
    <p:extLst>
      <p:ext uri="{BB962C8B-B14F-4D97-AF65-F5344CB8AC3E}">
        <p14:creationId xmlns:p14="http://schemas.microsoft.com/office/powerpoint/2010/main" val="1899657405"/>
      </p:ext>
    </p:extLst>
  </p:cSld>
  <p:clrMapOvr>
    <a:masterClrMapping/>
  </p:clrMapOvr>
  <p:transition>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ctrTitle"/>
          </p:nvPr>
        </p:nvSpPr>
        <p:spPr/>
        <p:txBody>
          <a:bodyPr/>
          <a:lstStyle/>
          <a:p>
            <a:r>
              <a:rPr lang="en-US" smtClean="0">
                <a:ea typeface="ＭＳ Ｐゴシック" pitchFamily="-107" charset="-128"/>
              </a:rPr>
              <a:t>Visualizing Large Models</a:t>
            </a:r>
          </a:p>
        </p:txBody>
      </p:sp>
      <p:sp>
        <p:nvSpPr>
          <p:cNvPr id="192515"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7890" name="Rectangle 2"/>
          <p:cNvSpPr>
            <a:spLocks noGrp="1" noChangeArrowheads="1"/>
          </p:cNvSpPr>
          <p:nvPr>
            <p:ph type="title"/>
          </p:nvPr>
        </p:nvSpPr>
        <p:spPr/>
        <p:txBody>
          <a:bodyPr/>
          <a:lstStyle/>
          <a:p>
            <a:r>
              <a:rPr lang="en-US" dirty="0" smtClean="0">
                <a:ea typeface="ＭＳ Ｐゴシック" pitchFamily="-107" charset="-128"/>
              </a:rPr>
              <a:t>More Information</a:t>
            </a:r>
          </a:p>
        </p:txBody>
      </p:sp>
      <p:sp>
        <p:nvSpPr>
          <p:cNvPr id="37891" name="Rectangle 3"/>
          <p:cNvSpPr>
            <a:spLocks noGrp="1" noChangeArrowheads="1"/>
          </p:cNvSpPr>
          <p:nvPr>
            <p:ph type="body" idx="1"/>
          </p:nvPr>
        </p:nvSpPr>
        <p:spPr/>
        <p:txBody>
          <a:bodyPr/>
          <a:lstStyle/>
          <a:p>
            <a:r>
              <a:rPr lang="en-US" dirty="0" smtClean="0">
                <a:ea typeface="ＭＳ Ｐゴシック" pitchFamily="-107" charset="-128"/>
              </a:rPr>
              <a:t>Help Menu</a:t>
            </a:r>
            <a:endParaRPr lang="en-US" dirty="0" smtClean="0">
              <a:solidFill>
                <a:srgbClr val="FF0000"/>
              </a:solidFill>
              <a:ea typeface="ＭＳ Ｐゴシック" pitchFamily="-107" charset="-128"/>
            </a:endParaRPr>
          </a:p>
          <a:p>
            <a:r>
              <a:rPr lang="en-US" i="1" dirty="0" smtClean="0">
                <a:ea typeface="ＭＳ Ｐゴシック" pitchFamily="-107" charset="-128"/>
              </a:rPr>
              <a:t>The ParaView User’s Guide</a:t>
            </a:r>
          </a:p>
          <a:p>
            <a:pPr lvl="1"/>
            <a:r>
              <a:rPr lang="en-US" sz="2000" dirty="0">
                <a:ea typeface="ＭＳ Ｐゴシック" pitchFamily="-107" charset="-128"/>
                <a:hlinkClick r:id="rId3"/>
              </a:rPr>
              <a:t>http://www.paraview.org/paraview-guide</a:t>
            </a:r>
            <a:r>
              <a:rPr lang="en-US" sz="2000" dirty="0" smtClean="0">
                <a:ea typeface="ＭＳ Ｐゴシック" pitchFamily="-107" charset="-128"/>
                <a:hlinkClick r:id="rId3"/>
              </a:rPr>
              <a:t>/</a:t>
            </a:r>
            <a:r>
              <a:rPr lang="en-US" sz="2000" dirty="0" smtClean="0">
                <a:ea typeface="ＭＳ Ｐゴシック" pitchFamily="-107" charset="-128"/>
              </a:rPr>
              <a:t> </a:t>
            </a:r>
            <a:endParaRPr lang="en-US" dirty="0" smtClean="0">
              <a:ea typeface="ＭＳ Ｐゴシック" pitchFamily="-107" charset="-128"/>
            </a:endParaRPr>
          </a:p>
          <a:p>
            <a:r>
              <a:rPr lang="en-US" dirty="0" smtClean="0">
                <a:ea typeface="ＭＳ Ｐゴシック" pitchFamily="-107" charset="-128"/>
              </a:rPr>
              <a:t>Tutorials</a:t>
            </a:r>
          </a:p>
          <a:p>
            <a:pPr lvl="1"/>
            <a:r>
              <a:rPr lang="en-US" dirty="0">
                <a:ea typeface="ＭＳ Ｐゴシック" pitchFamily="-107" charset="-128"/>
                <a:hlinkClick r:id="rId4"/>
              </a:rPr>
              <a:t>http://www.paraview.org/tutorials</a:t>
            </a:r>
            <a:r>
              <a:rPr lang="en-US" dirty="0" smtClean="0">
                <a:ea typeface="ＭＳ Ｐゴシック" pitchFamily="-107" charset="-128"/>
                <a:hlinkClick r:id="rId4"/>
              </a:rPr>
              <a:t>/</a:t>
            </a:r>
            <a:r>
              <a:rPr lang="en-US" dirty="0" smtClean="0">
                <a:ea typeface="ＭＳ Ｐゴシック" pitchFamily="-107" charset="-128"/>
              </a:rPr>
              <a:t> </a:t>
            </a:r>
          </a:p>
          <a:p>
            <a:r>
              <a:rPr lang="en-US" dirty="0" smtClean="0">
                <a:ea typeface="ＭＳ Ｐゴシック" pitchFamily="-107" charset="-128"/>
              </a:rPr>
              <a:t>The ParaView web page</a:t>
            </a:r>
          </a:p>
          <a:p>
            <a:pPr lvl="1"/>
            <a:r>
              <a:rPr lang="en-US" dirty="0" smtClean="0">
                <a:ea typeface="ＭＳ Ｐゴシック" pitchFamily="-107" charset="-128"/>
                <a:hlinkClick r:id="rId5"/>
              </a:rPr>
              <a:t>www.paraview.org</a:t>
            </a:r>
            <a:endParaRPr lang="en-US" dirty="0" smtClean="0">
              <a:ea typeface="ＭＳ Ｐゴシック" pitchFamily="-107" charset="-128"/>
            </a:endParaRPr>
          </a:p>
          <a:p>
            <a:r>
              <a:rPr lang="en-US" dirty="0" smtClean="0">
                <a:ea typeface="ＭＳ Ｐゴシック" pitchFamily="-107" charset="-128"/>
              </a:rPr>
              <a:t>ParaView mailing list</a:t>
            </a:r>
          </a:p>
          <a:p>
            <a:pPr lvl="1"/>
            <a:r>
              <a:rPr lang="en-US" dirty="0" smtClean="0">
                <a:ea typeface="ＭＳ Ｐゴシック" pitchFamily="-107" charset="-128"/>
                <a:hlinkClick r:id="rId6"/>
              </a:rPr>
              <a:t>paraview@paraview.org</a:t>
            </a:r>
            <a:endParaRPr lang="en-US" dirty="0" smtClean="0">
              <a:ea typeface="ＭＳ Ｐゴシック" pitchFamily="-107" charset="-128"/>
            </a:endParaRPr>
          </a:p>
        </p:txBody>
      </p:sp>
      <p:sp>
        <p:nvSpPr>
          <p:cNvPr id="4" name="Rectangle 3"/>
          <p:cNvSpPr/>
          <p:nvPr/>
        </p:nvSpPr>
        <p:spPr bwMode="auto">
          <a:xfrm>
            <a:off x="8458200" y="1524000"/>
            <a:ext cx="685800" cy="381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p:cNvPicPr>
            <a:picLocks noChangeAspect="1"/>
          </p:cNvPicPr>
          <p:nvPr/>
        </p:nvPicPr>
        <p:blipFill>
          <a:blip r:embed="rId7"/>
          <a:stretch>
            <a:fillRect/>
          </a:stretch>
        </p:blipFill>
        <p:spPr>
          <a:xfrm>
            <a:off x="6248400" y="914400"/>
            <a:ext cx="2895600" cy="2895600"/>
          </a:xfrm>
          <a:prstGeom prst="rect">
            <a:avLst/>
          </a:prstGeom>
        </p:spPr>
      </p:pic>
      <p:pic>
        <p:nvPicPr>
          <p:cNvPr id="5" name="Picture 4"/>
          <p:cNvPicPr>
            <a:picLocks noChangeAspect="1"/>
          </p:cNvPicPr>
          <p:nvPr/>
        </p:nvPicPr>
        <p:blipFill>
          <a:blip r:embed="rId8"/>
          <a:stretch>
            <a:fillRect/>
          </a:stretch>
        </p:blipFill>
        <p:spPr>
          <a:xfrm>
            <a:off x="5771807" y="4191000"/>
            <a:ext cx="2533993" cy="2590800"/>
          </a:xfrm>
          <a:prstGeom prst="rect">
            <a:avLst/>
          </a:prstGeom>
        </p:spPr>
      </p:pic>
    </p:spTree>
    <p:extLst>
      <p:ext uri="{BB962C8B-B14F-4D97-AF65-F5344CB8AC3E}">
        <p14:creationId xmlns:p14="http://schemas.microsoft.com/office/powerpoint/2010/main" val="1639117779"/>
      </p:ext>
    </p:extLst>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smtClean="0">
                <a:ea typeface="ＭＳ Ｐゴシック" pitchFamily="-107" charset="-128"/>
              </a:rPr>
              <a:t>Golevka Asteroid vs. </a:t>
            </a:r>
            <a:br>
              <a:rPr lang="en-US" smtClean="0">
                <a:ea typeface="ＭＳ Ｐゴシック" pitchFamily="-107" charset="-128"/>
              </a:rPr>
            </a:br>
            <a:r>
              <a:rPr lang="en-US" smtClean="0">
                <a:ea typeface="ＭＳ Ｐゴシック" pitchFamily="-107" charset="-128"/>
              </a:rPr>
              <a:t>10 Megaton Explosion</a:t>
            </a:r>
          </a:p>
        </p:txBody>
      </p:sp>
      <p:sp>
        <p:nvSpPr>
          <p:cNvPr id="194563" name="Rectangle 3"/>
          <p:cNvSpPr>
            <a:spLocks noGrp="1" noChangeArrowheads="1"/>
          </p:cNvSpPr>
          <p:nvPr>
            <p:ph type="body" idx="1"/>
          </p:nvPr>
        </p:nvSpPr>
        <p:spPr/>
        <p:txBody>
          <a:bodyPr/>
          <a:lstStyle/>
          <a:p>
            <a:r>
              <a:rPr lang="en-US" smtClean="0">
                <a:ea typeface="ＭＳ Ｐゴシック" pitchFamily="-107" charset="-128"/>
              </a:rPr>
              <a:t>CTH shock physics, over 1 billion cells</a:t>
            </a:r>
          </a:p>
        </p:txBody>
      </p:sp>
      <p:pic>
        <p:nvPicPr>
          <p:cNvPr id="194564" name="Picture 4" descr="Asteroid"/>
          <p:cNvPicPr>
            <a:picLocks noChangeAspect="1" noChangeArrowheads="1"/>
          </p:cNvPicPr>
          <p:nvPr/>
        </p:nvPicPr>
        <p:blipFill>
          <a:blip r:embed="rId3"/>
          <a:srcRect/>
          <a:stretch>
            <a:fillRect/>
          </a:stretch>
        </p:blipFill>
        <p:spPr bwMode="auto">
          <a:xfrm>
            <a:off x="1562100" y="2082800"/>
            <a:ext cx="6019800" cy="4622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smtClean="0">
                <a:ea typeface="ＭＳ Ｐゴシック" pitchFamily="-107" charset="-128"/>
              </a:rPr>
              <a:t>Polar Vortex Breakdown</a:t>
            </a:r>
          </a:p>
        </p:txBody>
      </p:sp>
      <p:sp>
        <p:nvSpPr>
          <p:cNvPr id="196611" name="Rectangle 3"/>
          <p:cNvSpPr>
            <a:spLocks noGrp="1" noChangeArrowheads="1"/>
          </p:cNvSpPr>
          <p:nvPr>
            <p:ph type="body" idx="1"/>
          </p:nvPr>
        </p:nvSpPr>
        <p:spPr/>
        <p:txBody>
          <a:bodyPr/>
          <a:lstStyle/>
          <a:p>
            <a:r>
              <a:rPr lang="en-US" smtClean="0">
                <a:ea typeface="ＭＳ Ｐゴシック" pitchFamily="-107" charset="-128"/>
              </a:rPr>
              <a:t>SEAM Climate Modeling, 1 billion cells (500 million cells visualized).</a:t>
            </a:r>
          </a:p>
        </p:txBody>
      </p:sp>
      <p:pic>
        <p:nvPicPr>
          <p:cNvPr id="196612" name="Picture 4" descr="PolarVortex"/>
          <p:cNvPicPr>
            <a:picLocks noChangeAspect="1" noChangeArrowheads="1"/>
          </p:cNvPicPr>
          <p:nvPr/>
        </p:nvPicPr>
        <p:blipFill>
          <a:blip r:embed="rId3"/>
          <a:srcRect/>
          <a:stretch>
            <a:fillRect/>
          </a:stretch>
        </p:blipFill>
        <p:spPr bwMode="auto">
          <a:xfrm>
            <a:off x="1600200" y="2590800"/>
            <a:ext cx="5943600" cy="41846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smtClean="0">
                <a:ea typeface="ＭＳ Ｐゴシック" pitchFamily="-107" charset="-128"/>
              </a:rPr>
              <a:t>Objects-in-Crosswind Fire</a:t>
            </a:r>
          </a:p>
        </p:txBody>
      </p:sp>
      <p:sp>
        <p:nvSpPr>
          <p:cNvPr id="198659" name="Rectangle 3"/>
          <p:cNvSpPr>
            <a:spLocks noGrp="1" noChangeArrowheads="1"/>
          </p:cNvSpPr>
          <p:nvPr>
            <p:ph type="body" idx="1"/>
          </p:nvPr>
        </p:nvSpPr>
        <p:spPr/>
        <p:txBody>
          <a:bodyPr/>
          <a:lstStyle/>
          <a:p>
            <a:r>
              <a:rPr lang="en-US" smtClean="0">
                <a:ea typeface="ＭＳ Ｐゴシック" pitchFamily="-107" charset="-128"/>
              </a:rPr>
              <a:t>Coupled SIERRA/Fuego/Syrinx/Calore, 10 million unstructured hexahedra</a:t>
            </a:r>
          </a:p>
        </p:txBody>
      </p:sp>
      <p:pic>
        <p:nvPicPr>
          <p:cNvPr id="198660" name="Picture 4" descr="Fire"/>
          <p:cNvPicPr>
            <a:picLocks noChangeAspect="1" noChangeArrowheads="1"/>
          </p:cNvPicPr>
          <p:nvPr/>
        </p:nvPicPr>
        <p:blipFill>
          <a:blip r:embed="rId3"/>
          <a:srcRect/>
          <a:stretch>
            <a:fillRect/>
          </a:stretch>
        </p:blipFill>
        <p:spPr bwMode="auto">
          <a:xfrm>
            <a:off x="1409700" y="2514600"/>
            <a:ext cx="6324600" cy="42783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smtClean="0">
                <a:ea typeface="ＭＳ Ｐゴシック" pitchFamily="-107" charset="-128"/>
              </a:rPr>
              <a:t>Large Scale AMR</a:t>
            </a:r>
          </a:p>
        </p:txBody>
      </p:sp>
      <p:pic>
        <p:nvPicPr>
          <p:cNvPr id="200707" name="Content Placeholder 3" descr="LargeAMR.png"/>
          <p:cNvPicPr>
            <a:picLocks noGrp="1" noChangeAspect="1"/>
          </p:cNvPicPr>
          <p:nvPr>
            <p:ph idx="1"/>
          </p:nvPr>
        </p:nvPicPr>
        <p:blipFill>
          <a:blip r:embed="rId3"/>
          <a:srcRect l="-8305" r="-8305"/>
          <a:stretch>
            <a:fillRect/>
          </a:stretch>
        </p:blipFill>
        <p:spPr/>
      </p:pic>
    </p:spTree>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410200"/>
            <a:ext cx="1752600" cy="14478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lice22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49" y="1528797"/>
            <a:ext cx="4341975" cy="3271803"/>
          </a:xfrm>
          <a:prstGeom prst="rect">
            <a:avLst/>
          </a:prstGeom>
          <a:ln>
            <a:noFill/>
          </a:ln>
        </p:spPr>
      </p:pic>
      <p:pic>
        <p:nvPicPr>
          <p:cNvPr id="3" name="Picture 2" descr="contour22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541746"/>
            <a:ext cx="4343269" cy="3258854"/>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029200"/>
            <a:ext cx="3920456" cy="169351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5029200"/>
            <a:ext cx="2709483" cy="1530858"/>
          </a:xfrm>
          <a:prstGeom prst="rect">
            <a:avLst/>
          </a:prstGeom>
        </p:spPr>
      </p:pic>
      <p:sp>
        <p:nvSpPr>
          <p:cNvPr id="15" name="Freeform 14"/>
          <p:cNvSpPr/>
          <p:nvPr/>
        </p:nvSpPr>
        <p:spPr>
          <a:xfrm>
            <a:off x="2133600" y="5645659"/>
            <a:ext cx="3538501" cy="380802"/>
          </a:xfrm>
          <a:custGeom>
            <a:avLst/>
            <a:gdLst>
              <a:gd name="connsiteX0" fmla="*/ 74298 w 3960320"/>
              <a:gd name="connsiteY0" fmla="*/ 0 h 691842"/>
              <a:gd name="connsiteX1" fmla="*/ 519769 w 3960320"/>
              <a:gd name="connsiteY1" fmla="*/ 559160 h 691842"/>
              <a:gd name="connsiteX2" fmla="*/ 3960320 w 3960320"/>
              <a:gd name="connsiteY2" fmla="*/ 691842 h 691842"/>
              <a:gd name="connsiteX3" fmla="*/ 3960320 w 3960320"/>
              <a:gd name="connsiteY3" fmla="*/ 691842 h 691842"/>
              <a:gd name="connsiteX4" fmla="*/ 3960320 w 3960320"/>
              <a:gd name="connsiteY4" fmla="*/ 691842 h 691842"/>
              <a:gd name="connsiteX0" fmla="*/ 13995 w 3900017"/>
              <a:gd name="connsiteY0" fmla="*/ 0 h 691842"/>
              <a:gd name="connsiteX1" fmla="*/ 1018674 w 3900017"/>
              <a:gd name="connsiteY1" fmla="*/ 606547 h 691842"/>
              <a:gd name="connsiteX2" fmla="*/ 3900017 w 3900017"/>
              <a:gd name="connsiteY2" fmla="*/ 691842 h 691842"/>
              <a:gd name="connsiteX3" fmla="*/ 3900017 w 3900017"/>
              <a:gd name="connsiteY3" fmla="*/ 691842 h 691842"/>
              <a:gd name="connsiteX4" fmla="*/ 3900017 w 3900017"/>
              <a:gd name="connsiteY4" fmla="*/ 691842 h 691842"/>
              <a:gd name="connsiteX0" fmla="*/ 14698 w 3900720"/>
              <a:gd name="connsiteY0" fmla="*/ 0 h 691842"/>
              <a:gd name="connsiteX1" fmla="*/ 1019377 w 3900720"/>
              <a:gd name="connsiteY1" fmla="*/ 606547 h 691842"/>
              <a:gd name="connsiteX2" fmla="*/ 3900720 w 3900720"/>
              <a:gd name="connsiteY2" fmla="*/ 691842 h 691842"/>
              <a:gd name="connsiteX3" fmla="*/ 3900720 w 3900720"/>
              <a:gd name="connsiteY3" fmla="*/ 691842 h 691842"/>
              <a:gd name="connsiteX4" fmla="*/ 3900720 w 3900720"/>
              <a:gd name="connsiteY4" fmla="*/ 691842 h 69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20" h="691842">
                <a:moveTo>
                  <a:pt x="14698" y="0"/>
                </a:moveTo>
                <a:cubicBezTo>
                  <a:pt x="-86402" y="221926"/>
                  <a:pt x="343272" y="604968"/>
                  <a:pt x="1019377" y="606547"/>
                </a:cubicBezTo>
                <a:cubicBezTo>
                  <a:pt x="1695482" y="608126"/>
                  <a:pt x="3420496" y="677626"/>
                  <a:pt x="3900720" y="691842"/>
                </a:cubicBezTo>
                <a:lnTo>
                  <a:pt x="3900720" y="691842"/>
                </a:lnTo>
                <a:lnTo>
                  <a:pt x="3900720" y="691842"/>
                </a:lnTo>
              </a:path>
            </a:pathLst>
          </a:custGeom>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Title 6"/>
          <p:cNvSpPr>
            <a:spLocks noGrp="1"/>
          </p:cNvSpPr>
          <p:nvPr>
            <p:ph type="title"/>
          </p:nvPr>
        </p:nvSpPr>
        <p:spPr/>
        <p:txBody>
          <a:bodyPr/>
          <a:lstStyle/>
          <a:p>
            <a:r>
              <a:rPr lang="en-US" dirty="0" smtClean="0"/>
              <a:t>Wing with Unsteady </a:t>
            </a:r>
            <a:r>
              <a:rPr lang="en-US" dirty="0" err="1" smtClean="0"/>
              <a:t>Crossflow</a:t>
            </a:r>
            <a:r>
              <a:rPr lang="en-US" dirty="0" smtClean="0"/>
              <a:t> from Synthetic Jet (3.3B </a:t>
            </a:r>
            <a:r>
              <a:rPr lang="en-US" dirty="0" err="1" smtClean="0"/>
              <a:t>tet</a:t>
            </a:r>
            <a:r>
              <a:rPr lang="en-US" dirty="0" smtClean="0"/>
              <a:t>)</a:t>
            </a:r>
            <a:endParaRPr lang="en-US" dirty="0"/>
          </a:p>
        </p:txBody>
      </p:sp>
    </p:spTree>
    <p:extLst>
      <p:ext uri="{BB962C8B-B14F-4D97-AF65-F5344CB8AC3E}">
        <p14:creationId xmlns:p14="http://schemas.microsoft.com/office/powerpoint/2010/main" val="2059073555"/>
      </p:ext>
    </p:extLst>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Wake of Deflected Wing Flap</a:t>
            </a:r>
            <a:endParaRPr lang="en-US" dirty="0"/>
          </a:p>
        </p:txBody>
      </p:sp>
      <p:pic>
        <p:nvPicPr>
          <p:cNvPr id="3" name="Picture 2" descr="WingWa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10" y="1600200"/>
            <a:ext cx="7529180" cy="4251169"/>
          </a:xfrm>
          <a:prstGeom prst="rect">
            <a:avLst/>
          </a:prstGeom>
        </p:spPr>
      </p:pic>
    </p:spTree>
    <p:extLst>
      <p:ext uri="{BB962C8B-B14F-4D97-AF65-F5344CB8AC3E}">
        <p14:creationId xmlns:p14="http://schemas.microsoft.com/office/powerpoint/2010/main" val="3408218803"/>
      </p:ext>
    </p:extLst>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dirty="0" smtClean="0">
                <a:ea typeface="ＭＳ Ｐゴシック" pitchFamily="-107" charset="-128"/>
              </a:rPr>
              <a:t>Data Parallel Pipelines</a:t>
            </a:r>
          </a:p>
        </p:txBody>
      </p:sp>
      <p:sp>
        <p:nvSpPr>
          <p:cNvPr id="21504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sp>
        <p:nvSpPr>
          <p:cNvPr id="215044"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5"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6"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7"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8"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9"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0"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1"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2"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3"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4"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5"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6"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7"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8"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9"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0"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1"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2"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3"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4"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5"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6"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7"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8"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9"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0"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1"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2"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3"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4"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5"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6"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7"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8"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9"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0"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1"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2"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3"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4"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5"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6"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7"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8"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9"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0"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1"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2"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3"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extLst>
      <p:ext uri="{BB962C8B-B14F-4D97-AF65-F5344CB8AC3E}">
        <p14:creationId xmlns:p14="http://schemas.microsoft.com/office/powerpoint/2010/main" val="1619825310"/>
      </p:ext>
    </p:extLst>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709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grpSp>
        <p:nvGrpSpPr>
          <p:cNvPr id="217092" name="Group 4"/>
          <p:cNvGrpSpPr>
            <a:grpSpLocks/>
          </p:cNvGrpSpPr>
          <p:nvPr/>
        </p:nvGrpSpPr>
        <p:grpSpPr bwMode="auto">
          <a:xfrm>
            <a:off x="2590800" y="3429000"/>
            <a:ext cx="3048000" cy="1828800"/>
            <a:chOff x="1632" y="2160"/>
            <a:chExt cx="1920" cy="1152"/>
          </a:xfrm>
        </p:grpSpPr>
        <p:sp>
          <p:nvSpPr>
            <p:cNvPr id="217129"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0"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1"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2"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3"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4"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5"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6"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7"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8"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9"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0"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1"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2"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3"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4"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5"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6"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7"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8"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9"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0"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1"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2"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3"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4"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5"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6"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7"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8"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9"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0"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1"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2"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3"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4"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5"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6"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7"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8"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9"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0"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1"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2"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3"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4"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5"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6"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7"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8"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3810000" y="3429000"/>
            <a:ext cx="1828800" cy="914400"/>
            <a:chOff x="3840" y="1776"/>
            <a:chExt cx="1152" cy="576"/>
          </a:xfrm>
          <a:solidFill>
            <a:srgbClr val="FFFF66"/>
          </a:solidFill>
        </p:grpSpPr>
        <p:sp>
          <p:nvSpPr>
            <p:cNvPr id="197673"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4"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5"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6"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7"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8"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9"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0"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1"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2"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3"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4"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5"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6"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7"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8"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9"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4" name="Group 73"/>
          <p:cNvGrpSpPr>
            <a:grpSpLocks/>
          </p:cNvGrpSpPr>
          <p:nvPr/>
        </p:nvGrpSpPr>
        <p:grpSpPr bwMode="auto">
          <a:xfrm>
            <a:off x="2590800" y="3581400"/>
            <a:ext cx="1219200" cy="1524000"/>
            <a:chOff x="528" y="2256"/>
            <a:chExt cx="768" cy="960"/>
          </a:xfrm>
        </p:grpSpPr>
        <p:sp>
          <p:nvSpPr>
            <p:cNvPr id="217113"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4"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5"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6"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7"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18"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19"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0"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1"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2"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3"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4"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5"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6"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7"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8"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5" name="Group 90"/>
          <p:cNvGrpSpPr>
            <a:grpSpLocks/>
          </p:cNvGrpSpPr>
          <p:nvPr/>
        </p:nvGrpSpPr>
        <p:grpSpPr bwMode="auto">
          <a:xfrm>
            <a:off x="3810000" y="4343400"/>
            <a:ext cx="1828800" cy="914400"/>
            <a:chOff x="3840" y="2928"/>
            <a:chExt cx="1152" cy="576"/>
          </a:xfrm>
        </p:grpSpPr>
        <p:sp>
          <p:nvSpPr>
            <p:cNvPr id="217096"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7"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8"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9"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0"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1"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2"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3"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4"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5"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6"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7"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8"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9"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0"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1"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2"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441979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56999E-6 -3.45379E-6 L -0.19173 -3.45379E-6 " pathEditMode="relative" rAng="0" ptsTypes="AA">
                                      <p:cBhvr>
                                        <p:cTn id="6" dur="2000" fill="hold"/>
                                        <p:tgtEl>
                                          <p:spTgt spid="4"/>
                                        </p:tgtEl>
                                        <p:attrNameLst>
                                          <p:attrName>ppt_x</p:attrName>
                                          <p:attrName>ppt_y</p:attrName>
                                        </p:attrNameLst>
                                      </p:cBhvr>
                                      <p:rCtr x="-9587" y="0"/>
                                    </p:animMotion>
                                  </p:childTnLst>
                                </p:cTn>
                              </p:par>
                              <p:par>
                                <p:cTn id="7" presetID="56" presetClass="path" presetSubtype="0" accel="50000" decel="50000" fill="hold" nodeType="withEffect">
                                  <p:stCondLst>
                                    <p:cond delay="0"/>
                                  </p:stCondLst>
                                  <p:childTnLst>
                                    <p:animMotion origin="layout" path="M 3.87287E-6 -4.58652E-7 L 0.24991 -0.08895 " pathEditMode="relative" rAng="0" ptsTypes="AA">
                                      <p:cBhvr>
                                        <p:cTn id="8" dur="2000" fill="hold"/>
                                        <p:tgtEl>
                                          <p:spTgt spid="3"/>
                                        </p:tgtEl>
                                        <p:attrNameLst>
                                          <p:attrName>ppt_x</p:attrName>
                                          <p:attrName>ppt_y</p:attrName>
                                        </p:attrNameLst>
                                      </p:cBhvr>
                                      <p:rCtr x="12487" y="-4448"/>
                                    </p:animMotion>
                                  </p:childTnLst>
                                </p:cTn>
                              </p:par>
                              <p:par>
                                <p:cTn id="9" presetID="49" presetClass="path" presetSubtype="0" accel="50000" decel="50000" fill="hold" nodeType="withEffect">
                                  <p:stCondLst>
                                    <p:cond delay="0"/>
                                  </p:stCondLst>
                                  <p:childTnLst>
                                    <p:animMotion origin="layout" path="M 3.87287E-6 3.55108E-6 L 0.24991 0.04447 " pathEditMode="relative" rAng="0" ptsTypes="AA">
                                      <p:cBhvr>
                                        <p:cTn id="10" dur="2000" fill="hold"/>
                                        <p:tgtEl>
                                          <p:spTgt spid="5"/>
                                        </p:tgtEl>
                                        <p:attrNameLst>
                                          <p:attrName>ppt_x</p:attrName>
                                          <p:attrName>ppt_y</p:attrName>
                                        </p:attrNameLst>
                                      </p:cBhvr>
                                      <p:rCtr x="12487"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9139"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p:txBody>
      </p:sp>
      <p:grpSp>
        <p:nvGrpSpPr>
          <p:cNvPr id="219140" name="Group 4"/>
          <p:cNvGrpSpPr>
            <a:grpSpLocks/>
          </p:cNvGrpSpPr>
          <p:nvPr/>
        </p:nvGrpSpPr>
        <p:grpSpPr bwMode="auto">
          <a:xfrm>
            <a:off x="2590800" y="3429000"/>
            <a:ext cx="3048000" cy="1828800"/>
            <a:chOff x="1632" y="2160"/>
            <a:chExt cx="1920" cy="1152"/>
          </a:xfrm>
        </p:grpSpPr>
        <p:sp>
          <p:nvSpPr>
            <p:cNvPr id="21918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1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2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3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19972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19142" name="Group 73"/>
          <p:cNvGrpSpPr>
            <a:grpSpLocks/>
          </p:cNvGrpSpPr>
          <p:nvPr/>
        </p:nvGrpSpPr>
        <p:grpSpPr bwMode="auto">
          <a:xfrm>
            <a:off x="838200" y="3581400"/>
            <a:ext cx="1219200" cy="1524000"/>
            <a:chOff x="528" y="2256"/>
            <a:chExt cx="768" cy="960"/>
          </a:xfrm>
        </p:grpSpPr>
        <p:sp>
          <p:nvSpPr>
            <p:cNvPr id="21916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8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19143" name="Group 90"/>
          <p:cNvGrpSpPr>
            <a:grpSpLocks/>
          </p:cNvGrpSpPr>
          <p:nvPr/>
        </p:nvGrpSpPr>
        <p:grpSpPr bwMode="auto">
          <a:xfrm>
            <a:off x="6096000" y="4648200"/>
            <a:ext cx="1828800" cy="914400"/>
            <a:chOff x="3840" y="2928"/>
            <a:chExt cx="1152" cy="576"/>
          </a:xfrm>
        </p:grpSpPr>
        <p:sp>
          <p:nvSpPr>
            <p:cNvPr id="21914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4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
        <p:nvSpPr>
          <p:cNvPr id="219144" name="Line 108"/>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sp>
        <p:nvSpPr>
          <p:cNvPr id="219145" name="Line 109"/>
          <p:cNvSpPr>
            <a:spLocks noChangeShapeType="1"/>
          </p:cNvSpPr>
          <p:nvPr/>
        </p:nvSpPr>
        <p:spPr bwMode="auto">
          <a:xfrm>
            <a:off x="1460500" y="3732213"/>
            <a:ext cx="758825" cy="379412"/>
          </a:xfrm>
          <a:prstGeom prst="line">
            <a:avLst/>
          </a:prstGeom>
          <a:noFill/>
          <a:ln w="12700">
            <a:solidFill>
              <a:schemeClr val="tx1"/>
            </a:solidFill>
            <a:prstDash val="dash"/>
            <a:round/>
            <a:headEnd/>
            <a:tailEnd/>
          </a:ln>
        </p:spPr>
        <p:txBody>
          <a:bodyPr wrap="none" anchor="ctr"/>
          <a:lstStyle/>
          <a:p>
            <a:endParaRPr lang="en-US"/>
          </a:p>
        </p:txBody>
      </p:sp>
      <p:sp>
        <p:nvSpPr>
          <p:cNvPr id="219146" name="Line 110"/>
          <p:cNvSpPr>
            <a:spLocks noChangeShapeType="1"/>
          </p:cNvSpPr>
          <p:nvPr/>
        </p:nvSpPr>
        <p:spPr bwMode="auto">
          <a:xfrm>
            <a:off x="5938838" y="3352800"/>
            <a:ext cx="909637" cy="455613"/>
          </a:xfrm>
          <a:prstGeom prst="line">
            <a:avLst/>
          </a:prstGeom>
          <a:noFill/>
          <a:ln w="12700">
            <a:solidFill>
              <a:schemeClr val="tx1"/>
            </a:solidFill>
            <a:prstDash val="dash"/>
            <a:round/>
            <a:headEnd/>
            <a:tailEnd/>
          </a:ln>
        </p:spPr>
        <p:txBody>
          <a:bodyPr wrap="none" anchor="ctr"/>
          <a:lstStyle/>
          <a:p>
            <a:endParaRPr lang="en-US"/>
          </a:p>
        </p:txBody>
      </p:sp>
      <p:sp>
        <p:nvSpPr>
          <p:cNvPr id="219147" name="Line 111"/>
          <p:cNvSpPr>
            <a:spLocks noChangeShapeType="1"/>
          </p:cNvSpPr>
          <p:nvPr/>
        </p:nvSpPr>
        <p:spPr bwMode="auto">
          <a:xfrm>
            <a:off x="6545263" y="4567238"/>
            <a:ext cx="1517650" cy="758825"/>
          </a:xfrm>
          <a:prstGeom prst="line">
            <a:avLst/>
          </a:prstGeom>
          <a:noFill/>
          <a:ln w="12700">
            <a:solidFill>
              <a:schemeClr val="tx1"/>
            </a:solidFill>
            <a:prstDash val="dash"/>
            <a:round/>
            <a:headEnd/>
            <a:tailEnd/>
          </a:ln>
        </p:spPr>
        <p:txBody>
          <a:bodyPr wrap="none" anchor="ctr"/>
          <a:lstStyle/>
          <a:p>
            <a:endParaRPr lang="en-US"/>
          </a:p>
        </p:txBody>
      </p:sp>
    </p:spTree>
    <p:extLst>
      <p:ext uri="{BB962C8B-B14F-4D97-AF65-F5344CB8AC3E}">
        <p14:creationId xmlns:p14="http://schemas.microsoft.com/office/powerpoint/2010/main" val="198881431"/>
      </p:ext>
    </p:extLst>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1187"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p:txBody>
      </p:sp>
      <p:grpSp>
        <p:nvGrpSpPr>
          <p:cNvPr id="221188" name="Group 4"/>
          <p:cNvGrpSpPr>
            <a:grpSpLocks/>
          </p:cNvGrpSpPr>
          <p:nvPr/>
        </p:nvGrpSpPr>
        <p:grpSpPr bwMode="auto">
          <a:xfrm>
            <a:off x="2590800" y="3429000"/>
            <a:ext cx="3048000" cy="1828800"/>
            <a:chOff x="1632" y="2160"/>
            <a:chExt cx="1920" cy="1152"/>
          </a:xfrm>
        </p:grpSpPr>
        <p:sp>
          <p:nvSpPr>
            <p:cNvPr id="221224"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5"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6"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7"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8"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9"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0"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1"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2"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3"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4"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5"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6"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7"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8"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9"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0"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1"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2"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3"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4"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5"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6"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7"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8"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9"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0"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1"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2"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3"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4"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5"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6"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7"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8"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9"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0"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1"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2"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3"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4"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5"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6"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7"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8"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9"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0"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1"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2"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3"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1189" name="Group 55"/>
          <p:cNvGrpSpPr>
            <a:grpSpLocks/>
          </p:cNvGrpSpPr>
          <p:nvPr/>
        </p:nvGrpSpPr>
        <p:grpSpPr bwMode="auto">
          <a:xfrm>
            <a:off x="838200" y="3805238"/>
            <a:ext cx="1219200" cy="1300162"/>
            <a:chOff x="528" y="2397"/>
            <a:chExt cx="768" cy="819"/>
          </a:xfrm>
        </p:grpSpPr>
        <p:sp>
          <p:nvSpPr>
            <p:cNvPr id="221209"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0"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1"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2"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13"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4"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1215"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6"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7"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8"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9"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20"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1"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22"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3"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1190"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1753"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1754"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1192" name="Group 75"/>
          <p:cNvGrpSpPr>
            <a:grpSpLocks/>
          </p:cNvGrpSpPr>
          <p:nvPr/>
        </p:nvGrpSpPr>
        <p:grpSpPr bwMode="auto">
          <a:xfrm>
            <a:off x="6096000" y="4648200"/>
            <a:ext cx="1828800" cy="914400"/>
            <a:chOff x="3840" y="2928"/>
            <a:chExt cx="1152" cy="576"/>
          </a:xfrm>
        </p:grpSpPr>
        <p:sp>
          <p:nvSpPr>
            <p:cNvPr id="221193"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4"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5"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6"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7"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8"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9"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0"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1"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2"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3"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4"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5"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6"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7"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1208"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12092327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 Menu</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333" y="1490904"/>
            <a:ext cx="3619334" cy="5260959"/>
          </a:xfrm>
          <a:prstGeom prst="rect">
            <a:avLst/>
          </a:prstGeom>
        </p:spPr>
      </p:pic>
    </p:spTree>
    <p:extLst>
      <p:ext uri="{BB962C8B-B14F-4D97-AF65-F5344CB8AC3E}">
        <p14:creationId xmlns:p14="http://schemas.microsoft.com/office/powerpoint/2010/main" val="1757415924"/>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3235"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r>
              <a:rPr lang="en-US" dirty="0" smtClean="0">
                <a:ea typeface="ＭＳ Ｐゴシック" pitchFamily="-107" charset="-128"/>
              </a:rPr>
              <a:t>Will </a:t>
            </a:r>
            <a:r>
              <a:rPr lang="en-US" dirty="0">
                <a:ea typeface="ＭＳ Ｐゴシック" pitchFamily="-107" charset="-128"/>
              </a:rPr>
              <a:t>discuss </a:t>
            </a:r>
            <a:r>
              <a:rPr lang="en-US" dirty="0" smtClean="0">
                <a:ea typeface="ＭＳ Ｐゴシック" pitchFamily="-107" charset="-128"/>
              </a:rPr>
              <a:t>those that don’t </a:t>
            </a:r>
            <a:r>
              <a:rPr lang="en-US" dirty="0">
                <a:ea typeface="ＭＳ Ｐゴシック" pitchFamily="-107" charset="-128"/>
              </a:rPr>
              <a:t>later</a:t>
            </a:r>
          </a:p>
          <a:p>
            <a:pPr lvl="1"/>
            <a:endParaRPr lang="en-US" dirty="0" smtClean="0">
              <a:ea typeface="ＭＳ Ｐゴシック" pitchFamily="-107" charset="-128"/>
            </a:endParaRPr>
          </a:p>
        </p:txBody>
      </p:sp>
      <p:grpSp>
        <p:nvGrpSpPr>
          <p:cNvPr id="223236" name="Group 4"/>
          <p:cNvGrpSpPr>
            <a:grpSpLocks/>
          </p:cNvGrpSpPr>
          <p:nvPr/>
        </p:nvGrpSpPr>
        <p:grpSpPr bwMode="auto">
          <a:xfrm>
            <a:off x="2590800" y="3429000"/>
            <a:ext cx="3048000" cy="1828800"/>
            <a:chOff x="1632" y="2160"/>
            <a:chExt cx="1920" cy="1152"/>
          </a:xfrm>
        </p:grpSpPr>
        <p:sp>
          <p:nvSpPr>
            <p:cNvPr id="223306"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7"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8"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9"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0"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1"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2"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3"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4"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5"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6"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7"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8"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19"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0"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1"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2"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3"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4"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5"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6"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7"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28"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9"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30"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31"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2"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3"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4"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5"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6"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7"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8"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9"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0"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1"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2"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3"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4"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5"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6"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7"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8"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9"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0"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1"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2"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3"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4"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5"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3237" name="Group 55"/>
          <p:cNvGrpSpPr>
            <a:grpSpLocks/>
          </p:cNvGrpSpPr>
          <p:nvPr/>
        </p:nvGrpSpPr>
        <p:grpSpPr bwMode="auto">
          <a:xfrm>
            <a:off x="838200" y="3805238"/>
            <a:ext cx="1219200" cy="1300162"/>
            <a:chOff x="528" y="2397"/>
            <a:chExt cx="768" cy="819"/>
          </a:xfrm>
        </p:grpSpPr>
        <p:sp>
          <p:nvSpPr>
            <p:cNvPr id="223291"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2"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3"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4"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95"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6"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97"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8"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9"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0"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1"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2"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3"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304"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5"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3238"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3837"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38"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3240" name="Group 75"/>
          <p:cNvGrpSpPr>
            <a:grpSpLocks/>
          </p:cNvGrpSpPr>
          <p:nvPr/>
        </p:nvGrpSpPr>
        <p:grpSpPr bwMode="auto">
          <a:xfrm>
            <a:off x="6096000" y="4648200"/>
            <a:ext cx="1828800" cy="914400"/>
            <a:chOff x="3840" y="2928"/>
            <a:chExt cx="1152" cy="576"/>
          </a:xfrm>
        </p:grpSpPr>
        <p:sp>
          <p:nvSpPr>
            <p:cNvPr id="223275"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6"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7"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8"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9"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0"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1"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2"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3"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4"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5"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6"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7"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8"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9"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90"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6" name="Group 92"/>
          <p:cNvGrpSpPr>
            <a:grpSpLocks/>
          </p:cNvGrpSpPr>
          <p:nvPr/>
        </p:nvGrpSpPr>
        <p:grpSpPr bwMode="auto">
          <a:xfrm>
            <a:off x="838200" y="3810000"/>
            <a:ext cx="1219200" cy="1300162"/>
            <a:chOff x="528" y="2397"/>
            <a:chExt cx="768" cy="819"/>
          </a:xfrm>
        </p:grpSpPr>
        <p:sp>
          <p:nvSpPr>
            <p:cNvPr id="223260" name="Rectangle 93"/>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1" name="Rectangle 94"/>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2" name="Rectangle 95"/>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3" name="Freeform 96"/>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64" name="Freeform 97"/>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5" name="Freeform 98"/>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66" name="Freeform 99"/>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7" name="Rectangle 100"/>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8" name="Rectangle 101"/>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9" name="Rectangle 102"/>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0" name="Rectangle 103"/>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1" name="Freeform 104"/>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2" name="Freeform 105"/>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73" name="Freeform 106"/>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4" name="Freeform 107"/>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7" name="Group 108"/>
          <p:cNvGrpSpPr>
            <a:grpSpLocks/>
          </p:cNvGrpSpPr>
          <p:nvPr/>
        </p:nvGrpSpPr>
        <p:grpSpPr bwMode="auto">
          <a:xfrm>
            <a:off x="6096000" y="3429000"/>
            <a:ext cx="609600" cy="304800"/>
            <a:chOff x="3840" y="2159"/>
            <a:chExt cx="384" cy="192"/>
          </a:xfrm>
          <a:solidFill>
            <a:srgbClr val="FFFF66"/>
          </a:solidFill>
        </p:grpSpPr>
        <p:sp>
          <p:nvSpPr>
            <p:cNvPr id="203804" name="Freeform 109"/>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05" name="Freeform 110"/>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8" name="Group 111"/>
          <p:cNvGrpSpPr>
            <a:grpSpLocks/>
          </p:cNvGrpSpPr>
          <p:nvPr/>
        </p:nvGrpSpPr>
        <p:grpSpPr bwMode="auto">
          <a:xfrm>
            <a:off x="6096000" y="4648200"/>
            <a:ext cx="1828800" cy="914400"/>
            <a:chOff x="3840" y="2928"/>
            <a:chExt cx="1152" cy="576"/>
          </a:xfrm>
        </p:grpSpPr>
        <p:sp>
          <p:nvSpPr>
            <p:cNvPr id="223244" name="Rectangle 112"/>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5" name="Rectangle 113"/>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6" name="Rectangle 114"/>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7" name="Rectangle 115"/>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8" name="Rectangle 116"/>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9" name="Rectangle 117"/>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0" name="Rectangle 118"/>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1" name="Rectangle 119"/>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2" name="Rectangle 120"/>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3" name="Rectangle 121"/>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4" name="Rectangle 122"/>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5" name="Freeform 123"/>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6" name="Freeform 124"/>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7" name="Freeform 125"/>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8" name="Freeform 126"/>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59" name="Freeform 127"/>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1103850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086 -3.45379E-6 " pathEditMode="relative" rAng="0" ptsTypes="AA">
                                      <p:cBhvr>
                                        <p:cTn id="6" dur="2000" fill="hold"/>
                                        <p:tgtEl>
                                          <p:spTgt spid="6"/>
                                        </p:tgtEl>
                                        <p:attrNameLst>
                                          <p:attrName>ppt_x</p:attrName>
                                          <p:attrName>ppt_y</p:attrName>
                                        </p:attrNameLst>
                                      </p:cBhvr>
                                      <p:rCtr x="9535" y="0"/>
                                    </p:animMotion>
                                  </p:childTnLst>
                                </p:cTn>
                              </p:par>
                              <p:par>
                                <p:cTn id="7" presetID="35" presetClass="path" presetSubtype="0" accel="50000" decel="50000" fill="hold" nodeType="withEffect">
                                  <p:stCondLst>
                                    <p:cond delay="0"/>
                                  </p:stCondLst>
                                  <p:childTnLst>
                                    <p:animMotion origin="layout" path="M -1.1115E-6 4.87144E-6 L -0.24904 0.08895 " pathEditMode="relative" rAng="0" ptsTypes="AA">
                                      <p:cBhvr>
                                        <p:cTn id="8" dur="2000" fill="hold"/>
                                        <p:tgtEl>
                                          <p:spTgt spid="7"/>
                                        </p:tgtEl>
                                        <p:attrNameLst>
                                          <p:attrName>ppt_x</p:attrName>
                                          <p:attrName>ppt_y</p:attrName>
                                        </p:attrNameLst>
                                      </p:cBhvr>
                                      <p:rCtr x="-12452" y="4448"/>
                                    </p:animMotion>
                                  </p:childTnLst>
                                </p:cTn>
                              </p:par>
                              <p:par>
                                <p:cTn id="9" presetID="35" presetClass="path" presetSubtype="0" accel="50000" decel="50000" fill="hold" nodeType="withEffect">
                                  <p:stCondLst>
                                    <p:cond delay="0"/>
                                  </p:stCondLst>
                                  <p:childTnLst>
                                    <p:animMotion origin="layout" path="M -9.34352E-7 4.79036E-6 L -0.24904 -0.04355 " pathEditMode="relative" rAng="0" ptsTypes="AA">
                                      <p:cBhvr>
                                        <p:cTn id="10" dur="2000" fill="hold"/>
                                        <p:tgtEl>
                                          <p:spTgt spid="8"/>
                                        </p:tgtEl>
                                        <p:attrNameLst>
                                          <p:attrName>ppt_x</p:attrName>
                                          <p:attrName>ppt_y</p:attrName>
                                        </p:attrNameLst>
                                      </p:cBhvr>
                                      <p:rCtr x="-12452" y="-21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68291" name="Group 4"/>
          <p:cNvGrpSpPr>
            <a:grpSpLocks/>
          </p:cNvGrpSpPr>
          <p:nvPr/>
        </p:nvGrpSpPr>
        <p:grpSpPr bwMode="auto">
          <a:xfrm>
            <a:off x="349250" y="1905000"/>
            <a:ext cx="8445500" cy="4011613"/>
            <a:chOff x="220" y="912"/>
            <a:chExt cx="5320" cy="2527"/>
          </a:xfrm>
        </p:grpSpPr>
        <p:pic>
          <p:nvPicPr>
            <p:cNvPr id="268292" name="Picture 5" descr="Composite0123"/>
            <p:cNvPicPr>
              <a:picLocks noChangeAspect="1" noChangeArrowheads="1"/>
            </p:cNvPicPr>
            <p:nvPr/>
          </p:nvPicPr>
          <p:blipFill>
            <a:blip r:embed="rId3"/>
            <a:srcRect/>
            <a:stretch>
              <a:fillRect/>
            </a:stretch>
          </p:blipFill>
          <p:spPr bwMode="auto">
            <a:xfrm>
              <a:off x="2304" y="2352"/>
              <a:ext cx="1164" cy="1087"/>
            </a:xfrm>
            <a:prstGeom prst="rect">
              <a:avLst/>
            </a:prstGeom>
            <a:noFill/>
            <a:ln w="3175">
              <a:solidFill>
                <a:srgbClr val="000000"/>
              </a:solidFill>
              <a:miter lim="800000"/>
              <a:headEnd/>
              <a:tailEnd/>
            </a:ln>
          </p:spPr>
        </p:pic>
        <p:sp>
          <p:nvSpPr>
            <p:cNvPr id="268293" name="Line 6"/>
            <p:cNvSpPr>
              <a:spLocks noChangeShapeType="1"/>
            </p:cNvSpPr>
            <p:nvPr/>
          </p:nvSpPr>
          <p:spPr bwMode="auto">
            <a:xfrm>
              <a:off x="768" y="1968"/>
              <a:ext cx="1536" cy="384"/>
            </a:xfrm>
            <a:prstGeom prst="line">
              <a:avLst/>
            </a:prstGeom>
            <a:noFill/>
            <a:ln w="9525">
              <a:solidFill>
                <a:srgbClr val="000000"/>
              </a:solidFill>
              <a:round/>
              <a:headEnd/>
              <a:tailEnd type="triangle" w="lg" len="lg"/>
            </a:ln>
          </p:spPr>
          <p:txBody>
            <a:bodyPr/>
            <a:lstStyle/>
            <a:p>
              <a:endParaRPr lang="en-US"/>
            </a:p>
          </p:txBody>
        </p:sp>
        <p:sp>
          <p:nvSpPr>
            <p:cNvPr id="268294" name="Line 7"/>
            <p:cNvSpPr>
              <a:spLocks noChangeShapeType="1"/>
            </p:cNvSpPr>
            <p:nvPr/>
          </p:nvSpPr>
          <p:spPr bwMode="auto">
            <a:xfrm>
              <a:off x="2256" y="1968"/>
              <a:ext cx="480" cy="384"/>
            </a:xfrm>
            <a:prstGeom prst="line">
              <a:avLst/>
            </a:prstGeom>
            <a:noFill/>
            <a:ln w="9525">
              <a:solidFill>
                <a:srgbClr val="000000"/>
              </a:solidFill>
              <a:round/>
              <a:headEnd/>
              <a:tailEnd type="triangle" w="lg" len="lg"/>
            </a:ln>
          </p:spPr>
          <p:txBody>
            <a:bodyPr/>
            <a:lstStyle/>
            <a:p>
              <a:endParaRPr lang="en-US"/>
            </a:p>
          </p:txBody>
        </p:sp>
        <p:sp>
          <p:nvSpPr>
            <p:cNvPr id="268295" name="Line 8"/>
            <p:cNvSpPr>
              <a:spLocks noChangeShapeType="1"/>
            </p:cNvSpPr>
            <p:nvPr/>
          </p:nvSpPr>
          <p:spPr bwMode="auto">
            <a:xfrm flipH="1">
              <a:off x="3072" y="1968"/>
              <a:ext cx="528" cy="384"/>
            </a:xfrm>
            <a:prstGeom prst="line">
              <a:avLst/>
            </a:prstGeom>
            <a:noFill/>
            <a:ln w="9525">
              <a:solidFill>
                <a:srgbClr val="000000"/>
              </a:solidFill>
              <a:round/>
              <a:headEnd/>
              <a:tailEnd type="triangle" w="lg" len="lg"/>
            </a:ln>
          </p:spPr>
          <p:txBody>
            <a:bodyPr/>
            <a:lstStyle/>
            <a:p>
              <a:endParaRPr lang="en-US"/>
            </a:p>
          </p:txBody>
        </p:sp>
        <p:sp>
          <p:nvSpPr>
            <p:cNvPr id="268296" name="Line 9"/>
            <p:cNvSpPr>
              <a:spLocks noChangeShapeType="1"/>
            </p:cNvSpPr>
            <p:nvPr/>
          </p:nvSpPr>
          <p:spPr bwMode="auto">
            <a:xfrm flipH="1">
              <a:off x="3456" y="1968"/>
              <a:ext cx="1536" cy="384"/>
            </a:xfrm>
            <a:prstGeom prst="line">
              <a:avLst/>
            </a:prstGeom>
            <a:noFill/>
            <a:ln w="9525">
              <a:solidFill>
                <a:srgbClr val="000000"/>
              </a:solidFill>
              <a:round/>
              <a:headEnd/>
              <a:tailEnd type="triangle" w="lg" len="lg"/>
            </a:ln>
          </p:spPr>
          <p:txBody>
            <a:bodyPr/>
            <a:lstStyle/>
            <a:p>
              <a:endParaRPr lang="en-US"/>
            </a:p>
          </p:txBody>
        </p:sp>
        <p:pic>
          <p:nvPicPr>
            <p:cNvPr id="268297" name="Picture 10" descr="Composite0"/>
            <p:cNvPicPr>
              <a:picLocks noChangeAspect="1" noChangeArrowheads="1"/>
            </p:cNvPicPr>
            <p:nvPr/>
          </p:nvPicPr>
          <p:blipFill>
            <a:blip r:embed="rId4"/>
            <a:srcRect/>
            <a:stretch>
              <a:fillRect/>
            </a:stretch>
          </p:blipFill>
          <p:spPr bwMode="auto">
            <a:xfrm>
              <a:off x="220" y="912"/>
              <a:ext cx="1164" cy="1075"/>
            </a:xfrm>
            <a:prstGeom prst="rect">
              <a:avLst/>
            </a:prstGeom>
            <a:noFill/>
            <a:ln w="3175">
              <a:solidFill>
                <a:srgbClr val="000000"/>
              </a:solidFill>
              <a:miter lim="800000"/>
              <a:headEnd/>
              <a:tailEnd/>
            </a:ln>
          </p:spPr>
        </p:pic>
        <p:pic>
          <p:nvPicPr>
            <p:cNvPr id="268298" name="Picture 11" descr="Composite1"/>
            <p:cNvPicPr>
              <a:picLocks noChangeAspect="1" noChangeArrowheads="1"/>
            </p:cNvPicPr>
            <p:nvPr/>
          </p:nvPicPr>
          <p:blipFill>
            <a:blip r:embed="rId5"/>
            <a:srcRect/>
            <a:stretch>
              <a:fillRect/>
            </a:stretch>
          </p:blipFill>
          <p:spPr bwMode="auto">
            <a:xfrm>
              <a:off x="1605" y="912"/>
              <a:ext cx="1164" cy="1075"/>
            </a:xfrm>
            <a:prstGeom prst="rect">
              <a:avLst/>
            </a:prstGeom>
            <a:noFill/>
            <a:ln w="3175">
              <a:solidFill>
                <a:srgbClr val="000000"/>
              </a:solidFill>
              <a:miter lim="800000"/>
              <a:headEnd/>
              <a:tailEnd/>
            </a:ln>
          </p:spPr>
        </p:pic>
        <p:pic>
          <p:nvPicPr>
            <p:cNvPr id="268299" name="Picture 12" descr="Composite2"/>
            <p:cNvPicPr>
              <a:picLocks noChangeAspect="1" noChangeArrowheads="1"/>
            </p:cNvPicPr>
            <p:nvPr/>
          </p:nvPicPr>
          <p:blipFill>
            <a:blip r:embed="rId6"/>
            <a:srcRect/>
            <a:stretch>
              <a:fillRect/>
            </a:stretch>
          </p:blipFill>
          <p:spPr bwMode="auto">
            <a:xfrm>
              <a:off x="2990" y="912"/>
              <a:ext cx="1164" cy="1075"/>
            </a:xfrm>
            <a:prstGeom prst="rect">
              <a:avLst/>
            </a:prstGeom>
            <a:noFill/>
            <a:ln w="3175">
              <a:solidFill>
                <a:srgbClr val="000000"/>
              </a:solidFill>
              <a:miter lim="800000"/>
              <a:headEnd/>
              <a:tailEnd/>
            </a:ln>
          </p:spPr>
        </p:pic>
        <p:pic>
          <p:nvPicPr>
            <p:cNvPr id="268300" name="Picture 13" descr="Composite3"/>
            <p:cNvPicPr>
              <a:picLocks noChangeAspect="1" noChangeArrowheads="1"/>
            </p:cNvPicPr>
            <p:nvPr/>
          </p:nvPicPr>
          <p:blipFill>
            <a:blip r:embed="rId7"/>
            <a:srcRect/>
            <a:stretch>
              <a:fillRect/>
            </a:stretch>
          </p:blipFill>
          <p:spPr bwMode="auto">
            <a:xfrm>
              <a:off x="4376" y="912"/>
              <a:ext cx="1164" cy="1075"/>
            </a:xfrm>
            <a:prstGeom prst="rect">
              <a:avLst/>
            </a:prstGeom>
            <a:noFill/>
            <a:ln w="3175">
              <a:solidFill>
                <a:srgbClr val="000000"/>
              </a:solidFill>
              <a:miter lim="800000"/>
              <a:headEnd/>
              <a:tailEnd/>
            </a:ln>
          </p:spPr>
        </p:pic>
      </p:grpSp>
    </p:spTree>
    <p:extLst>
      <p:ext uri="{BB962C8B-B14F-4D97-AF65-F5344CB8AC3E}">
        <p14:creationId xmlns:p14="http://schemas.microsoft.com/office/powerpoint/2010/main" val="775326990"/>
      </p:ext>
    </p:extLst>
  </p:cSld>
  <p:clrMapOvr>
    <a:masterClrMapping/>
  </p:clrMapOvr>
  <p:transition>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4"/>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70339" name="Group 18"/>
          <p:cNvGrpSpPr>
            <a:grpSpLocks/>
          </p:cNvGrpSpPr>
          <p:nvPr/>
        </p:nvGrpSpPr>
        <p:grpSpPr bwMode="auto">
          <a:xfrm>
            <a:off x="304800" y="2133600"/>
            <a:ext cx="4000500" cy="3140075"/>
            <a:chOff x="972" y="2258"/>
            <a:chExt cx="2520" cy="1978"/>
          </a:xfrm>
        </p:grpSpPr>
        <p:pic>
          <p:nvPicPr>
            <p:cNvPr id="270382" name="Picture 5" descr="Composite0"/>
            <p:cNvPicPr>
              <a:picLocks noChangeAspect="1" noChangeArrowheads="1"/>
            </p:cNvPicPr>
            <p:nvPr/>
          </p:nvPicPr>
          <p:blipFill>
            <a:blip r:embed="rId3"/>
            <a:srcRect/>
            <a:stretch>
              <a:fillRect/>
            </a:stretch>
          </p:blipFill>
          <p:spPr bwMode="auto">
            <a:xfrm>
              <a:off x="972" y="2258"/>
              <a:ext cx="576" cy="532"/>
            </a:xfrm>
            <a:prstGeom prst="rect">
              <a:avLst/>
            </a:prstGeom>
            <a:noFill/>
            <a:ln w="3175">
              <a:solidFill>
                <a:srgbClr val="000000"/>
              </a:solidFill>
              <a:miter lim="800000"/>
              <a:headEnd/>
              <a:tailEnd/>
            </a:ln>
          </p:spPr>
        </p:pic>
        <p:pic>
          <p:nvPicPr>
            <p:cNvPr id="270383" name="Picture 6" descr="Composite1"/>
            <p:cNvPicPr>
              <a:picLocks noChangeAspect="1" noChangeArrowheads="1"/>
            </p:cNvPicPr>
            <p:nvPr/>
          </p:nvPicPr>
          <p:blipFill>
            <a:blip r:embed="rId4"/>
            <a:srcRect/>
            <a:stretch>
              <a:fillRect/>
            </a:stretch>
          </p:blipFill>
          <p:spPr bwMode="auto">
            <a:xfrm>
              <a:off x="1620" y="2258"/>
              <a:ext cx="576" cy="532"/>
            </a:xfrm>
            <a:prstGeom prst="rect">
              <a:avLst/>
            </a:prstGeom>
            <a:noFill/>
            <a:ln w="3175">
              <a:solidFill>
                <a:srgbClr val="000000"/>
              </a:solidFill>
              <a:miter lim="800000"/>
              <a:headEnd/>
              <a:tailEnd/>
            </a:ln>
          </p:spPr>
        </p:pic>
        <p:pic>
          <p:nvPicPr>
            <p:cNvPr id="270384" name="Picture 7" descr="Composite2"/>
            <p:cNvPicPr>
              <a:picLocks noChangeAspect="1" noChangeArrowheads="1"/>
            </p:cNvPicPr>
            <p:nvPr/>
          </p:nvPicPr>
          <p:blipFill>
            <a:blip r:embed="rId5"/>
            <a:srcRect/>
            <a:stretch>
              <a:fillRect/>
            </a:stretch>
          </p:blipFill>
          <p:spPr bwMode="auto">
            <a:xfrm>
              <a:off x="2268" y="2258"/>
              <a:ext cx="576" cy="532"/>
            </a:xfrm>
            <a:prstGeom prst="rect">
              <a:avLst/>
            </a:prstGeom>
            <a:noFill/>
            <a:ln w="3175">
              <a:solidFill>
                <a:srgbClr val="000000"/>
              </a:solidFill>
              <a:miter lim="800000"/>
              <a:headEnd/>
              <a:tailEnd/>
            </a:ln>
          </p:spPr>
        </p:pic>
        <p:pic>
          <p:nvPicPr>
            <p:cNvPr id="270385" name="Picture 8" descr="Composite3"/>
            <p:cNvPicPr>
              <a:picLocks noChangeAspect="1" noChangeArrowheads="1"/>
            </p:cNvPicPr>
            <p:nvPr/>
          </p:nvPicPr>
          <p:blipFill>
            <a:blip r:embed="rId6"/>
            <a:srcRect/>
            <a:stretch>
              <a:fillRect/>
            </a:stretch>
          </p:blipFill>
          <p:spPr bwMode="auto">
            <a:xfrm>
              <a:off x="2916" y="2258"/>
              <a:ext cx="576" cy="532"/>
            </a:xfrm>
            <a:prstGeom prst="rect">
              <a:avLst/>
            </a:prstGeom>
            <a:noFill/>
            <a:ln w="3175">
              <a:solidFill>
                <a:srgbClr val="000000"/>
              </a:solidFill>
              <a:miter lim="800000"/>
              <a:headEnd/>
              <a:tailEnd/>
            </a:ln>
          </p:spPr>
        </p:pic>
        <p:pic>
          <p:nvPicPr>
            <p:cNvPr id="270386" name="Picture 9" descr="Composite01"/>
            <p:cNvPicPr>
              <a:picLocks noChangeAspect="1" noChangeArrowheads="1"/>
            </p:cNvPicPr>
            <p:nvPr/>
          </p:nvPicPr>
          <p:blipFill>
            <a:blip r:embed="rId7"/>
            <a:srcRect/>
            <a:stretch>
              <a:fillRect/>
            </a:stretch>
          </p:blipFill>
          <p:spPr bwMode="auto">
            <a:xfrm>
              <a:off x="1332" y="2978"/>
              <a:ext cx="576" cy="532"/>
            </a:xfrm>
            <a:prstGeom prst="rect">
              <a:avLst/>
            </a:prstGeom>
            <a:noFill/>
            <a:ln w="3175">
              <a:solidFill>
                <a:srgbClr val="000000"/>
              </a:solidFill>
              <a:miter lim="800000"/>
              <a:headEnd/>
              <a:tailEnd/>
            </a:ln>
          </p:spPr>
        </p:pic>
        <p:pic>
          <p:nvPicPr>
            <p:cNvPr id="270387" name="Picture 10" descr="Composite23"/>
            <p:cNvPicPr>
              <a:picLocks noChangeAspect="1" noChangeArrowheads="1"/>
            </p:cNvPicPr>
            <p:nvPr/>
          </p:nvPicPr>
          <p:blipFill>
            <a:blip r:embed="rId8"/>
            <a:srcRect/>
            <a:stretch>
              <a:fillRect/>
            </a:stretch>
          </p:blipFill>
          <p:spPr bwMode="auto">
            <a:xfrm>
              <a:off x="2628" y="2978"/>
              <a:ext cx="576" cy="532"/>
            </a:xfrm>
            <a:prstGeom prst="rect">
              <a:avLst/>
            </a:prstGeom>
            <a:noFill/>
            <a:ln w="3175">
              <a:solidFill>
                <a:srgbClr val="000000"/>
              </a:solidFill>
              <a:miter lim="800000"/>
              <a:headEnd/>
              <a:tailEnd/>
            </a:ln>
          </p:spPr>
        </p:pic>
        <p:pic>
          <p:nvPicPr>
            <p:cNvPr id="270388" name="Picture 11" descr="Composite0123"/>
            <p:cNvPicPr>
              <a:picLocks noChangeAspect="1" noChangeArrowheads="1"/>
            </p:cNvPicPr>
            <p:nvPr/>
          </p:nvPicPr>
          <p:blipFill>
            <a:blip r:embed="rId9"/>
            <a:srcRect/>
            <a:stretch>
              <a:fillRect/>
            </a:stretch>
          </p:blipFill>
          <p:spPr bwMode="auto">
            <a:xfrm>
              <a:off x="1980" y="3698"/>
              <a:ext cx="576" cy="538"/>
            </a:xfrm>
            <a:prstGeom prst="rect">
              <a:avLst/>
            </a:prstGeom>
            <a:noFill/>
            <a:ln w="3175">
              <a:solidFill>
                <a:srgbClr val="000000"/>
              </a:solidFill>
              <a:miter lim="800000"/>
              <a:headEnd/>
              <a:tailEnd/>
            </a:ln>
          </p:spPr>
        </p:pic>
        <p:sp>
          <p:nvSpPr>
            <p:cNvPr id="270389" name="Line 12"/>
            <p:cNvSpPr>
              <a:spLocks noChangeShapeType="1"/>
            </p:cNvSpPr>
            <p:nvPr/>
          </p:nvSpPr>
          <p:spPr bwMode="auto">
            <a:xfrm>
              <a:off x="1260" y="2790"/>
              <a:ext cx="216" cy="188"/>
            </a:xfrm>
            <a:prstGeom prst="line">
              <a:avLst/>
            </a:prstGeom>
            <a:noFill/>
            <a:ln w="9525">
              <a:solidFill>
                <a:srgbClr val="000000"/>
              </a:solidFill>
              <a:round/>
              <a:headEnd/>
              <a:tailEnd type="triangle" w="med" len="med"/>
            </a:ln>
          </p:spPr>
          <p:txBody>
            <a:bodyPr/>
            <a:lstStyle/>
            <a:p>
              <a:endParaRPr lang="en-US"/>
            </a:p>
          </p:txBody>
        </p:sp>
        <p:sp>
          <p:nvSpPr>
            <p:cNvPr id="270390" name="Line 13"/>
            <p:cNvSpPr>
              <a:spLocks noChangeShapeType="1"/>
            </p:cNvSpPr>
            <p:nvPr/>
          </p:nvSpPr>
          <p:spPr bwMode="auto">
            <a:xfrm flipH="1">
              <a:off x="1764" y="2790"/>
              <a:ext cx="144" cy="188"/>
            </a:xfrm>
            <a:prstGeom prst="line">
              <a:avLst/>
            </a:prstGeom>
            <a:noFill/>
            <a:ln w="9525">
              <a:solidFill>
                <a:srgbClr val="000000"/>
              </a:solidFill>
              <a:round/>
              <a:headEnd/>
              <a:tailEnd type="triangle" w="med" len="med"/>
            </a:ln>
          </p:spPr>
          <p:txBody>
            <a:bodyPr/>
            <a:lstStyle/>
            <a:p>
              <a:endParaRPr lang="en-US"/>
            </a:p>
          </p:txBody>
        </p:sp>
        <p:sp>
          <p:nvSpPr>
            <p:cNvPr id="270391" name="Line 14"/>
            <p:cNvSpPr>
              <a:spLocks noChangeShapeType="1"/>
            </p:cNvSpPr>
            <p:nvPr/>
          </p:nvSpPr>
          <p:spPr bwMode="auto">
            <a:xfrm>
              <a:off x="2556" y="2790"/>
              <a:ext cx="216" cy="188"/>
            </a:xfrm>
            <a:prstGeom prst="line">
              <a:avLst/>
            </a:prstGeom>
            <a:noFill/>
            <a:ln w="9525">
              <a:solidFill>
                <a:srgbClr val="000000"/>
              </a:solidFill>
              <a:round/>
              <a:headEnd/>
              <a:tailEnd type="triangle" w="med" len="med"/>
            </a:ln>
          </p:spPr>
          <p:txBody>
            <a:bodyPr/>
            <a:lstStyle/>
            <a:p>
              <a:endParaRPr lang="en-US"/>
            </a:p>
          </p:txBody>
        </p:sp>
        <p:sp>
          <p:nvSpPr>
            <p:cNvPr id="270392" name="Line 15"/>
            <p:cNvSpPr>
              <a:spLocks noChangeShapeType="1"/>
            </p:cNvSpPr>
            <p:nvPr/>
          </p:nvSpPr>
          <p:spPr bwMode="auto">
            <a:xfrm flipH="1">
              <a:off x="3060" y="2790"/>
              <a:ext cx="144" cy="188"/>
            </a:xfrm>
            <a:prstGeom prst="line">
              <a:avLst/>
            </a:prstGeom>
            <a:noFill/>
            <a:ln w="9525">
              <a:solidFill>
                <a:srgbClr val="000000"/>
              </a:solidFill>
              <a:round/>
              <a:headEnd/>
              <a:tailEnd type="triangle" w="med" len="med"/>
            </a:ln>
          </p:spPr>
          <p:txBody>
            <a:bodyPr/>
            <a:lstStyle/>
            <a:p>
              <a:endParaRPr lang="en-US"/>
            </a:p>
          </p:txBody>
        </p:sp>
        <p:sp>
          <p:nvSpPr>
            <p:cNvPr id="270393" name="Line 16"/>
            <p:cNvSpPr>
              <a:spLocks noChangeShapeType="1"/>
            </p:cNvSpPr>
            <p:nvPr/>
          </p:nvSpPr>
          <p:spPr bwMode="auto">
            <a:xfrm>
              <a:off x="1620" y="3510"/>
              <a:ext cx="360" cy="188"/>
            </a:xfrm>
            <a:prstGeom prst="line">
              <a:avLst/>
            </a:prstGeom>
            <a:noFill/>
            <a:ln w="9525">
              <a:solidFill>
                <a:srgbClr val="000000"/>
              </a:solidFill>
              <a:round/>
              <a:headEnd/>
              <a:tailEnd type="triangle" w="med" len="med"/>
            </a:ln>
          </p:spPr>
          <p:txBody>
            <a:bodyPr/>
            <a:lstStyle/>
            <a:p>
              <a:endParaRPr lang="en-US"/>
            </a:p>
          </p:txBody>
        </p:sp>
        <p:sp>
          <p:nvSpPr>
            <p:cNvPr id="270394" name="Line 17"/>
            <p:cNvSpPr>
              <a:spLocks noChangeShapeType="1"/>
            </p:cNvSpPr>
            <p:nvPr/>
          </p:nvSpPr>
          <p:spPr bwMode="auto">
            <a:xfrm flipH="1">
              <a:off x="2556" y="3510"/>
              <a:ext cx="432" cy="188"/>
            </a:xfrm>
            <a:prstGeom prst="line">
              <a:avLst/>
            </a:prstGeom>
            <a:noFill/>
            <a:ln w="9525">
              <a:solidFill>
                <a:srgbClr val="000000"/>
              </a:solidFill>
              <a:round/>
              <a:headEnd/>
              <a:tailEnd type="triangle" w="med" len="med"/>
            </a:ln>
          </p:spPr>
          <p:txBody>
            <a:bodyPr/>
            <a:lstStyle/>
            <a:p>
              <a:endParaRPr lang="en-US"/>
            </a:p>
          </p:txBody>
        </p:sp>
      </p:grpSp>
      <p:grpSp>
        <p:nvGrpSpPr>
          <p:cNvPr id="270340" name="Group 60"/>
          <p:cNvGrpSpPr>
            <a:grpSpLocks/>
          </p:cNvGrpSpPr>
          <p:nvPr/>
        </p:nvGrpSpPr>
        <p:grpSpPr bwMode="auto">
          <a:xfrm>
            <a:off x="4724400" y="1600200"/>
            <a:ext cx="4114800" cy="4724400"/>
            <a:chOff x="936" y="722"/>
            <a:chExt cx="2592" cy="2976"/>
          </a:xfrm>
        </p:grpSpPr>
        <p:pic>
          <p:nvPicPr>
            <p:cNvPr id="270341" name="Picture 19" descr="Composite0"/>
            <p:cNvPicPr>
              <a:picLocks noChangeAspect="1" noChangeArrowheads="1"/>
            </p:cNvPicPr>
            <p:nvPr/>
          </p:nvPicPr>
          <p:blipFill>
            <a:blip r:embed="rId3"/>
            <a:srcRect/>
            <a:stretch>
              <a:fillRect/>
            </a:stretch>
          </p:blipFill>
          <p:spPr bwMode="auto">
            <a:xfrm>
              <a:off x="936" y="722"/>
              <a:ext cx="576" cy="542"/>
            </a:xfrm>
            <a:prstGeom prst="rect">
              <a:avLst/>
            </a:prstGeom>
            <a:noFill/>
            <a:ln w="3175">
              <a:solidFill>
                <a:srgbClr val="000000"/>
              </a:solidFill>
              <a:miter lim="800000"/>
              <a:headEnd/>
              <a:tailEnd/>
            </a:ln>
          </p:spPr>
        </p:pic>
        <p:pic>
          <p:nvPicPr>
            <p:cNvPr id="270342" name="Picture 20" descr="Composite1"/>
            <p:cNvPicPr>
              <a:picLocks noChangeAspect="1" noChangeArrowheads="1"/>
            </p:cNvPicPr>
            <p:nvPr/>
          </p:nvPicPr>
          <p:blipFill>
            <a:blip r:embed="rId4"/>
            <a:srcRect/>
            <a:stretch>
              <a:fillRect/>
            </a:stretch>
          </p:blipFill>
          <p:spPr bwMode="auto">
            <a:xfrm>
              <a:off x="1608" y="722"/>
              <a:ext cx="576" cy="542"/>
            </a:xfrm>
            <a:prstGeom prst="rect">
              <a:avLst/>
            </a:prstGeom>
            <a:noFill/>
            <a:ln w="3175">
              <a:solidFill>
                <a:srgbClr val="000000"/>
              </a:solidFill>
              <a:miter lim="800000"/>
              <a:headEnd/>
              <a:tailEnd/>
            </a:ln>
          </p:spPr>
        </p:pic>
        <p:pic>
          <p:nvPicPr>
            <p:cNvPr id="270343" name="Picture 21" descr="Composite2"/>
            <p:cNvPicPr>
              <a:picLocks noChangeAspect="1" noChangeArrowheads="1"/>
            </p:cNvPicPr>
            <p:nvPr/>
          </p:nvPicPr>
          <p:blipFill>
            <a:blip r:embed="rId5"/>
            <a:srcRect/>
            <a:stretch>
              <a:fillRect/>
            </a:stretch>
          </p:blipFill>
          <p:spPr bwMode="auto">
            <a:xfrm>
              <a:off x="2280" y="722"/>
              <a:ext cx="576" cy="542"/>
            </a:xfrm>
            <a:prstGeom prst="rect">
              <a:avLst/>
            </a:prstGeom>
            <a:noFill/>
            <a:ln w="3175">
              <a:solidFill>
                <a:srgbClr val="000000"/>
              </a:solidFill>
              <a:miter lim="800000"/>
              <a:headEnd/>
              <a:tailEnd/>
            </a:ln>
          </p:spPr>
        </p:pic>
        <p:pic>
          <p:nvPicPr>
            <p:cNvPr id="270344" name="Picture 22" descr="Composite3"/>
            <p:cNvPicPr>
              <a:picLocks noChangeAspect="1" noChangeArrowheads="1"/>
            </p:cNvPicPr>
            <p:nvPr/>
          </p:nvPicPr>
          <p:blipFill>
            <a:blip r:embed="rId6"/>
            <a:srcRect/>
            <a:stretch>
              <a:fillRect/>
            </a:stretch>
          </p:blipFill>
          <p:spPr bwMode="auto">
            <a:xfrm>
              <a:off x="2952" y="722"/>
              <a:ext cx="576" cy="542"/>
            </a:xfrm>
            <a:prstGeom prst="rect">
              <a:avLst/>
            </a:prstGeom>
            <a:noFill/>
            <a:ln w="3175">
              <a:solidFill>
                <a:srgbClr val="000000"/>
              </a:solidFill>
              <a:miter lim="800000"/>
              <a:headEnd/>
              <a:tailEnd/>
            </a:ln>
          </p:spPr>
        </p:pic>
        <p:pic>
          <p:nvPicPr>
            <p:cNvPr id="270345" name="Picture 23" descr="Composite02"/>
            <p:cNvPicPr>
              <a:picLocks noChangeAspect="1" noChangeArrowheads="1"/>
            </p:cNvPicPr>
            <p:nvPr/>
          </p:nvPicPr>
          <p:blipFill>
            <a:blip r:embed="rId10"/>
            <a:srcRect b="50327"/>
            <a:stretch>
              <a:fillRect/>
            </a:stretch>
          </p:blipFill>
          <p:spPr bwMode="auto">
            <a:xfrm>
              <a:off x="936" y="1586"/>
              <a:ext cx="576" cy="269"/>
            </a:xfrm>
            <a:prstGeom prst="rect">
              <a:avLst/>
            </a:prstGeom>
            <a:noFill/>
            <a:ln w="3175">
              <a:noFill/>
              <a:miter lim="800000"/>
              <a:headEnd/>
              <a:tailEnd/>
            </a:ln>
          </p:spPr>
        </p:pic>
        <p:pic>
          <p:nvPicPr>
            <p:cNvPr id="270346" name="Picture 24" descr="Composite02"/>
            <p:cNvPicPr>
              <a:picLocks noChangeAspect="1" noChangeArrowheads="1"/>
            </p:cNvPicPr>
            <p:nvPr/>
          </p:nvPicPr>
          <p:blipFill>
            <a:blip r:embed="rId10"/>
            <a:srcRect t="50327"/>
            <a:stretch>
              <a:fillRect/>
            </a:stretch>
          </p:blipFill>
          <p:spPr bwMode="auto">
            <a:xfrm>
              <a:off x="2280" y="1860"/>
              <a:ext cx="576" cy="268"/>
            </a:xfrm>
            <a:prstGeom prst="rect">
              <a:avLst/>
            </a:prstGeom>
            <a:noFill/>
            <a:ln w="3175">
              <a:noFill/>
              <a:miter lim="800000"/>
              <a:headEnd/>
              <a:tailEnd/>
            </a:ln>
          </p:spPr>
        </p:pic>
        <p:pic>
          <p:nvPicPr>
            <p:cNvPr id="270347" name="Picture 25" descr="Composite13"/>
            <p:cNvPicPr>
              <a:picLocks noChangeAspect="1" noChangeArrowheads="1"/>
            </p:cNvPicPr>
            <p:nvPr/>
          </p:nvPicPr>
          <p:blipFill>
            <a:blip r:embed="rId11"/>
            <a:srcRect b="50327"/>
            <a:stretch>
              <a:fillRect/>
            </a:stretch>
          </p:blipFill>
          <p:spPr bwMode="auto">
            <a:xfrm>
              <a:off x="1608" y="1586"/>
              <a:ext cx="576" cy="269"/>
            </a:xfrm>
            <a:prstGeom prst="rect">
              <a:avLst/>
            </a:prstGeom>
            <a:noFill/>
            <a:ln w="3175">
              <a:noFill/>
              <a:miter lim="800000"/>
              <a:headEnd/>
              <a:tailEnd/>
            </a:ln>
          </p:spPr>
        </p:pic>
        <p:pic>
          <p:nvPicPr>
            <p:cNvPr id="270348" name="Picture 26" descr="Composite13"/>
            <p:cNvPicPr>
              <a:picLocks noChangeAspect="1" noChangeArrowheads="1"/>
            </p:cNvPicPr>
            <p:nvPr/>
          </p:nvPicPr>
          <p:blipFill>
            <a:blip r:embed="rId11"/>
            <a:srcRect t="50327"/>
            <a:stretch>
              <a:fillRect/>
            </a:stretch>
          </p:blipFill>
          <p:spPr bwMode="auto">
            <a:xfrm>
              <a:off x="2952" y="1860"/>
              <a:ext cx="576" cy="268"/>
            </a:xfrm>
            <a:prstGeom prst="rect">
              <a:avLst/>
            </a:prstGeom>
            <a:noFill/>
            <a:ln w="3175">
              <a:noFill/>
              <a:miter lim="800000"/>
              <a:headEnd/>
              <a:tailEnd/>
            </a:ln>
          </p:spPr>
        </p:pic>
        <p:pic>
          <p:nvPicPr>
            <p:cNvPr id="270349" name="Picture 27" descr="Composite0123"/>
            <p:cNvPicPr>
              <a:picLocks noChangeAspect="1" noChangeArrowheads="1"/>
            </p:cNvPicPr>
            <p:nvPr/>
          </p:nvPicPr>
          <p:blipFill>
            <a:blip r:embed="rId9"/>
            <a:srcRect b="75015"/>
            <a:stretch>
              <a:fillRect/>
            </a:stretch>
          </p:blipFill>
          <p:spPr bwMode="auto">
            <a:xfrm>
              <a:off x="936" y="2402"/>
              <a:ext cx="576" cy="136"/>
            </a:xfrm>
            <a:prstGeom prst="rect">
              <a:avLst/>
            </a:prstGeom>
            <a:noFill/>
            <a:ln w="3175">
              <a:noFill/>
              <a:miter lim="800000"/>
              <a:headEnd/>
              <a:tailEnd/>
            </a:ln>
          </p:spPr>
        </p:pic>
        <p:pic>
          <p:nvPicPr>
            <p:cNvPr id="270350" name="Picture 28" descr="Composite0123"/>
            <p:cNvPicPr>
              <a:picLocks noChangeAspect="1" noChangeArrowheads="1"/>
            </p:cNvPicPr>
            <p:nvPr/>
          </p:nvPicPr>
          <p:blipFill>
            <a:blip r:embed="rId9"/>
            <a:srcRect t="24689" b="50327"/>
            <a:stretch>
              <a:fillRect/>
            </a:stretch>
          </p:blipFill>
          <p:spPr bwMode="auto">
            <a:xfrm>
              <a:off x="1608" y="2536"/>
              <a:ext cx="576" cy="135"/>
            </a:xfrm>
            <a:prstGeom prst="rect">
              <a:avLst/>
            </a:prstGeom>
            <a:noFill/>
            <a:ln w="3175">
              <a:noFill/>
              <a:miter lim="800000"/>
              <a:headEnd/>
              <a:tailEnd/>
            </a:ln>
          </p:spPr>
        </p:pic>
        <p:pic>
          <p:nvPicPr>
            <p:cNvPr id="270351" name="Picture 29" descr="Composite0123"/>
            <p:cNvPicPr>
              <a:picLocks noChangeAspect="1" noChangeArrowheads="1"/>
            </p:cNvPicPr>
            <p:nvPr/>
          </p:nvPicPr>
          <p:blipFill>
            <a:blip r:embed="rId9"/>
            <a:srcRect t="50327" b="24689"/>
            <a:stretch>
              <a:fillRect/>
            </a:stretch>
          </p:blipFill>
          <p:spPr bwMode="auto">
            <a:xfrm>
              <a:off x="2280" y="2676"/>
              <a:ext cx="576" cy="134"/>
            </a:xfrm>
            <a:prstGeom prst="rect">
              <a:avLst/>
            </a:prstGeom>
            <a:noFill/>
            <a:ln w="3175">
              <a:noFill/>
              <a:miter lim="800000"/>
              <a:headEnd/>
              <a:tailEnd/>
            </a:ln>
          </p:spPr>
        </p:pic>
        <p:pic>
          <p:nvPicPr>
            <p:cNvPr id="270352" name="Picture 30" descr="Composite0123"/>
            <p:cNvPicPr>
              <a:picLocks noChangeAspect="1" noChangeArrowheads="1"/>
            </p:cNvPicPr>
            <p:nvPr/>
          </p:nvPicPr>
          <p:blipFill>
            <a:blip r:embed="rId9"/>
            <a:srcRect t="75015"/>
            <a:stretch>
              <a:fillRect/>
            </a:stretch>
          </p:blipFill>
          <p:spPr bwMode="auto">
            <a:xfrm>
              <a:off x="2952" y="2808"/>
              <a:ext cx="576" cy="137"/>
            </a:xfrm>
            <a:prstGeom prst="rect">
              <a:avLst/>
            </a:prstGeom>
            <a:noFill/>
            <a:ln w="3175">
              <a:noFill/>
              <a:miter lim="800000"/>
              <a:headEnd/>
              <a:tailEnd/>
            </a:ln>
          </p:spPr>
        </p:pic>
        <p:pic>
          <p:nvPicPr>
            <p:cNvPr id="270353" name="Picture 31" descr="Composite0123"/>
            <p:cNvPicPr>
              <a:picLocks noChangeAspect="1" noChangeArrowheads="1"/>
            </p:cNvPicPr>
            <p:nvPr/>
          </p:nvPicPr>
          <p:blipFill>
            <a:blip r:embed="rId9"/>
            <a:srcRect/>
            <a:stretch>
              <a:fillRect/>
            </a:stretch>
          </p:blipFill>
          <p:spPr bwMode="auto">
            <a:xfrm>
              <a:off x="1944" y="3156"/>
              <a:ext cx="576" cy="542"/>
            </a:xfrm>
            <a:prstGeom prst="rect">
              <a:avLst/>
            </a:prstGeom>
            <a:noFill/>
            <a:ln w="3175">
              <a:solidFill>
                <a:srgbClr val="000000"/>
              </a:solidFill>
              <a:miter lim="800000"/>
              <a:headEnd/>
              <a:tailEnd/>
            </a:ln>
          </p:spPr>
        </p:pic>
        <p:sp>
          <p:nvSpPr>
            <p:cNvPr id="270354" name="Line 32"/>
            <p:cNvSpPr>
              <a:spLocks noChangeShapeType="1"/>
            </p:cNvSpPr>
            <p:nvPr/>
          </p:nvSpPr>
          <p:spPr bwMode="auto">
            <a:xfrm>
              <a:off x="1224" y="1264"/>
              <a:ext cx="0" cy="322"/>
            </a:xfrm>
            <a:prstGeom prst="line">
              <a:avLst/>
            </a:prstGeom>
            <a:noFill/>
            <a:ln w="9525">
              <a:solidFill>
                <a:srgbClr val="000000"/>
              </a:solidFill>
              <a:round/>
              <a:headEnd/>
              <a:tailEnd type="triangle" w="med" len="med"/>
            </a:ln>
          </p:spPr>
          <p:txBody>
            <a:bodyPr/>
            <a:lstStyle/>
            <a:p>
              <a:endParaRPr lang="en-US"/>
            </a:p>
          </p:txBody>
        </p:sp>
        <p:sp>
          <p:nvSpPr>
            <p:cNvPr id="270355" name="Line 33"/>
            <p:cNvSpPr>
              <a:spLocks noChangeShapeType="1"/>
            </p:cNvSpPr>
            <p:nvPr/>
          </p:nvSpPr>
          <p:spPr bwMode="auto">
            <a:xfrm>
              <a:off x="1464" y="1264"/>
              <a:ext cx="912" cy="322"/>
            </a:xfrm>
            <a:prstGeom prst="line">
              <a:avLst/>
            </a:prstGeom>
            <a:noFill/>
            <a:ln w="9525">
              <a:solidFill>
                <a:srgbClr val="000000"/>
              </a:solidFill>
              <a:round/>
              <a:headEnd/>
              <a:tailEnd type="triangle" w="med" len="med"/>
            </a:ln>
          </p:spPr>
          <p:txBody>
            <a:bodyPr/>
            <a:lstStyle/>
            <a:p>
              <a:endParaRPr lang="en-US"/>
            </a:p>
          </p:txBody>
        </p:sp>
        <p:sp>
          <p:nvSpPr>
            <p:cNvPr id="270356" name="Line 34"/>
            <p:cNvSpPr>
              <a:spLocks noChangeShapeType="1"/>
            </p:cNvSpPr>
            <p:nvPr/>
          </p:nvSpPr>
          <p:spPr bwMode="auto">
            <a:xfrm>
              <a:off x="1896" y="1264"/>
              <a:ext cx="0" cy="322"/>
            </a:xfrm>
            <a:prstGeom prst="line">
              <a:avLst/>
            </a:prstGeom>
            <a:noFill/>
            <a:ln w="9525">
              <a:solidFill>
                <a:srgbClr val="000000"/>
              </a:solidFill>
              <a:round/>
              <a:headEnd/>
              <a:tailEnd type="triangle" w="med" len="med"/>
            </a:ln>
          </p:spPr>
          <p:txBody>
            <a:bodyPr/>
            <a:lstStyle/>
            <a:p>
              <a:endParaRPr lang="en-US"/>
            </a:p>
          </p:txBody>
        </p:sp>
        <p:sp>
          <p:nvSpPr>
            <p:cNvPr id="270357" name="Line 35"/>
            <p:cNvSpPr>
              <a:spLocks noChangeShapeType="1"/>
            </p:cNvSpPr>
            <p:nvPr/>
          </p:nvSpPr>
          <p:spPr bwMode="auto">
            <a:xfrm>
              <a:off x="2136" y="1264"/>
              <a:ext cx="912" cy="322"/>
            </a:xfrm>
            <a:prstGeom prst="line">
              <a:avLst/>
            </a:prstGeom>
            <a:noFill/>
            <a:ln w="9525">
              <a:solidFill>
                <a:srgbClr val="000000"/>
              </a:solidFill>
              <a:round/>
              <a:headEnd/>
              <a:tailEnd type="triangle" w="med" len="med"/>
            </a:ln>
          </p:spPr>
          <p:txBody>
            <a:bodyPr/>
            <a:lstStyle/>
            <a:p>
              <a:endParaRPr lang="en-US"/>
            </a:p>
          </p:txBody>
        </p:sp>
        <p:sp>
          <p:nvSpPr>
            <p:cNvPr id="270358" name="Line 36"/>
            <p:cNvSpPr>
              <a:spLocks noChangeShapeType="1"/>
            </p:cNvSpPr>
            <p:nvPr/>
          </p:nvSpPr>
          <p:spPr bwMode="auto">
            <a:xfrm>
              <a:off x="2568" y="1264"/>
              <a:ext cx="0" cy="322"/>
            </a:xfrm>
            <a:prstGeom prst="line">
              <a:avLst/>
            </a:prstGeom>
            <a:noFill/>
            <a:ln w="9525">
              <a:solidFill>
                <a:srgbClr val="000000"/>
              </a:solidFill>
              <a:round/>
              <a:headEnd/>
              <a:tailEnd type="triangle" w="med" len="med"/>
            </a:ln>
          </p:spPr>
          <p:txBody>
            <a:bodyPr/>
            <a:lstStyle/>
            <a:p>
              <a:endParaRPr lang="en-US"/>
            </a:p>
          </p:txBody>
        </p:sp>
        <p:sp>
          <p:nvSpPr>
            <p:cNvPr id="270359" name="Line 37"/>
            <p:cNvSpPr>
              <a:spLocks noChangeShapeType="1"/>
            </p:cNvSpPr>
            <p:nvPr/>
          </p:nvSpPr>
          <p:spPr bwMode="auto">
            <a:xfrm flipH="1">
              <a:off x="1464" y="1264"/>
              <a:ext cx="864" cy="322"/>
            </a:xfrm>
            <a:prstGeom prst="line">
              <a:avLst/>
            </a:prstGeom>
            <a:noFill/>
            <a:ln w="9525">
              <a:solidFill>
                <a:srgbClr val="000000"/>
              </a:solidFill>
              <a:round/>
              <a:headEnd/>
              <a:tailEnd type="triangle" w="med" len="med"/>
            </a:ln>
          </p:spPr>
          <p:txBody>
            <a:bodyPr/>
            <a:lstStyle/>
            <a:p>
              <a:endParaRPr lang="en-US"/>
            </a:p>
          </p:txBody>
        </p:sp>
        <p:sp>
          <p:nvSpPr>
            <p:cNvPr id="270360" name="Line 38"/>
            <p:cNvSpPr>
              <a:spLocks noChangeShapeType="1"/>
            </p:cNvSpPr>
            <p:nvPr/>
          </p:nvSpPr>
          <p:spPr bwMode="auto">
            <a:xfrm>
              <a:off x="3240" y="1264"/>
              <a:ext cx="0" cy="322"/>
            </a:xfrm>
            <a:prstGeom prst="line">
              <a:avLst/>
            </a:prstGeom>
            <a:noFill/>
            <a:ln w="9525">
              <a:solidFill>
                <a:srgbClr val="000000"/>
              </a:solidFill>
              <a:round/>
              <a:headEnd/>
              <a:tailEnd type="triangle" w="med" len="med"/>
            </a:ln>
          </p:spPr>
          <p:txBody>
            <a:bodyPr/>
            <a:lstStyle/>
            <a:p>
              <a:endParaRPr lang="en-US"/>
            </a:p>
          </p:txBody>
        </p:sp>
        <p:sp>
          <p:nvSpPr>
            <p:cNvPr id="270361" name="Line 39"/>
            <p:cNvSpPr>
              <a:spLocks noChangeShapeType="1"/>
            </p:cNvSpPr>
            <p:nvPr/>
          </p:nvSpPr>
          <p:spPr bwMode="auto">
            <a:xfrm flipH="1">
              <a:off x="2088" y="1264"/>
              <a:ext cx="912" cy="322"/>
            </a:xfrm>
            <a:prstGeom prst="line">
              <a:avLst/>
            </a:prstGeom>
            <a:noFill/>
            <a:ln w="9525">
              <a:solidFill>
                <a:srgbClr val="000000"/>
              </a:solidFill>
              <a:round/>
              <a:headEnd/>
              <a:tailEnd type="triangle" w="med" len="med"/>
            </a:ln>
          </p:spPr>
          <p:txBody>
            <a:bodyPr/>
            <a:lstStyle/>
            <a:p>
              <a:endParaRPr lang="en-US"/>
            </a:p>
          </p:txBody>
        </p:sp>
        <p:sp>
          <p:nvSpPr>
            <p:cNvPr id="270362" name="Line 40"/>
            <p:cNvSpPr>
              <a:spLocks noChangeShapeType="1"/>
            </p:cNvSpPr>
            <p:nvPr/>
          </p:nvSpPr>
          <p:spPr bwMode="auto">
            <a:xfrm>
              <a:off x="1224" y="2128"/>
              <a:ext cx="0" cy="274"/>
            </a:xfrm>
            <a:prstGeom prst="line">
              <a:avLst/>
            </a:prstGeom>
            <a:noFill/>
            <a:ln w="9525">
              <a:solidFill>
                <a:srgbClr val="000000"/>
              </a:solidFill>
              <a:round/>
              <a:headEnd/>
              <a:tailEnd type="triangle" w="med" len="med"/>
            </a:ln>
          </p:spPr>
          <p:txBody>
            <a:bodyPr/>
            <a:lstStyle/>
            <a:p>
              <a:endParaRPr lang="en-US"/>
            </a:p>
          </p:txBody>
        </p:sp>
        <p:sp>
          <p:nvSpPr>
            <p:cNvPr id="270363" name="Line 41"/>
            <p:cNvSpPr>
              <a:spLocks noChangeShapeType="1"/>
            </p:cNvSpPr>
            <p:nvPr/>
          </p:nvSpPr>
          <p:spPr bwMode="auto">
            <a:xfrm flipH="1">
              <a:off x="1902" y="2128"/>
              <a:ext cx="0" cy="274"/>
            </a:xfrm>
            <a:prstGeom prst="line">
              <a:avLst/>
            </a:prstGeom>
            <a:noFill/>
            <a:ln w="9525">
              <a:solidFill>
                <a:srgbClr val="000000"/>
              </a:solidFill>
              <a:round/>
              <a:headEnd/>
              <a:tailEnd type="triangle" w="med" len="med"/>
            </a:ln>
          </p:spPr>
          <p:txBody>
            <a:bodyPr/>
            <a:lstStyle/>
            <a:p>
              <a:endParaRPr lang="en-US"/>
            </a:p>
          </p:txBody>
        </p:sp>
        <p:sp>
          <p:nvSpPr>
            <p:cNvPr id="270364" name="Line 42"/>
            <p:cNvSpPr>
              <a:spLocks noChangeShapeType="1"/>
            </p:cNvSpPr>
            <p:nvPr/>
          </p:nvSpPr>
          <p:spPr bwMode="auto">
            <a:xfrm>
              <a:off x="2568" y="2128"/>
              <a:ext cx="0" cy="274"/>
            </a:xfrm>
            <a:prstGeom prst="line">
              <a:avLst/>
            </a:prstGeom>
            <a:noFill/>
            <a:ln w="9525">
              <a:solidFill>
                <a:srgbClr val="000000"/>
              </a:solidFill>
              <a:round/>
              <a:headEnd/>
              <a:tailEnd type="triangle" w="med" len="med"/>
            </a:ln>
          </p:spPr>
          <p:txBody>
            <a:bodyPr/>
            <a:lstStyle/>
            <a:p>
              <a:endParaRPr lang="en-US"/>
            </a:p>
          </p:txBody>
        </p:sp>
        <p:sp>
          <p:nvSpPr>
            <p:cNvPr id="270365" name="Line 43"/>
            <p:cNvSpPr>
              <a:spLocks noChangeShapeType="1"/>
            </p:cNvSpPr>
            <p:nvPr/>
          </p:nvSpPr>
          <p:spPr bwMode="auto">
            <a:xfrm>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6" name="Line 44"/>
            <p:cNvSpPr>
              <a:spLocks noChangeShapeType="1"/>
            </p:cNvSpPr>
            <p:nvPr/>
          </p:nvSpPr>
          <p:spPr bwMode="auto">
            <a:xfrm flipH="1">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7" name="Line 45"/>
            <p:cNvSpPr>
              <a:spLocks noChangeShapeType="1"/>
            </p:cNvSpPr>
            <p:nvPr/>
          </p:nvSpPr>
          <p:spPr bwMode="auto">
            <a:xfrm>
              <a:off x="3240" y="2128"/>
              <a:ext cx="0" cy="274"/>
            </a:xfrm>
            <a:prstGeom prst="line">
              <a:avLst/>
            </a:prstGeom>
            <a:noFill/>
            <a:ln w="9525">
              <a:solidFill>
                <a:srgbClr val="000000"/>
              </a:solidFill>
              <a:round/>
              <a:headEnd/>
              <a:tailEnd type="triangle" w="med" len="med"/>
            </a:ln>
          </p:spPr>
          <p:txBody>
            <a:bodyPr/>
            <a:lstStyle/>
            <a:p>
              <a:endParaRPr lang="en-US"/>
            </a:p>
          </p:txBody>
        </p:sp>
        <p:sp>
          <p:nvSpPr>
            <p:cNvPr id="270368" name="Line 46"/>
            <p:cNvSpPr>
              <a:spLocks noChangeShapeType="1"/>
            </p:cNvSpPr>
            <p:nvPr/>
          </p:nvSpPr>
          <p:spPr bwMode="auto">
            <a:xfrm>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69" name="Line 47"/>
            <p:cNvSpPr>
              <a:spLocks noChangeShapeType="1"/>
            </p:cNvSpPr>
            <p:nvPr/>
          </p:nvSpPr>
          <p:spPr bwMode="auto">
            <a:xfrm flipH="1">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70" name="Line 48"/>
            <p:cNvSpPr>
              <a:spLocks noChangeShapeType="1"/>
            </p:cNvSpPr>
            <p:nvPr/>
          </p:nvSpPr>
          <p:spPr bwMode="auto">
            <a:xfrm>
              <a:off x="1464" y="2945"/>
              <a:ext cx="480" cy="211"/>
            </a:xfrm>
            <a:prstGeom prst="line">
              <a:avLst/>
            </a:prstGeom>
            <a:noFill/>
            <a:ln w="9525">
              <a:solidFill>
                <a:srgbClr val="000000"/>
              </a:solidFill>
              <a:round/>
              <a:headEnd/>
              <a:tailEnd type="triangle" w="med" len="med"/>
            </a:ln>
          </p:spPr>
          <p:txBody>
            <a:bodyPr/>
            <a:lstStyle/>
            <a:p>
              <a:endParaRPr lang="en-US"/>
            </a:p>
          </p:txBody>
        </p:sp>
        <p:sp>
          <p:nvSpPr>
            <p:cNvPr id="270371" name="Line 49"/>
            <p:cNvSpPr>
              <a:spLocks noChangeShapeType="1"/>
            </p:cNvSpPr>
            <p:nvPr/>
          </p:nvSpPr>
          <p:spPr bwMode="auto">
            <a:xfrm>
              <a:off x="1896" y="2945"/>
              <a:ext cx="192" cy="211"/>
            </a:xfrm>
            <a:prstGeom prst="line">
              <a:avLst/>
            </a:prstGeom>
            <a:noFill/>
            <a:ln w="9525">
              <a:solidFill>
                <a:srgbClr val="000000"/>
              </a:solidFill>
              <a:round/>
              <a:headEnd/>
              <a:tailEnd type="triangle" w="med" len="med"/>
            </a:ln>
          </p:spPr>
          <p:txBody>
            <a:bodyPr/>
            <a:lstStyle/>
            <a:p>
              <a:endParaRPr lang="en-US"/>
            </a:p>
          </p:txBody>
        </p:sp>
        <p:sp>
          <p:nvSpPr>
            <p:cNvPr id="270372" name="Line 50"/>
            <p:cNvSpPr>
              <a:spLocks noChangeShapeType="1"/>
            </p:cNvSpPr>
            <p:nvPr/>
          </p:nvSpPr>
          <p:spPr bwMode="auto">
            <a:xfrm flipH="1">
              <a:off x="2376" y="2945"/>
              <a:ext cx="192" cy="211"/>
            </a:xfrm>
            <a:prstGeom prst="line">
              <a:avLst/>
            </a:prstGeom>
            <a:noFill/>
            <a:ln w="9525">
              <a:solidFill>
                <a:srgbClr val="000000"/>
              </a:solidFill>
              <a:round/>
              <a:headEnd/>
              <a:tailEnd type="triangle" w="med" len="med"/>
            </a:ln>
          </p:spPr>
          <p:txBody>
            <a:bodyPr/>
            <a:lstStyle/>
            <a:p>
              <a:endParaRPr lang="en-US"/>
            </a:p>
          </p:txBody>
        </p:sp>
        <p:sp>
          <p:nvSpPr>
            <p:cNvPr id="270373" name="Line 51"/>
            <p:cNvSpPr>
              <a:spLocks noChangeShapeType="1"/>
            </p:cNvSpPr>
            <p:nvPr/>
          </p:nvSpPr>
          <p:spPr bwMode="auto">
            <a:xfrm flipH="1">
              <a:off x="2520" y="2945"/>
              <a:ext cx="720" cy="211"/>
            </a:xfrm>
            <a:prstGeom prst="line">
              <a:avLst/>
            </a:prstGeom>
            <a:noFill/>
            <a:ln w="9525">
              <a:solidFill>
                <a:srgbClr val="000000"/>
              </a:solidFill>
              <a:round/>
              <a:headEnd/>
              <a:tailEnd type="triangle" w="med" len="med"/>
            </a:ln>
          </p:spPr>
          <p:txBody>
            <a:bodyPr/>
            <a:lstStyle/>
            <a:p>
              <a:endParaRPr lang="en-US"/>
            </a:p>
          </p:txBody>
        </p:sp>
        <p:sp>
          <p:nvSpPr>
            <p:cNvPr id="270374" name="Rectangle 52"/>
            <p:cNvSpPr>
              <a:spLocks noChangeArrowheads="1"/>
            </p:cNvSpPr>
            <p:nvPr/>
          </p:nvSpPr>
          <p:spPr bwMode="auto">
            <a:xfrm>
              <a:off x="936"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5" name="Rectangle 53"/>
            <p:cNvSpPr>
              <a:spLocks noChangeArrowheads="1"/>
            </p:cNvSpPr>
            <p:nvPr/>
          </p:nvSpPr>
          <p:spPr bwMode="auto">
            <a:xfrm>
              <a:off x="1608"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6" name="Rectangle 54"/>
            <p:cNvSpPr>
              <a:spLocks noChangeArrowheads="1"/>
            </p:cNvSpPr>
            <p:nvPr/>
          </p:nvSpPr>
          <p:spPr bwMode="auto">
            <a:xfrm>
              <a:off x="2280"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7" name="Rectangle 55"/>
            <p:cNvSpPr>
              <a:spLocks noChangeArrowheads="1"/>
            </p:cNvSpPr>
            <p:nvPr/>
          </p:nvSpPr>
          <p:spPr bwMode="auto">
            <a:xfrm>
              <a:off x="2952"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8" name="Rectangle 56"/>
            <p:cNvSpPr>
              <a:spLocks noChangeArrowheads="1"/>
            </p:cNvSpPr>
            <p:nvPr/>
          </p:nvSpPr>
          <p:spPr bwMode="auto">
            <a:xfrm>
              <a:off x="936" y="1584"/>
              <a:ext cx="576" cy="541"/>
            </a:xfrm>
            <a:prstGeom prst="rect">
              <a:avLst/>
            </a:prstGeom>
            <a:noFill/>
            <a:ln w="3175">
              <a:solidFill>
                <a:srgbClr val="000000"/>
              </a:solidFill>
              <a:miter lim="800000"/>
              <a:headEnd/>
              <a:tailEnd/>
            </a:ln>
          </p:spPr>
          <p:txBody>
            <a:bodyPr wrap="none" anchor="ctr"/>
            <a:lstStyle/>
            <a:p>
              <a:endParaRPr lang="en-US"/>
            </a:p>
          </p:txBody>
        </p:sp>
        <p:sp>
          <p:nvSpPr>
            <p:cNvPr id="270379" name="Rectangle 57"/>
            <p:cNvSpPr>
              <a:spLocks noChangeArrowheads="1"/>
            </p:cNvSpPr>
            <p:nvPr/>
          </p:nvSpPr>
          <p:spPr bwMode="auto">
            <a:xfrm>
              <a:off x="1608"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0" name="Rectangle 58"/>
            <p:cNvSpPr>
              <a:spLocks noChangeArrowheads="1"/>
            </p:cNvSpPr>
            <p:nvPr/>
          </p:nvSpPr>
          <p:spPr bwMode="auto">
            <a:xfrm>
              <a:off x="2280"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1" name="Rectangle 59"/>
            <p:cNvSpPr>
              <a:spLocks noChangeArrowheads="1"/>
            </p:cNvSpPr>
            <p:nvPr/>
          </p:nvSpPr>
          <p:spPr bwMode="auto">
            <a:xfrm>
              <a:off x="2952" y="1588"/>
              <a:ext cx="576" cy="542"/>
            </a:xfrm>
            <a:prstGeom prst="rect">
              <a:avLst/>
            </a:prstGeom>
            <a:noFill/>
            <a:ln w="3175">
              <a:solidFill>
                <a:srgbClr val="0000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93032006"/>
      </p:ext>
    </p:extLst>
  </p:cSld>
  <p:clrMapOvr>
    <a:masterClrMapping/>
  </p:clrMapOvr>
  <p:transition>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Rectangle 4"/>
          <p:cNvSpPr>
            <a:spLocks noGrp="1" noChangeArrowheads="1"/>
          </p:cNvSpPr>
          <p:nvPr>
            <p:ph type="title"/>
          </p:nvPr>
        </p:nvSpPr>
        <p:spPr/>
        <p:txBody>
          <a:bodyPr/>
          <a:lstStyle/>
          <a:p>
            <a:r>
              <a:rPr lang="en-US" smtClean="0">
                <a:ea typeface="ＭＳ Ｐゴシック" pitchFamily="-107" charset="-128"/>
              </a:rPr>
              <a:t>Tiled Displays</a:t>
            </a:r>
          </a:p>
        </p:txBody>
      </p:sp>
      <p:grpSp>
        <p:nvGrpSpPr>
          <p:cNvPr id="272387" name="Group 5"/>
          <p:cNvGrpSpPr>
            <a:grpSpLocks/>
          </p:cNvGrpSpPr>
          <p:nvPr/>
        </p:nvGrpSpPr>
        <p:grpSpPr bwMode="auto">
          <a:xfrm>
            <a:off x="1295400" y="1828800"/>
            <a:ext cx="6553200" cy="3581400"/>
            <a:chOff x="624" y="186"/>
            <a:chExt cx="4128" cy="2256"/>
          </a:xfrm>
        </p:grpSpPr>
        <p:pic>
          <p:nvPicPr>
            <p:cNvPr id="272388" name="Picture 6" descr="TileComposite0"/>
            <p:cNvPicPr>
              <a:picLocks noChangeAspect="1" noChangeArrowheads="1"/>
            </p:cNvPicPr>
            <p:nvPr/>
          </p:nvPicPr>
          <p:blipFill>
            <a:blip r:embed="rId3"/>
            <a:srcRect r="50023" b="50023"/>
            <a:stretch>
              <a:fillRect/>
            </a:stretch>
          </p:blipFill>
          <p:spPr bwMode="auto">
            <a:xfrm>
              <a:off x="723" y="282"/>
              <a:ext cx="429" cy="428"/>
            </a:xfrm>
            <a:prstGeom prst="rect">
              <a:avLst/>
            </a:prstGeom>
            <a:noFill/>
            <a:ln w="3175">
              <a:solidFill>
                <a:srgbClr val="000000"/>
              </a:solidFill>
              <a:miter lim="800000"/>
              <a:headEnd/>
              <a:tailEnd/>
            </a:ln>
          </p:spPr>
        </p:pic>
        <p:pic>
          <p:nvPicPr>
            <p:cNvPr id="272389" name="Picture 7" descr="TileComposite1"/>
            <p:cNvPicPr>
              <a:picLocks noChangeAspect="1" noChangeArrowheads="1"/>
            </p:cNvPicPr>
            <p:nvPr/>
          </p:nvPicPr>
          <p:blipFill>
            <a:blip r:embed="rId4"/>
            <a:srcRect r="50023" b="50023"/>
            <a:stretch>
              <a:fillRect/>
            </a:stretch>
          </p:blipFill>
          <p:spPr bwMode="auto">
            <a:xfrm>
              <a:off x="1203" y="282"/>
              <a:ext cx="428" cy="428"/>
            </a:xfrm>
            <a:prstGeom prst="rect">
              <a:avLst/>
            </a:prstGeom>
            <a:noFill/>
            <a:ln w="3175">
              <a:solidFill>
                <a:srgbClr val="000000"/>
              </a:solidFill>
              <a:miter lim="800000"/>
              <a:headEnd/>
              <a:tailEnd/>
            </a:ln>
          </p:spPr>
        </p:pic>
        <p:pic>
          <p:nvPicPr>
            <p:cNvPr id="272390" name="Picture 8" descr="TileComposite2"/>
            <p:cNvPicPr>
              <a:picLocks noChangeAspect="1" noChangeArrowheads="1"/>
            </p:cNvPicPr>
            <p:nvPr/>
          </p:nvPicPr>
          <p:blipFill>
            <a:blip r:embed="rId5"/>
            <a:srcRect r="50023" b="50023"/>
            <a:stretch>
              <a:fillRect/>
            </a:stretch>
          </p:blipFill>
          <p:spPr bwMode="auto">
            <a:xfrm>
              <a:off x="1683" y="282"/>
              <a:ext cx="429" cy="429"/>
            </a:xfrm>
            <a:prstGeom prst="rect">
              <a:avLst/>
            </a:prstGeom>
            <a:noFill/>
            <a:ln w="3175">
              <a:solidFill>
                <a:srgbClr val="000000"/>
              </a:solidFill>
              <a:miter lim="800000"/>
              <a:headEnd/>
              <a:tailEnd/>
            </a:ln>
          </p:spPr>
        </p:pic>
        <p:pic>
          <p:nvPicPr>
            <p:cNvPr id="272391" name="Picture 9" descr="TileComposite3"/>
            <p:cNvPicPr>
              <a:picLocks noChangeAspect="1" noChangeArrowheads="1"/>
            </p:cNvPicPr>
            <p:nvPr/>
          </p:nvPicPr>
          <p:blipFill>
            <a:blip r:embed="rId6"/>
            <a:srcRect r="50023" b="50023"/>
            <a:stretch>
              <a:fillRect/>
            </a:stretch>
          </p:blipFill>
          <p:spPr bwMode="auto">
            <a:xfrm>
              <a:off x="723" y="762"/>
              <a:ext cx="428" cy="429"/>
            </a:xfrm>
            <a:prstGeom prst="rect">
              <a:avLst/>
            </a:prstGeom>
            <a:noFill/>
            <a:ln w="3175">
              <a:solidFill>
                <a:srgbClr val="000000"/>
              </a:solidFill>
              <a:miter lim="800000"/>
              <a:headEnd/>
              <a:tailEnd/>
            </a:ln>
          </p:spPr>
        </p:pic>
        <p:pic>
          <p:nvPicPr>
            <p:cNvPr id="272392" name="Picture 10" descr="TileComposite4"/>
            <p:cNvPicPr>
              <a:picLocks noChangeAspect="1" noChangeArrowheads="1"/>
            </p:cNvPicPr>
            <p:nvPr/>
          </p:nvPicPr>
          <p:blipFill>
            <a:blip r:embed="rId7"/>
            <a:srcRect r="50023" b="50023"/>
            <a:stretch>
              <a:fillRect/>
            </a:stretch>
          </p:blipFill>
          <p:spPr bwMode="auto">
            <a:xfrm>
              <a:off x="1203" y="762"/>
              <a:ext cx="429" cy="429"/>
            </a:xfrm>
            <a:prstGeom prst="rect">
              <a:avLst/>
            </a:prstGeom>
            <a:noFill/>
            <a:ln w="3175">
              <a:solidFill>
                <a:srgbClr val="000000"/>
              </a:solidFill>
              <a:miter lim="800000"/>
              <a:headEnd/>
              <a:tailEnd/>
            </a:ln>
          </p:spPr>
        </p:pic>
        <p:sp>
          <p:nvSpPr>
            <p:cNvPr id="272393" name="AutoShape 11"/>
            <p:cNvSpPr>
              <a:spLocks noChangeArrowheads="1"/>
            </p:cNvSpPr>
            <p:nvPr/>
          </p:nvSpPr>
          <p:spPr bwMode="auto">
            <a:xfrm>
              <a:off x="624" y="192"/>
              <a:ext cx="1590" cy="1098"/>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394" name="AutoShape 12"/>
            <p:cNvCxnSpPr>
              <a:cxnSpLocks noChangeShapeType="1"/>
              <a:stCxn id="272393" idx="3"/>
            </p:cNvCxnSpPr>
            <p:nvPr/>
          </p:nvCxnSpPr>
          <p:spPr bwMode="auto">
            <a:xfrm>
              <a:off x="2220" y="741"/>
              <a:ext cx="282" cy="171"/>
            </a:xfrm>
            <a:prstGeom prst="curvedConnector2">
              <a:avLst/>
            </a:prstGeom>
            <a:noFill/>
            <a:ln w="19050">
              <a:solidFill>
                <a:srgbClr val="000000"/>
              </a:solidFill>
              <a:round/>
              <a:headEnd/>
              <a:tailEnd type="triangle" w="med" len="med"/>
            </a:ln>
          </p:spPr>
        </p:cxnSp>
        <p:pic>
          <p:nvPicPr>
            <p:cNvPr id="272395" name="Picture 13" descr="TileComposite4"/>
            <p:cNvPicPr>
              <a:picLocks noChangeAspect="1" noChangeArrowheads="1"/>
            </p:cNvPicPr>
            <p:nvPr/>
          </p:nvPicPr>
          <p:blipFill>
            <a:blip r:embed="rId7"/>
            <a:srcRect l="50023" b="50023"/>
            <a:stretch>
              <a:fillRect/>
            </a:stretch>
          </p:blipFill>
          <p:spPr bwMode="auto">
            <a:xfrm>
              <a:off x="3771" y="291"/>
              <a:ext cx="428" cy="429"/>
            </a:xfrm>
            <a:prstGeom prst="rect">
              <a:avLst/>
            </a:prstGeom>
            <a:noFill/>
            <a:ln w="3175">
              <a:solidFill>
                <a:srgbClr val="000000"/>
              </a:solidFill>
              <a:miter lim="800000"/>
              <a:headEnd/>
              <a:tailEnd/>
            </a:ln>
          </p:spPr>
        </p:pic>
        <p:pic>
          <p:nvPicPr>
            <p:cNvPr id="272396" name="Picture 14" descr="TileComposite5"/>
            <p:cNvPicPr>
              <a:picLocks noChangeAspect="1" noChangeArrowheads="1"/>
            </p:cNvPicPr>
            <p:nvPr/>
          </p:nvPicPr>
          <p:blipFill>
            <a:blip r:embed="rId8"/>
            <a:srcRect l="50023" b="50023"/>
            <a:stretch>
              <a:fillRect/>
            </a:stretch>
          </p:blipFill>
          <p:spPr bwMode="auto">
            <a:xfrm>
              <a:off x="4224" y="291"/>
              <a:ext cx="429" cy="429"/>
            </a:xfrm>
            <a:prstGeom prst="rect">
              <a:avLst/>
            </a:prstGeom>
            <a:noFill/>
            <a:ln w="3175">
              <a:solidFill>
                <a:srgbClr val="000000"/>
              </a:solidFill>
              <a:miter lim="800000"/>
              <a:headEnd/>
              <a:tailEnd/>
            </a:ln>
          </p:spPr>
        </p:pic>
        <p:pic>
          <p:nvPicPr>
            <p:cNvPr id="272397" name="Picture 15" descr="TileComposite6"/>
            <p:cNvPicPr>
              <a:picLocks noChangeAspect="1" noChangeArrowheads="1"/>
            </p:cNvPicPr>
            <p:nvPr/>
          </p:nvPicPr>
          <p:blipFill>
            <a:blip r:embed="rId9"/>
            <a:srcRect l="50023" b="50023"/>
            <a:stretch>
              <a:fillRect/>
            </a:stretch>
          </p:blipFill>
          <p:spPr bwMode="auto">
            <a:xfrm>
              <a:off x="3771" y="762"/>
              <a:ext cx="428" cy="429"/>
            </a:xfrm>
            <a:prstGeom prst="rect">
              <a:avLst/>
            </a:prstGeom>
            <a:noFill/>
            <a:ln w="3175">
              <a:solidFill>
                <a:srgbClr val="000000"/>
              </a:solidFill>
              <a:miter lim="800000"/>
              <a:headEnd/>
              <a:tailEnd/>
            </a:ln>
          </p:spPr>
        </p:pic>
        <p:pic>
          <p:nvPicPr>
            <p:cNvPr id="272398" name="Picture 16" descr="TileComposite7"/>
            <p:cNvPicPr>
              <a:picLocks noChangeAspect="1" noChangeArrowheads="1"/>
            </p:cNvPicPr>
            <p:nvPr/>
          </p:nvPicPr>
          <p:blipFill>
            <a:blip r:embed="rId10"/>
            <a:srcRect l="50023" b="50023"/>
            <a:stretch>
              <a:fillRect/>
            </a:stretch>
          </p:blipFill>
          <p:spPr bwMode="auto">
            <a:xfrm>
              <a:off x="4224" y="762"/>
              <a:ext cx="429" cy="429"/>
            </a:xfrm>
            <a:prstGeom prst="rect">
              <a:avLst/>
            </a:prstGeom>
            <a:noFill/>
            <a:ln w="3175">
              <a:solidFill>
                <a:srgbClr val="000000"/>
              </a:solidFill>
              <a:miter lim="800000"/>
              <a:headEnd/>
              <a:tailEnd/>
            </a:ln>
          </p:spPr>
        </p:pic>
        <p:pic>
          <p:nvPicPr>
            <p:cNvPr id="272399" name="Picture 17" descr="TileComposite2"/>
            <p:cNvPicPr>
              <a:picLocks noChangeAspect="1" noChangeArrowheads="1"/>
            </p:cNvPicPr>
            <p:nvPr/>
          </p:nvPicPr>
          <p:blipFill>
            <a:blip r:embed="rId5"/>
            <a:srcRect l="50023" b="50023"/>
            <a:stretch>
              <a:fillRect/>
            </a:stretch>
          </p:blipFill>
          <p:spPr bwMode="auto">
            <a:xfrm>
              <a:off x="3312" y="291"/>
              <a:ext cx="428" cy="429"/>
            </a:xfrm>
            <a:prstGeom prst="rect">
              <a:avLst/>
            </a:prstGeom>
            <a:noFill/>
            <a:ln w="3175">
              <a:solidFill>
                <a:srgbClr val="000000"/>
              </a:solidFill>
              <a:miter lim="800000"/>
              <a:headEnd/>
              <a:tailEnd/>
            </a:ln>
          </p:spPr>
        </p:pic>
        <p:pic>
          <p:nvPicPr>
            <p:cNvPr id="272400" name="Picture 18" descr="TileComposite3"/>
            <p:cNvPicPr>
              <a:picLocks noChangeAspect="1" noChangeArrowheads="1"/>
            </p:cNvPicPr>
            <p:nvPr/>
          </p:nvPicPr>
          <p:blipFill>
            <a:blip r:embed="rId6"/>
            <a:srcRect l="50023" b="50023"/>
            <a:stretch>
              <a:fillRect/>
            </a:stretch>
          </p:blipFill>
          <p:spPr bwMode="auto">
            <a:xfrm>
              <a:off x="3312" y="762"/>
              <a:ext cx="429" cy="429"/>
            </a:xfrm>
            <a:prstGeom prst="rect">
              <a:avLst/>
            </a:prstGeom>
            <a:noFill/>
            <a:ln w="3175">
              <a:solidFill>
                <a:srgbClr val="000000"/>
              </a:solidFill>
              <a:miter lim="800000"/>
              <a:headEnd/>
              <a:tailEnd/>
            </a:ln>
          </p:spPr>
        </p:pic>
        <p:sp>
          <p:nvSpPr>
            <p:cNvPr id="272401" name="AutoShape 19"/>
            <p:cNvSpPr>
              <a:spLocks noChangeArrowheads="1"/>
            </p:cNvSpPr>
            <p:nvPr/>
          </p:nvSpPr>
          <p:spPr bwMode="auto">
            <a:xfrm>
              <a:off x="3226" y="186"/>
              <a:ext cx="1526" cy="1086"/>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2" name="AutoShape 20"/>
            <p:cNvCxnSpPr>
              <a:cxnSpLocks noChangeShapeType="1"/>
              <a:stCxn id="272401" idx="1"/>
            </p:cNvCxnSpPr>
            <p:nvPr/>
          </p:nvCxnSpPr>
          <p:spPr bwMode="auto">
            <a:xfrm rot="10800000" flipV="1">
              <a:off x="2934" y="729"/>
              <a:ext cx="286" cy="183"/>
            </a:xfrm>
            <a:prstGeom prst="curvedConnector2">
              <a:avLst/>
            </a:prstGeom>
            <a:noFill/>
            <a:ln w="19050">
              <a:solidFill>
                <a:srgbClr val="000000"/>
              </a:solidFill>
              <a:round/>
              <a:headEnd/>
              <a:tailEnd type="triangle" w="med" len="med"/>
            </a:ln>
          </p:spPr>
        </p:cxnSp>
        <p:pic>
          <p:nvPicPr>
            <p:cNvPr id="272403" name="Picture 21" descr="TileComposite4"/>
            <p:cNvPicPr>
              <a:picLocks noChangeAspect="1" noChangeArrowheads="1"/>
            </p:cNvPicPr>
            <p:nvPr/>
          </p:nvPicPr>
          <p:blipFill>
            <a:blip r:embed="rId7"/>
            <a:srcRect t="50023" r="50023"/>
            <a:stretch>
              <a:fillRect/>
            </a:stretch>
          </p:blipFill>
          <p:spPr bwMode="auto">
            <a:xfrm>
              <a:off x="1696" y="1513"/>
              <a:ext cx="428" cy="429"/>
            </a:xfrm>
            <a:prstGeom prst="rect">
              <a:avLst/>
            </a:prstGeom>
            <a:noFill/>
            <a:ln w="3175">
              <a:solidFill>
                <a:srgbClr val="000000"/>
              </a:solidFill>
              <a:miter lim="800000"/>
              <a:headEnd/>
              <a:tailEnd/>
            </a:ln>
          </p:spPr>
        </p:pic>
        <p:pic>
          <p:nvPicPr>
            <p:cNvPr id="272404" name="Picture 22" descr="TileComposite5"/>
            <p:cNvPicPr>
              <a:picLocks noChangeAspect="1" noChangeArrowheads="1"/>
            </p:cNvPicPr>
            <p:nvPr/>
          </p:nvPicPr>
          <p:blipFill>
            <a:blip r:embed="rId8"/>
            <a:srcRect t="50023" r="50023"/>
            <a:stretch>
              <a:fillRect/>
            </a:stretch>
          </p:blipFill>
          <p:spPr bwMode="auto">
            <a:xfrm>
              <a:off x="1225" y="1978"/>
              <a:ext cx="429" cy="429"/>
            </a:xfrm>
            <a:prstGeom prst="rect">
              <a:avLst/>
            </a:prstGeom>
            <a:noFill/>
            <a:ln w="3175">
              <a:solidFill>
                <a:srgbClr val="000000"/>
              </a:solidFill>
              <a:miter lim="800000"/>
              <a:headEnd/>
              <a:tailEnd/>
            </a:ln>
          </p:spPr>
        </p:pic>
        <p:sp>
          <p:nvSpPr>
            <p:cNvPr id="272405" name="AutoShape 23"/>
            <p:cNvSpPr>
              <a:spLocks noChangeArrowheads="1"/>
            </p:cNvSpPr>
            <p:nvPr/>
          </p:nvSpPr>
          <p:spPr bwMode="auto">
            <a:xfrm>
              <a:off x="1152" y="1435"/>
              <a:ext cx="1008"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6" name="AutoShape 24"/>
            <p:cNvCxnSpPr>
              <a:cxnSpLocks noChangeShapeType="1"/>
              <a:stCxn id="272405" idx="3"/>
            </p:cNvCxnSpPr>
            <p:nvPr/>
          </p:nvCxnSpPr>
          <p:spPr bwMode="auto">
            <a:xfrm flipV="1">
              <a:off x="2166" y="1772"/>
              <a:ext cx="336" cy="167"/>
            </a:xfrm>
            <a:prstGeom prst="curvedConnector2">
              <a:avLst/>
            </a:prstGeom>
            <a:noFill/>
            <a:ln w="19050">
              <a:solidFill>
                <a:srgbClr val="000000"/>
              </a:solidFill>
              <a:round/>
              <a:headEnd/>
              <a:tailEnd type="triangle" w="med" len="med"/>
            </a:ln>
          </p:spPr>
        </p:cxnSp>
        <p:pic>
          <p:nvPicPr>
            <p:cNvPr id="272407" name="Picture 25" descr="TileComposite3"/>
            <p:cNvPicPr>
              <a:picLocks noChangeAspect="1" noChangeArrowheads="1"/>
            </p:cNvPicPr>
            <p:nvPr/>
          </p:nvPicPr>
          <p:blipFill>
            <a:blip r:embed="rId6"/>
            <a:srcRect t="50023" r="50023"/>
            <a:stretch>
              <a:fillRect/>
            </a:stretch>
          </p:blipFill>
          <p:spPr bwMode="auto">
            <a:xfrm>
              <a:off x="1225" y="1513"/>
              <a:ext cx="429" cy="427"/>
            </a:xfrm>
            <a:prstGeom prst="rect">
              <a:avLst/>
            </a:prstGeom>
            <a:noFill/>
            <a:ln w="3175">
              <a:solidFill>
                <a:srgbClr val="000000"/>
              </a:solidFill>
              <a:miter lim="800000"/>
              <a:headEnd/>
              <a:tailEnd/>
            </a:ln>
          </p:spPr>
        </p:pic>
        <p:pic>
          <p:nvPicPr>
            <p:cNvPr id="272408" name="Picture 26" descr="TileComposite4"/>
            <p:cNvPicPr>
              <a:picLocks noChangeAspect="1" noChangeArrowheads="1"/>
            </p:cNvPicPr>
            <p:nvPr/>
          </p:nvPicPr>
          <p:blipFill>
            <a:blip r:embed="rId7"/>
            <a:srcRect l="50023" t="50023"/>
            <a:stretch>
              <a:fillRect/>
            </a:stretch>
          </p:blipFill>
          <p:spPr bwMode="auto">
            <a:xfrm>
              <a:off x="3761" y="1445"/>
              <a:ext cx="429" cy="429"/>
            </a:xfrm>
            <a:prstGeom prst="rect">
              <a:avLst/>
            </a:prstGeom>
            <a:noFill/>
            <a:ln w="3175">
              <a:solidFill>
                <a:srgbClr val="000000"/>
              </a:solidFill>
              <a:miter lim="800000"/>
              <a:headEnd/>
              <a:tailEnd/>
            </a:ln>
          </p:spPr>
        </p:pic>
        <p:pic>
          <p:nvPicPr>
            <p:cNvPr id="272409" name="Picture 27" descr="TileComposite6"/>
            <p:cNvPicPr>
              <a:picLocks noChangeAspect="1" noChangeArrowheads="1"/>
            </p:cNvPicPr>
            <p:nvPr/>
          </p:nvPicPr>
          <p:blipFill>
            <a:blip r:embed="rId9"/>
            <a:srcRect l="50023" t="50023"/>
            <a:stretch>
              <a:fillRect/>
            </a:stretch>
          </p:blipFill>
          <p:spPr bwMode="auto">
            <a:xfrm>
              <a:off x="3761" y="1917"/>
              <a:ext cx="429" cy="429"/>
            </a:xfrm>
            <a:prstGeom prst="rect">
              <a:avLst/>
            </a:prstGeom>
            <a:noFill/>
            <a:ln w="3175">
              <a:solidFill>
                <a:srgbClr val="000000"/>
              </a:solidFill>
              <a:miter lim="800000"/>
              <a:headEnd/>
              <a:tailEnd/>
            </a:ln>
          </p:spPr>
        </p:pic>
        <p:pic>
          <p:nvPicPr>
            <p:cNvPr id="272410" name="Picture 28" descr="TileComposite7"/>
            <p:cNvPicPr>
              <a:picLocks noChangeAspect="1" noChangeArrowheads="1"/>
            </p:cNvPicPr>
            <p:nvPr/>
          </p:nvPicPr>
          <p:blipFill>
            <a:blip r:embed="rId10"/>
            <a:srcRect l="50023" t="50023"/>
            <a:stretch>
              <a:fillRect/>
            </a:stretch>
          </p:blipFill>
          <p:spPr bwMode="auto">
            <a:xfrm>
              <a:off x="4228" y="1445"/>
              <a:ext cx="428" cy="428"/>
            </a:xfrm>
            <a:prstGeom prst="rect">
              <a:avLst/>
            </a:prstGeom>
            <a:noFill/>
            <a:ln w="3175">
              <a:solidFill>
                <a:srgbClr val="000000"/>
              </a:solidFill>
              <a:miter lim="800000"/>
              <a:headEnd/>
              <a:tailEnd/>
            </a:ln>
          </p:spPr>
        </p:pic>
        <p:sp>
          <p:nvSpPr>
            <p:cNvPr id="272411" name="AutoShape 29"/>
            <p:cNvSpPr>
              <a:spLocks noChangeArrowheads="1"/>
            </p:cNvSpPr>
            <p:nvPr/>
          </p:nvSpPr>
          <p:spPr bwMode="auto">
            <a:xfrm>
              <a:off x="3222" y="1387"/>
              <a:ext cx="1530"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12" name="AutoShape 30"/>
            <p:cNvCxnSpPr>
              <a:cxnSpLocks noChangeShapeType="1"/>
              <a:stCxn id="272411" idx="1"/>
            </p:cNvCxnSpPr>
            <p:nvPr/>
          </p:nvCxnSpPr>
          <p:spPr bwMode="auto">
            <a:xfrm rot="10800000">
              <a:off x="2934" y="1772"/>
              <a:ext cx="282" cy="119"/>
            </a:xfrm>
            <a:prstGeom prst="curvedConnector2">
              <a:avLst/>
            </a:prstGeom>
            <a:noFill/>
            <a:ln w="19050">
              <a:solidFill>
                <a:srgbClr val="000000"/>
              </a:solidFill>
              <a:round/>
              <a:headEnd/>
              <a:tailEnd type="triangle" w="med" len="med"/>
            </a:ln>
          </p:spPr>
        </p:cxnSp>
        <p:pic>
          <p:nvPicPr>
            <p:cNvPr id="272413" name="Picture 31" descr="TileComposite5"/>
            <p:cNvPicPr>
              <a:picLocks noChangeAspect="1" noChangeArrowheads="1"/>
            </p:cNvPicPr>
            <p:nvPr/>
          </p:nvPicPr>
          <p:blipFill>
            <a:blip r:embed="rId8"/>
            <a:srcRect l="50023" t="50023"/>
            <a:stretch>
              <a:fillRect/>
            </a:stretch>
          </p:blipFill>
          <p:spPr bwMode="auto">
            <a:xfrm>
              <a:off x="3295" y="1917"/>
              <a:ext cx="428" cy="429"/>
            </a:xfrm>
            <a:prstGeom prst="rect">
              <a:avLst/>
            </a:prstGeom>
            <a:noFill/>
            <a:ln w="3175">
              <a:solidFill>
                <a:srgbClr val="000000"/>
              </a:solidFill>
              <a:miter lim="800000"/>
              <a:headEnd/>
              <a:tailEnd/>
            </a:ln>
          </p:spPr>
        </p:pic>
        <p:pic>
          <p:nvPicPr>
            <p:cNvPr id="272414" name="Picture 32" descr="TileComposite3"/>
            <p:cNvPicPr>
              <a:picLocks noChangeAspect="1" noChangeArrowheads="1"/>
            </p:cNvPicPr>
            <p:nvPr/>
          </p:nvPicPr>
          <p:blipFill>
            <a:blip r:embed="rId6"/>
            <a:srcRect l="50023" t="49518"/>
            <a:stretch>
              <a:fillRect/>
            </a:stretch>
          </p:blipFill>
          <p:spPr bwMode="auto">
            <a:xfrm>
              <a:off x="3295" y="1444"/>
              <a:ext cx="428" cy="432"/>
            </a:xfrm>
            <a:prstGeom prst="rect">
              <a:avLst/>
            </a:prstGeom>
            <a:noFill/>
            <a:ln w="3175">
              <a:solidFill>
                <a:srgbClr val="000000"/>
              </a:solidFill>
              <a:miter lim="800000"/>
              <a:headEnd/>
              <a:tailEnd/>
            </a:ln>
          </p:spPr>
        </p:pic>
        <p:grpSp>
          <p:nvGrpSpPr>
            <p:cNvPr id="272415" name="Group 33"/>
            <p:cNvGrpSpPr>
              <a:grpSpLocks/>
            </p:cNvGrpSpPr>
            <p:nvPr/>
          </p:nvGrpSpPr>
          <p:grpSpPr bwMode="auto">
            <a:xfrm>
              <a:off x="2287" y="912"/>
              <a:ext cx="865" cy="860"/>
              <a:chOff x="2263" y="1471"/>
              <a:chExt cx="872" cy="867"/>
            </a:xfrm>
          </p:grpSpPr>
          <p:pic>
            <p:nvPicPr>
              <p:cNvPr id="272416" name="Picture 34" descr="TileCompositeAll"/>
              <p:cNvPicPr>
                <a:picLocks noChangeAspect="1" noChangeArrowheads="1"/>
              </p:cNvPicPr>
              <p:nvPr/>
            </p:nvPicPr>
            <p:blipFill>
              <a:blip r:embed="rId11"/>
              <a:srcRect r="50023" b="50023"/>
              <a:stretch>
                <a:fillRect/>
              </a:stretch>
            </p:blipFill>
            <p:spPr bwMode="auto">
              <a:xfrm>
                <a:off x="2263" y="1471"/>
                <a:ext cx="432" cy="432"/>
              </a:xfrm>
              <a:prstGeom prst="rect">
                <a:avLst/>
              </a:prstGeom>
              <a:noFill/>
              <a:ln w="3175">
                <a:solidFill>
                  <a:srgbClr val="000000"/>
                </a:solidFill>
                <a:miter lim="800000"/>
                <a:headEnd/>
                <a:tailEnd/>
              </a:ln>
            </p:spPr>
          </p:pic>
          <p:pic>
            <p:nvPicPr>
              <p:cNvPr id="272417" name="Picture 35" descr="TileCompositeAll"/>
              <p:cNvPicPr>
                <a:picLocks noChangeAspect="1" noChangeArrowheads="1"/>
              </p:cNvPicPr>
              <p:nvPr/>
            </p:nvPicPr>
            <p:blipFill>
              <a:blip r:embed="rId11"/>
              <a:srcRect l="49518" b="50023"/>
              <a:stretch>
                <a:fillRect/>
              </a:stretch>
            </p:blipFill>
            <p:spPr bwMode="auto">
              <a:xfrm>
                <a:off x="2695" y="1471"/>
                <a:ext cx="440" cy="432"/>
              </a:xfrm>
              <a:prstGeom prst="rect">
                <a:avLst/>
              </a:prstGeom>
              <a:noFill/>
              <a:ln w="3175">
                <a:solidFill>
                  <a:srgbClr val="000000"/>
                </a:solidFill>
                <a:miter lim="800000"/>
                <a:headEnd/>
                <a:tailEnd/>
              </a:ln>
            </p:spPr>
          </p:pic>
          <p:pic>
            <p:nvPicPr>
              <p:cNvPr id="272418" name="Picture 36" descr="TileCompositeAll"/>
              <p:cNvPicPr>
                <a:picLocks noChangeAspect="1" noChangeArrowheads="1"/>
              </p:cNvPicPr>
              <p:nvPr/>
            </p:nvPicPr>
            <p:blipFill>
              <a:blip r:embed="rId11"/>
              <a:srcRect t="49518" r="50023"/>
              <a:stretch>
                <a:fillRect/>
              </a:stretch>
            </p:blipFill>
            <p:spPr bwMode="auto">
              <a:xfrm>
                <a:off x="2263" y="1903"/>
                <a:ext cx="432" cy="435"/>
              </a:xfrm>
              <a:prstGeom prst="rect">
                <a:avLst/>
              </a:prstGeom>
              <a:noFill/>
              <a:ln w="3175">
                <a:solidFill>
                  <a:srgbClr val="000000"/>
                </a:solidFill>
                <a:miter lim="800000"/>
                <a:headEnd/>
                <a:tailEnd/>
              </a:ln>
            </p:spPr>
          </p:pic>
          <p:pic>
            <p:nvPicPr>
              <p:cNvPr id="272419" name="Picture 37" descr="TileCompositeAll"/>
              <p:cNvPicPr>
                <a:picLocks noChangeAspect="1" noChangeArrowheads="1"/>
              </p:cNvPicPr>
              <p:nvPr/>
            </p:nvPicPr>
            <p:blipFill>
              <a:blip r:embed="rId11"/>
              <a:srcRect l="49518" t="49564"/>
              <a:stretch>
                <a:fillRect/>
              </a:stretch>
            </p:blipFill>
            <p:spPr bwMode="auto">
              <a:xfrm>
                <a:off x="2695" y="1903"/>
                <a:ext cx="440" cy="435"/>
              </a:xfrm>
              <a:prstGeom prst="rect">
                <a:avLst/>
              </a:prstGeom>
              <a:noFill/>
              <a:ln w="3175">
                <a:solidFill>
                  <a:srgbClr val="000000"/>
                </a:solidFill>
                <a:miter lim="800000"/>
                <a:headEnd/>
                <a:tailEnd/>
              </a:ln>
            </p:spPr>
          </p:pic>
        </p:grpSp>
      </p:grpSp>
    </p:spTree>
    <p:extLst>
      <p:ext uri="{BB962C8B-B14F-4D97-AF65-F5344CB8AC3E}">
        <p14:creationId xmlns:p14="http://schemas.microsoft.com/office/powerpoint/2010/main" val="1551852392"/>
      </p:ext>
    </p:extLst>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smtClean="0">
                <a:ea typeface="ＭＳ Ｐゴシック" pitchFamily="-107" charset="-128"/>
              </a:rPr>
              <a:t>ParaView Architecture</a:t>
            </a:r>
          </a:p>
        </p:txBody>
      </p:sp>
      <p:sp>
        <p:nvSpPr>
          <p:cNvPr id="202755" name="Rectangle 3"/>
          <p:cNvSpPr>
            <a:spLocks noGrp="1" noChangeArrowheads="1"/>
          </p:cNvSpPr>
          <p:nvPr>
            <p:ph type="body" idx="1"/>
          </p:nvPr>
        </p:nvSpPr>
        <p:spPr/>
        <p:txBody>
          <a:bodyPr/>
          <a:lstStyle/>
          <a:p>
            <a:r>
              <a:rPr lang="en-US" smtClean="0">
                <a:ea typeface="ＭＳ Ｐゴシック" pitchFamily="-107" charset="-128"/>
              </a:rPr>
              <a:t>Three tier</a:t>
            </a:r>
          </a:p>
          <a:p>
            <a:pPr lvl="1"/>
            <a:r>
              <a:rPr lang="en-US" smtClean="0">
                <a:ea typeface="ＭＳ Ｐゴシック" pitchFamily="-107" charset="-128"/>
              </a:rPr>
              <a:t>Data Server</a:t>
            </a:r>
          </a:p>
          <a:p>
            <a:pPr lvl="1"/>
            <a:r>
              <a:rPr lang="en-US" smtClean="0">
                <a:ea typeface="ＭＳ Ｐゴシック" pitchFamily="-107" charset="-128"/>
              </a:rPr>
              <a:t>Render Server</a:t>
            </a:r>
          </a:p>
          <a:p>
            <a:pPr lvl="1"/>
            <a:r>
              <a:rPr lang="en-US" smtClean="0">
                <a:ea typeface="ＭＳ Ｐゴシック" pitchFamily="-107" charset="-128"/>
              </a:rPr>
              <a:t>Client</a:t>
            </a:r>
          </a:p>
        </p:txBody>
      </p:sp>
    </p:spTree>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Grp="1" noChangeArrowheads="1"/>
          </p:cNvSpPr>
          <p:nvPr>
            <p:ph type="title"/>
          </p:nvPr>
        </p:nvSpPr>
        <p:spPr/>
        <p:txBody>
          <a:bodyPr/>
          <a:lstStyle/>
          <a:p>
            <a:r>
              <a:rPr lang="en-US" smtClean="0">
                <a:ea typeface="ＭＳ Ｐゴシック" pitchFamily="-107" charset="-128"/>
              </a:rPr>
              <a:t>Standalone</a:t>
            </a:r>
          </a:p>
        </p:txBody>
      </p:sp>
      <p:grpSp>
        <p:nvGrpSpPr>
          <p:cNvPr id="204803" name="Group 5"/>
          <p:cNvGrpSpPr>
            <a:grpSpLocks/>
          </p:cNvGrpSpPr>
          <p:nvPr/>
        </p:nvGrpSpPr>
        <p:grpSpPr bwMode="auto">
          <a:xfrm>
            <a:off x="2743200" y="2286000"/>
            <a:ext cx="3657600" cy="2743200"/>
            <a:chOff x="1776" y="1488"/>
            <a:chExt cx="2304" cy="1728"/>
          </a:xfrm>
        </p:grpSpPr>
        <p:sp>
          <p:nvSpPr>
            <p:cNvPr id="204804" name="Rectangle 6"/>
            <p:cNvSpPr>
              <a:spLocks noChangeArrowheads="1"/>
            </p:cNvSpPr>
            <p:nvPr/>
          </p:nvSpPr>
          <p:spPr bwMode="auto">
            <a:xfrm>
              <a:off x="1776" y="1488"/>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4805" name="Rectangle 7"/>
            <p:cNvSpPr>
              <a:spLocks noChangeArrowheads="1"/>
            </p:cNvSpPr>
            <p:nvPr/>
          </p:nvSpPr>
          <p:spPr bwMode="auto">
            <a:xfrm>
              <a:off x="1824" y="1536"/>
              <a:ext cx="2208" cy="336"/>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4806" name="Rectangle 8"/>
            <p:cNvSpPr>
              <a:spLocks noChangeArrowheads="1"/>
            </p:cNvSpPr>
            <p:nvPr/>
          </p:nvSpPr>
          <p:spPr bwMode="auto">
            <a:xfrm>
              <a:off x="1824" y="1920"/>
              <a:ext cx="1104"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4807" name="Rectangle 9"/>
            <p:cNvSpPr>
              <a:spLocks noChangeArrowheads="1"/>
            </p:cNvSpPr>
            <p:nvPr/>
          </p:nvSpPr>
          <p:spPr bwMode="auto">
            <a:xfrm>
              <a:off x="2976" y="1920"/>
              <a:ext cx="1056"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Tree>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4"/>
          <p:cNvSpPr>
            <a:spLocks noGrp="1" noChangeArrowheads="1"/>
          </p:cNvSpPr>
          <p:nvPr>
            <p:ph type="title"/>
          </p:nvPr>
        </p:nvSpPr>
        <p:spPr/>
        <p:txBody>
          <a:bodyPr/>
          <a:lstStyle/>
          <a:p>
            <a:r>
              <a:rPr lang="en-US" smtClean="0">
                <a:ea typeface="ＭＳ Ｐゴシック" pitchFamily="-107" charset="-128"/>
              </a:rPr>
              <a:t>Client-Server</a:t>
            </a:r>
          </a:p>
        </p:txBody>
      </p:sp>
      <p:grpSp>
        <p:nvGrpSpPr>
          <p:cNvPr id="206851" name="Group 5"/>
          <p:cNvGrpSpPr>
            <a:grpSpLocks/>
          </p:cNvGrpSpPr>
          <p:nvPr/>
        </p:nvGrpSpPr>
        <p:grpSpPr bwMode="auto">
          <a:xfrm>
            <a:off x="1295400" y="1828800"/>
            <a:ext cx="6553200" cy="3200400"/>
            <a:chOff x="816" y="2310"/>
            <a:chExt cx="4128" cy="2016"/>
          </a:xfrm>
        </p:grpSpPr>
        <p:sp>
          <p:nvSpPr>
            <p:cNvPr id="206852" name="Rectangle 6"/>
            <p:cNvSpPr>
              <a:spLocks noChangeArrowheads="1"/>
            </p:cNvSpPr>
            <p:nvPr/>
          </p:nvSpPr>
          <p:spPr bwMode="auto">
            <a:xfrm>
              <a:off x="4080" y="3030"/>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6853" name="Rectangle 7"/>
            <p:cNvSpPr>
              <a:spLocks noChangeArrowheads="1"/>
            </p:cNvSpPr>
            <p:nvPr/>
          </p:nvSpPr>
          <p:spPr bwMode="auto">
            <a:xfrm>
              <a:off x="816" y="2310"/>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4" name="Rectangle 8"/>
            <p:cNvSpPr>
              <a:spLocks noChangeArrowheads="1"/>
            </p:cNvSpPr>
            <p:nvPr/>
          </p:nvSpPr>
          <p:spPr bwMode="auto">
            <a:xfrm>
              <a:off x="912" y="2406"/>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5" name="Rectangle 9"/>
            <p:cNvSpPr>
              <a:spLocks noChangeArrowheads="1"/>
            </p:cNvSpPr>
            <p:nvPr/>
          </p:nvSpPr>
          <p:spPr bwMode="auto">
            <a:xfrm>
              <a:off x="1008" y="2502"/>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grpSp>
          <p:nvGrpSpPr>
            <p:cNvPr id="206856" name="Group 10"/>
            <p:cNvGrpSpPr>
              <a:grpSpLocks/>
            </p:cNvGrpSpPr>
            <p:nvPr/>
          </p:nvGrpSpPr>
          <p:grpSpPr bwMode="auto">
            <a:xfrm>
              <a:off x="1104" y="2598"/>
              <a:ext cx="2304" cy="1728"/>
              <a:chOff x="480" y="624"/>
              <a:chExt cx="2304" cy="1728"/>
            </a:xfrm>
          </p:grpSpPr>
          <p:sp>
            <p:nvSpPr>
              <p:cNvPr id="206858" name="Rectangle 11"/>
              <p:cNvSpPr>
                <a:spLocks noChangeArrowheads="1"/>
              </p:cNvSpPr>
              <p:nvPr/>
            </p:nvSpPr>
            <p:spPr bwMode="auto">
              <a:xfrm>
                <a:off x="480" y="624"/>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9" name="Rectangle 12"/>
              <p:cNvSpPr>
                <a:spLocks noChangeArrowheads="1"/>
              </p:cNvSpPr>
              <p:nvPr/>
            </p:nvSpPr>
            <p:spPr bwMode="auto">
              <a:xfrm>
                <a:off x="528" y="672"/>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6860" name="Rectangle 13"/>
              <p:cNvSpPr>
                <a:spLocks noChangeArrowheads="1"/>
              </p:cNvSpPr>
              <p:nvPr/>
            </p:nvSpPr>
            <p:spPr bwMode="auto">
              <a:xfrm>
                <a:off x="168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
          <p:nvSpPr>
            <p:cNvPr id="206857" name="Line 14"/>
            <p:cNvSpPr>
              <a:spLocks noChangeShapeType="1"/>
            </p:cNvSpPr>
            <p:nvPr/>
          </p:nvSpPr>
          <p:spPr bwMode="auto">
            <a:xfrm flipH="1">
              <a:off x="3408" y="3462"/>
              <a:ext cx="672"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smtClean="0">
                <a:ea typeface="ＭＳ Ｐゴシック" pitchFamily="-107" charset="-128"/>
              </a:rPr>
              <a:t>Client-Render Server-Data Server</a:t>
            </a:r>
          </a:p>
        </p:txBody>
      </p:sp>
      <p:grpSp>
        <p:nvGrpSpPr>
          <p:cNvPr id="208899" name="Group 4"/>
          <p:cNvGrpSpPr>
            <a:grpSpLocks/>
          </p:cNvGrpSpPr>
          <p:nvPr/>
        </p:nvGrpSpPr>
        <p:grpSpPr bwMode="auto">
          <a:xfrm>
            <a:off x="723900" y="1828800"/>
            <a:ext cx="7696200" cy="3200400"/>
            <a:chOff x="384" y="480"/>
            <a:chExt cx="4848" cy="2016"/>
          </a:xfrm>
        </p:grpSpPr>
        <p:sp>
          <p:nvSpPr>
            <p:cNvPr id="208900" name="Rectangle 5"/>
            <p:cNvSpPr>
              <a:spLocks noChangeArrowheads="1"/>
            </p:cNvSpPr>
            <p:nvPr/>
          </p:nvSpPr>
          <p:spPr bwMode="auto">
            <a:xfrm>
              <a:off x="384" y="480"/>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1" name="Rectangle 6"/>
            <p:cNvSpPr>
              <a:spLocks noChangeArrowheads="1"/>
            </p:cNvSpPr>
            <p:nvPr/>
          </p:nvSpPr>
          <p:spPr bwMode="auto">
            <a:xfrm>
              <a:off x="480"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2" name="Rectangle 7"/>
            <p:cNvSpPr>
              <a:spLocks noChangeArrowheads="1"/>
            </p:cNvSpPr>
            <p:nvPr/>
          </p:nvSpPr>
          <p:spPr bwMode="auto">
            <a:xfrm>
              <a:off x="576"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3" name="Rectangle 8"/>
            <p:cNvSpPr>
              <a:spLocks noChangeArrowheads="1"/>
            </p:cNvSpPr>
            <p:nvPr/>
          </p:nvSpPr>
          <p:spPr bwMode="auto">
            <a:xfrm>
              <a:off x="672"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4" name="Rectangle 9"/>
            <p:cNvSpPr>
              <a:spLocks noChangeArrowheads="1"/>
            </p:cNvSpPr>
            <p:nvPr/>
          </p:nvSpPr>
          <p:spPr bwMode="auto">
            <a:xfrm>
              <a:off x="2304"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5" name="Rectangle 10"/>
            <p:cNvSpPr>
              <a:spLocks noChangeArrowheads="1"/>
            </p:cNvSpPr>
            <p:nvPr/>
          </p:nvSpPr>
          <p:spPr bwMode="auto">
            <a:xfrm>
              <a:off x="240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6" name="Rectangle 11"/>
            <p:cNvSpPr>
              <a:spLocks noChangeArrowheads="1"/>
            </p:cNvSpPr>
            <p:nvPr/>
          </p:nvSpPr>
          <p:spPr bwMode="auto">
            <a:xfrm>
              <a:off x="2496"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7" name="Rectangle 12"/>
            <p:cNvSpPr>
              <a:spLocks noChangeArrowheads="1"/>
            </p:cNvSpPr>
            <p:nvPr/>
          </p:nvSpPr>
          <p:spPr bwMode="auto">
            <a:xfrm>
              <a:off x="4368" y="1248"/>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8908" name="Rectangle 13"/>
            <p:cNvSpPr>
              <a:spLocks noChangeArrowheads="1"/>
            </p:cNvSpPr>
            <p:nvPr/>
          </p:nvSpPr>
          <p:spPr bwMode="auto">
            <a:xfrm>
              <a:off x="768" y="864"/>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8909" name="Rectangle 14"/>
            <p:cNvSpPr>
              <a:spLocks noChangeArrowheads="1"/>
            </p:cNvSpPr>
            <p:nvPr/>
          </p:nvSpPr>
          <p:spPr bwMode="auto">
            <a:xfrm>
              <a:off x="2592" y="864"/>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sp>
          <p:nvSpPr>
            <p:cNvPr id="208910" name="Line 15"/>
            <p:cNvSpPr>
              <a:spLocks noChangeShapeType="1"/>
            </p:cNvSpPr>
            <p:nvPr/>
          </p:nvSpPr>
          <p:spPr bwMode="auto">
            <a:xfrm flipH="1">
              <a:off x="3648" y="1680"/>
              <a:ext cx="720" cy="0"/>
            </a:xfrm>
            <a:prstGeom prst="line">
              <a:avLst/>
            </a:prstGeom>
            <a:noFill/>
            <a:ln w="38100">
              <a:solidFill>
                <a:schemeClr val="tx1"/>
              </a:solidFill>
              <a:round/>
              <a:headEnd/>
              <a:tailEnd/>
            </a:ln>
          </p:spPr>
          <p:txBody>
            <a:bodyPr/>
            <a:lstStyle/>
            <a:p>
              <a:endParaRPr lang="en-US"/>
            </a:p>
          </p:txBody>
        </p:sp>
        <p:sp>
          <p:nvSpPr>
            <p:cNvPr id="208911" name="Line 16"/>
            <p:cNvSpPr>
              <a:spLocks noChangeShapeType="1"/>
            </p:cNvSpPr>
            <p:nvPr/>
          </p:nvSpPr>
          <p:spPr bwMode="auto">
            <a:xfrm flipH="1">
              <a:off x="1872" y="1392"/>
              <a:ext cx="720" cy="0"/>
            </a:xfrm>
            <a:prstGeom prst="line">
              <a:avLst/>
            </a:prstGeom>
            <a:noFill/>
            <a:ln w="38100">
              <a:solidFill>
                <a:schemeClr val="tx1"/>
              </a:solidFill>
              <a:round/>
              <a:headEnd/>
              <a:tailEnd/>
            </a:ln>
          </p:spPr>
          <p:txBody>
            <a:bodyPr/>
            <a:lstStyle/>
            <a:p>
              <a:endParaRPr lang="en-US"/>
            </a:p>
          </p:txBody>
        </p:sp>
        <p:sp>
          <p:nvSpPr>
            <p:cNvPr id="208912" name="Line 17"/>
            <p:cNvSpPr>
              <a:spLocks noChangeShapeType="1"/>
            </p:cNvSpPr>
            <p:nvPr/>
          </p:nvSpPr>
          <p:spPr bwMode="auto">
            <a:xfrm flipH="1">
              <a:off x="1872" y="1536"/>
              <a:ext cx="720" cy="0"/>
            </a:xfrm>
            <a:prstGeom prst="line">
              <a:avLst/>
            </a:prstGeom>
            <a:noFill/>
            <a:ln w="38100">
              <a:solidFill>
                <a:schemeClr val="tx1"/>
              </a:solidFill>
              <a:round/>
              <a:headEnd/>
              <a:tailEnd/>
            </a:ln>
          </p:spPr>
          <p:txBody>
            <a:bodyPr/>
            <a:lstStyle/>
            <a:p>
              <a:endParaRPr lang="en-US"/>
            </a:p>
          </p:txBody>
        </p:sp>
        <p:sp>
          <p:nvSpPr>
            <p:cNvPr id="208913" name="Line 18"/>
            <p:cNvSpPr>
              <a:spLocks noChangeShapeType="1"/>
            </p:cNvSpPr>
            <p:nvPr/>
          </p:nvSpPr>
          <p:spPr bwMode="auto">
            <a:xfrm flipH="1">
              <a:off x="1872" y="1680"/>
              <a:ext cx="720" cy="0"/>
            </a:xfrm>
            <a:prstGeom prst="line">
              <a:avLst/>
            </a:prstGeom>
            <a:noFill/>
            <a:ln w="38100">
              <a:solidFill>
                <a:schemeClr val="tx1"/>
              </a:solidFill>
              <a:round/>
              <a:headEnd/>
              <a:tailEnd/>
            </a:ln>
          </p:spPr>
          <p:txBody>
            <a:bodyPr/>
            <a:lstStyle/>
            <a:p>
              <a:endParaRPr lang="en-US"/>
            </a:p>
          </p:txBody>
        </p:sp>
        <p:sp>
          <p:nvSpPr>
            <p:cNvPr id="208914" name="Line 19"/>
            <p:cNvSpPr>
              <a:spLocks noChangeShapeType="1"/>
            </p:cNvSpPr>
            <p:nvPr/>
          </p:nvSpPr>
          <p:spPr bwMode="auto">
            <a:xfrm flipH="1">
              <a:off x="1872" y="1824"/>
              <a:ext cx="720"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How to Visualize Large Data?</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Run server on large machine</a:t>
            </a:r>
          </a:p>
          <a:p>
            <a:pPr lvl="1"/>
            <a:r>
              <a:rPr lang="en-US" dirty="0" smtClean="0">
                <a:ea typeface="ＭＳ Ｐゴシック" pitchFamily="-107" charset="-128"/>
              </a:rPr>
              <a:t>Aggregate memory</a:t>
            </a:r>
          </a:p>
          <a:p>
            <a:pPr lvl="1"/>
            <a:r>
              <a:rPr lang="en-US" dirty="0" smtClean="0">
                <a:ea typeface="ＭＳ Ｐゴシック" pitchFamily="-107" charset="-128"/>
              </a:rPr>
              <a:t>MPI for communication</a:t>
            </a:r>
          </a:p>
          <a:p>
            <a:pPr marL="457200" lvl="1" indent="0">
              <a:buNone/>
            </a:pPr>
            <a:r>
              <a:rPr lang="en-US" dirty="0" smtClean="0">
                <a:ea typeface="ＭＳ Ｐゴシック" pitchFamily="-107" charset="-128"/>
              </a:rPr>
              <a:t>	Kitware binaries have MPI</a:t>
            </a:r>
          </a:p>
          <a:p>
            <a:pPr marL="457200" lvl="1" indent="0">
              <a:buNone/>
            </a:pPr>
            <a:r>
              <a:rPr lang="en-US" dirty="0">
                <a:ea typeface="ＭＳ Ｐゴシック" pitchFamily="-107" charset="-128"/>
              </a:rPr>
              <a:t>	</a:t>
            </a:r>
            <a:r>
              <a:rPr lang="en-US" dirty="0" smtClean="0">
                <a:ea typeface="ＭＳ Ｐゴシック" pitchFamily="-107" charset="-128"/>
              </a:rPr>
              <a:t> but</a:t>
            </a:r>
          </a:p>
          <a:p>
            <a:pPr marL="457200" lvl="1" indent="0">
              <a:buNone/>
            </a:pPr>
            <a:r>
              <a:rPr lang="en-US" dirty="0">
                <a:ea typeface="ＭＳ Ｐゴシック" pitchFamily="-107" charset="-128"/>
              </a:rPr>
              <a:t>	</a:t>
            </a:r>
            <a:r>
              <a:rPr lang="en-US" dirty="0" smtClean="0">
                <a:ea typeface="ＭＳ Ｐゴシック" pitchFamily="-107" charset="-128"/>
              </a:rPr>
              <a:t>  not </a:t>
            </a:r>
            <a:r>
              <a:rPr lang="en-US" dirty="0">
                <a:ea typeface="ＭＳ Ｐゴシック" pitchFamily="-107" charset="-128"/>
              </a:rPr>
              <a:t>tuned to any particular </a:t>
            </a:r>
            <a:r>
              <a:rPr lang="en-US" dirty="0" smtClean="0">
                <a:ea typeface="ＭＳ Ｐゴシック" pitchFamily="-107" charset="-128"/>
              </a:rPr>
              <a:t>machine</a:t>
            </a:r>
            <a:r>
              <a:rPr lang="en-US" dirty="0">
                <a:ea typeface="ＭＳ Ｐゴシック" pitchFamily="-107" charset="-128"/>
              </a:rPr>
              <a:t>	</a:t>
            </a:r>
            <a:r>
              <a:rPr lang="en-US" dirty="0" smtClean="0">
                <a:ea typeface="ＭＳ Ｐゴシック" pitchFamily="-107" charset="-128"/>
              </a:rPr>
              <a:t> </a:t>
            </a:r>
          </a:p>
          <a:p>
            <a:pPr marL="457200" lvl="1" indent="0">
              <a:buNone/>
            </a:pPr>
            <a:r>
              <a:rPr lang="en-US" dirty="0" smtClean="0">
                <a:ea typeface="ＭＳ Ｐゴシック" pitchFamily="-107" charset="-128"/>
              </a:rPr>
              <a:t>      Microsoft MPI (free) not packaged</a:t>
            </a:r>
          </a:p>
          <a:p>
            <a:pPr marL="457200" lvl="1" indent="0">
              <a:buNone/>
            </a:pPr>
            <a:endParaRPr lang="en-US" dirty="0" smtClean="0">
              <a:ea typeface="ＭＳ Ｐゴシック" pitchFamily="-107" charset="-128"/>
            </a:endParaRPr>
          </a:p>
          <a:p>
            <a:pPr marL="457200" lvl="1" indent="0">
              <a:buNone/>
            </a:pPr>
            <a:endParaRPr lang="en-US" dirty="0" smtClean="0">
              <a:ea typeface="ＭＳ Ｐゴシック" pitchFamily="-107" charset="-128"/>
            </a:endParaRPr>
          </a:p>
          <a:p>
            <a:endParaRPr lang="en-US" dirty="0">
              <a:ea typeface="ＭＳ Ｐゴシック" pitchFamily="-107" charset="-128"/>
            </a:endParaRPr>
          </a:p>
          <a:p>
            <a:pPr marL="171450" indent="0">
              <a:buNone/>
            </a:pPr>
            <a:endParaRPr lang="en-US" dirty="0"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Requirements for</a:t>
            </a:r>
            <a:br>
              <a:rPr lang="en-US" dirty="0" smtClean="0">
                <a:ea typeface="ＭＳ Ｐゴシック" pitchFamily="-107" charset="-128"/>
              </a:rPr>
            </a:br>
            <a:r>
              <a:rPr lang="en-US" dirty="0" smtClean="0">
                <a:ea typeface="ＭＳ Ｐゴシック" pitchFamily="-107" charset="-128"/>
              </a:rPr>
              <a:t>Installing ParaView Server</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C++</a:t>
            </a:r>
          </a:p>
          <a:p>
            <a:r>
              <a:rPr lang="en-US" dirty="0" err="1" smtClean="0">
                <a:ea typeface="ＭＳ Ｐゴシック" pitchFamily="-107" charset="-128"/>
              </a:rPr>
              <a:t>CMake</a:t>
            </a:r>
            <a:r>
              <a:rPr lang="en-US" dirty="0" smtClean="0">
                <a:ea typeface="ＭＳ Ｐゴシック" pitchFamily="-107" charset="-128"/>
              </a:rPr>
              <a:t> (</a:t>
            </a:r>
            <a:r>
              <a:rPr lang="en-US" dirty="0" smtClean="0">
                <a:ea typeface="ＭＳ Ｐゴシック" pitchFamily="-107" charset="-128"/>
                <a:hlinkClick r:id="rId3"/>
              </a:rPr>
              <a:t>www.cmake.org</a:t>
            </a:r>
            <a:r>
              <a:rPr lang="en-US" dirty="0" smtClean="0">
                <a:ea typeface="ＭＳ Ｐゴシック" pitchFamily="-107" charset="-128"/>
              </a:rPr>
              <a:t>)</a:t>
            </a:r>
          </a:p>
          <a:p>
            <a:r>
              <a:rPr lang="en-US" dirty="0" smtClean="0">
                <a:ea typeface="ＭＳ Ｐゴシック" pitchFamily="-107" charset="-128"/>
              </a:rPr>
              <a:t>MPI</a:t>
            </a:r>
          </a:p>
          <a:p>
            <a:r>
              <a:rPr lang="en-US" dirty="0" smtClean="0">
                <a:ea typeface="ＭＳ Ｐゴシック" pitchFamily="-107" charset="-128"/>
              </a:rPr>
              <a:t>OpenGL (or Mesa3D </a:t>
            </a:r>
            <a:r>
              <a:rPr lang="en-US" dirty="0" smtClean="0">
                <a:ea typeface="ＭＳ Ｐゴシック" pitchFamily="-107" charset="-128"/>
                <a:hlinkClick r:id="rId4"/>
              </a:rPr>
              <a:t>www.mesa3d.org</a:t>
            </a:r>
            <a:r>
              <a:rPr lang="en-US" dirty="0" smtClean="0">
                <a:ea typeface="ＭＳ Ｐゴシック" pitchFamily="-107" charset="-128"/>
              </a:rPr>
              <a:t>)</a:t>
            </a:r>
          </a:p>
          <a:p>
            <a:r>
              <a:rPr lang="en-US" dirty="0" smtClean="0">
                <a:ea typeface="ＭＳ Ｐゴシック" pitchFamily="-107" charset="-128"/>
              </a:rPr>
              <a:t>Python +</a:t>
            </a:r>
            <a:r>
              <a:rPr lang="en-US" dirty="0" err="1" smtClean="0">
                <a:ea typeface="ＭＳ Ｐゴシック" pitchFamily="-107" charset="-128"/>
              </a:rPr>
              <a:t>NumPy</a:t>
            </a:r>
            <a:r>
              <a:rPr lang="en-US" dirty="0" smtClean="0">
                <a:ea typeface="ＭＳ Ｐゴシック" pitchFamily="-107" charset="-128"/>
              </a:rPr>
              <a:t> +</a:t>
            </a:r>
            <a:r>
              <a:rPr lang="en-US" dirty="0" err="1" smtClean="0">
                <a:ea typeface="ＭＳ Ｐゴシック" pitchFamily="-107" charset="-128"/>
              </a:rPr>
              <a:t>Matplotlib</a:t>
            </a:r>
            <a:r>
              <a:rPr lang="en-US" dirty="0" smtClean="0">
                <a:ea typeface="ＭＳ Ｐゴシック" pitchFamily="-107" charset="-128"/>
              </a:rPr>
              <a:t> (optional)</a:t>
            </a:r>
          </a:p>
          <a:p>
            <a:r>
              <a:rPr lang="en-US" dirty="0" err="1">
                <a:ea typeface="ＭＳ Ｐゴシック" pitchFamily="-107" charset="-128"/>
              </a:rPr>
              <a:t>Qt</a:t>
            </a:r>
            <a:r>
              <a:rPr lang="en-US" dirty="0">
                <a:ea typeface="ＭＳ Ｐゴシック" pitchFamily="-107" charset="-128"/>
              </a:rPr>
              <a:t> </a:t>
            </a:r>
            <a:r>
              <a:rPr lang="en-US" dirty="0" smtClean="0">
                <a:ea typeface="ＭＳ Ｐゴシック" pitchFamily="-107" charset="-128"/>
              </a:rPr>
              <a:t>&gt;= 4.7 </a:t>
            </a:r>
            <a:r>
              <a:rPr lang="en-US" dirty="0">
                <a:ea typeface="ＭＳ Ｐゴシック" pitchFamily="-107" charset="-128"/>
              </a:rPr>
              <a:t>(optional</a:t>
            </a:r>
            <a:r>
              <a:rPr lang="en-US" dirty="0" smtClean="0">
                <a:ea typeface="ＭＳ Ｐゴシック" pitchFamily="-107" charset="-128"/>
              </a:rPr>
              <a:t>)</a:t>
            </a:r>
          </a:p>
          <a:p>
            <a:r>
              <a:rPr lang="en-US" sz="1600" dirty="0" smtClean="0">
                <a:ea typeface="ＭＳ Ｐゴシック" pitchFamily="-107" charset="-128"/>
                <a:hlinkClick r:id="rId5"/>
              </a:rPr>
              <a:t>http://www.paraview.org/Wiki/Setting_up_a_ParaView_Server#Compiling</a:t>
            </a:r>
            <a:r>
              <a:rPr lang="en-US" sz="1600" dirty="0" smtClean="0">
                <a:ea typeface="ＭＳ Ｐゴシック" pitchFamily="-107" charset="-128"/>
              </a:rPr>
              <a:t> </a:t>
            </a:r>
          </a:p>
        </p:txBody>
      </p:sp>
    </p:spTree>
    <p:extLst>
      <p:ext uri="{BB962C8B-B14F-4D97-AF65-F5344CB8AC3E}">
        <p14:creationId xmlns:p14="http://schemas.microsoft.com/office/powerpoint/2010/main" val="323950191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965096985"/>
      </p:ext>
    </p:extLst>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Grp="1" noChangeArrowheads="1"/>
          </p:cNvSpPr>
          <p:nvPr>
            <p:ph type="title"/>
          </p:nvPr>
        </p:nvSpPr>
        <p:spPr/>
        <p:txBody>
          <a:bodyPr/>
          <a:lstStyle/>
          <a:p>
            <a:r>
              <a:rPr lang="en-US" smtClean="0">
                <a:ea typeface="ＭＳ Ｐゴシック" pitchFamily="-107" charset="-128"/>
              </a:rPr>
              <a:t>Connecting to a ParaView Server</a:t>
            </a:r>
          </a:p>
        </p:txBody>
      </p:sp>
      <p:sp>
        <p:nvSpPr>
          <p:cNvPr id="212995" name="Rectangle 9"/>
          <p:cNvSpPr>
            <a:spLocks noChangeArrowheads="1"/>
          </p:cNvSpPr>
          <p:nvPr/>
        </p:nvSpPr>
        <p:spPr bwMode="auto">
          <a:xfrm>
            <a:off x="3598863" y="4667250"/>
            <a:ext cx="9144000" cy="0"/>
          </a:xfrm>
          <a:prstGeom prst="rect">
            <a:avLst/>
          </a:prstGeom>
          <a:noFill/>
          <a:ln w="12700">
            <a:noFill/>
            <a:miter lim="800000"/>
            <a:headEnd/>
            <a:tailEnd/>
          </a:ln>
        </p:spPr>
        <p:txBody>
          <a:bodyPr wrap="none" anchor="ctr">
            <a:spAutoFit/>
          </a:bodyPr>
          <a:lstStyle/>
          <a:p>
            <a:endParaRPr lang="en-US"/>
          </a:p>
        </p:txBody>
      </p:sp>
      <p:sp>
        <p:nvSpPr>
          <p:cNvPr id="212997" name="Text Box 10"/>
          <p:cNvSpPr txBox="1">
            <a:spLocks noChangeArrowheads="1"/>
          </p:cNvSpPr>
          <p:nvPr/>
        </p:nvSpPr>
        <p:spPr bwMode="auto">
          <a:xfrm>
            <a:off x="457200" y="5867400"/>
            <a:ext cx="8064500" cy="366713"/>
          </a:xfrm>
          <a:prstGeom prst="rect">
            <a:avLst/>
          </a:prstGeom>
          <a:noFill/>
          <a:ln w="12700">
            <a:noFill/>
            <a:miter lim="800000"/>
            <a:headEnd/>
            <a:tailEnd/>
          </a:ln>
        </p:spPr>
        <p:txBody>
          <a:bodyPr wrap="none">
            <a:spAutoFit/>
          </a:bodyPr>
          <a:lstStyle/>
          <a:p>
            <a:pPr algn="ctr"/>
            <a:r>
              <a:rPr lang="en-US" sz="1800">
                <a:hlinkClick r:id="rId3"/>
              </a:rPr>
              <a:t>http://www.paraview.org/Wiki/Setting_up_a_ParaView_Server#Running_the_Server</a:t>
            </a:r>
            <a:r>
              <a:rPr lang="en-US" sz="1800"/>
              <a:t> </a:t>
            </a:r>
          </a:p>
        </p:txBody>
      </p:sp>
      <p:pic>
        <p:nvPicPr>
          <p:cNvPr id="212998" name="Picture 7"/>
          <p:cNvPicPr>
            <a:picLocks noChangeAspect="1"/>
          </p:cNvPicPr>
          <p:nvPr/>
        </p:nvPicPr>
        <p:blipFill>
          <a:blip r:embed="rId4"/>
          <a:srcRect/>
          <a:stretch>
            <a:fillRect/>
          </a:stretch>
        </p:blipFill>
        <p:spPr bwMode="auto">
          <a:xfrm>
            <a:off x="762000" y="2819400"/>
            <a:ext cx="914400" cy="914400"/>
          </a:xfrm>
          <a:prstGeom prst="rect">
            <a:avLst/>
          </a:prstGeom>
          <a:noFill/>
          <a:ln w="9525">
            <a:noFill/>
            <a:miter lim="800000"/>
            <a:headEnd/>
            <a:tailEnd/>
          </a:ln>
        </p:spPr>
      </p:pic>
      <p:pic>
        <p:nvPicPr>
          <p:cNvPr id="212999" name="Picture 8"/>
          <p:cNvPicPr>
            <a:picLocks noChangeAspect="1"/>
          </p:cNvPicPr>
          <p:nvPr/>
        </p:nvPicPr>
        <p:blipFill>
          <a:blip r:embed="rId5"/>
          <a:srcRect/>
          <a:stretch>
            <a:fillRect/>
          </a:stretch>
        </p:blipFill>
        <p:spPr bwMode="auto">
          <a:xfrm>
            <a:off x="762000" y="1600200"/>
            <a:ext cx="914400" cy="914400"/>
          </a:xfrm>
          <a:prstGeom prst="rect">
            <a:avLst/>
          </a:prstGeom>
          <a:noFill/>
          <a:ln w="9525">
            <a:noFill/>
            <a:miter lim="800000"/>
            <a:headEnd/>
            <a:tailEnd/>
          </a:ln>
        </p:spPr>
      </p:pic>
      <p:pic>
        <p:nvPicPr>
          <p:cNvPr id="2" name="Picture 1" descr="ChooseSer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1600200"/>
            <a:ext cx="5947363" cy="4152900"/>
          </a:xfrm>
          <a:prstGeom prst="rect">
            <a:avLst/>
          </a:prstGeom>
        </p:spPr>
      </p:pic>
      <p:sp>
        <p:nvSpPr>
          <p:cNvPr id="3" name="Oval 2"/>
          <p:cNvSpPr/>
          <p:nvPr/>
        </p:nvSpPr>
        <p:spPr bwMode="auto">
          <a:xfrm>
            <a:off x="6248400" y="44958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Sld>
  <p:clrMapOvr>
    <a:masterClrMapping/>
  </p:clrMapOvr>
  <p:transition>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a:t>p</a:t>
            </a:r>
            <a:r>
              <a:rPr lang="en-US" sz="2400" dirty="0" err="1" smtClean="0"/>
              <a:t>arasphere.py</a:t>
            </a:r>
            <a:r>
              <a:rPr lang="en-US" sz="2400" dirty="0" smtClean="0"/>
              <a:t> </a:t>
            </a:r>
            <a:r>
              <a:rPr lang="en-US" sz="2400" dirty="0" err="1" smtClean="0"/>
              <a:t>paraview</a:t>
            </a:r>
            <a:r>
              <a:rPr lang="en-US" sz="2400" dirty="0" smtClean="0"/>
              <a:t> script</a:t>
            </a:r>
          </a:p>
          <a:p>
            <a:pPr marL="171450" indent="0">
              <a:buNone/>
            </a:pPr>
            <a:r>
              <a:rPr lang="en-US" sz="2000" dirty="0">
                <a:latin typeface="Courier"/>
                <a:cs typeface="Courier"/>
              </a:rPr>
              <a:t>from </a:t>
            </a:r>
            <a:r>
              <a:rPr lang="en-US" sz="2000" dirty="0" err="1">
                <a:latin typeface="Courier"/>
                <a:cs typeface="Courier"/>
              </a:rPr>
              <a:t>paraview.simple</a:t>
            </a:r>
            <a:r>
              <a:rPr lang="en-US" sz="2000" dirty="0">
                <a:latin typeface="Courier"/>
                <a:cs typeface="Courier"/>
              </a:rPr>
              <a:t> import * </a:t>
            </a:r>
          </a:p>
          <a:p>
            <a:pPr marL="171450" indent="0">
              <a:buNone/>
            </a:pPr>
            <a:r>
              <a:rPr lang="en-US" sz="2000" dirty="0" smtClean="0">
                <a:latin typeface="Courier"/>
                <a:cs typeface="Courier"/>
              </a:rPr>
              <a:t>sphere </a:t>
            </a:r>
            <a:r>
              <a:rPr lang="en-US" sz="2000" dirty="0">
                <a:latin typeface="Courier"/>
                <a:cs typeface="Courier"/>
              </a:rPr>
              <a:t>= Sphere(</a:t>
            </a:r>
            <a:r>
              <a:rPr lang="en-US" sz="2000" dirty="0" smtClean="0">
                <a:latin typeface="Courier"/>
                <a:cs typeface="Courier"/>
              </a:rPr>
              <a:t>)</a:t>
            </a:r>
          </a:p>
          <a:p>
            <a:pPr marL="171450" indent="0">
              <a:buNone/>
            </a:pPr>
            <a:r>
              <a:rPr lang="en-US" sz="2000" dirty="0" smtClean="0">
                <a:latin typeface="Courier"/>
                <a:cs typeface="Courier"/>
              </a:rPr>
              <a:t>rep </a:t>
            </a:r>
            <a:r>
              <a:rPr lang="en-US" sz="2000" dirty="0">
                <a:latin typeface="Courier"/>
                <a:cs typeface="Courier"/>
              </a:rPr>
              <a:t>= Show(</a:t>
            </a:r>
            <a:r>
              <a:rPr lang="en-US" sz="2000" dirty="0" smtClean="0">
                <a:latin typeface="Courier"/>
                <a:cs typeface="Courier"/>
              </a:rPr>
              <a:t>)</a:t>
            </a:r>
          </a:p>
          <a:p>
            <a:pPr marL="171450" indent="0">
              <a:buNone/>
            </a:pPr>
            <a:r>
              <a:rPr lang="en-US" sz="2000" dirty="0" err="1" smtClean="0">
                <a:latin typeface="Courier"/>
                <a:cs typeface="Courier"/>
              </a:rPr>
              <a:t>ColorBy</a:t>
            </a:r>
            <a:r>
              <a:rPr lang="en-US" sz="2000" dirty="0">
                <a:latin typeface="Courier"/>
                <a:cs typeface="Courier"/>
              </a:rPr>
              <a:t>(rep, ("</a:t>
            </a:r>
            <a:r>
              <a:rPr lang="en-US" sz="2000" dirty="0" smtClean="0">
                <a:latin typeface="Courier"/>
                <a:cs typeface="Courier"/>
              </a:rPr>
              <a:t>POINTS</a:t>
            </a:r>
            <a:r>
              <a:rPr lang="en-US" sz="2000" dirty="0">
                <a:latin typeface="Courier"/>
                <a:cs typeface="Courier"/>
              </a:rPr>
              <a:t>", "</a:t>
            </a:r>
            <a:r>
              <a:rPr lang="en-US" sz="2000" dirty="0" err="1" smtClean="0">
                <a:latin typeface="Courier"/>
                <a:cs typeface="Courier"/>
              </a:rPr>
              <a:t>vtkProcessId</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Render</a:t>
            </a:r>
            <a:r>
              <a:rPr lang="en-US" sz="2000" dirty="0">
                <a:latin typeface="Courier"/>
                <a:cs typeface="Courier"/>
              </a:rPr>
              <a:t>() </a:t>
            </a:r>
            <a:r>
              <a:rPr lang="en-US" sz="2000" dirty="0" err="1">
                <a:latin typeface="Courier"/>
                <a:cs typeface="Courier"/>
              </a:rPr>
              <a:t>rep.RescaleTransferFunctionToDataRange</a:t>
            </a:r>
            <a:r>
              <a:rPr lang="en-US" sz="2000" dirty="0">
                <a:latin typeface="Courier"/>
                <a:cs typeface="Courier"/>
              </a:rPr>
              <a:t>(True) Render(</a:t>
            </a:r>
            <a:r>
              <a:rPr lang="en-US" sz="2000" dirty="0" smtClean="0">
                <a:latin typeface="Courier"/>
                <a:cs typeface="Courier"/>
              </a:rPr>
              <a:t>)</a:t>
            </a:r>
          </a:p>
          <a:p>
            <a:pPr marL="171450" indent="0">
              <a:buNone/>
            </a:pPr>
            <a:r>
              <a:rPr lang="en-US" sz="2000" dirty="0" err="1" smtClean="0">
                <a:latin typeface="Courier"/>
                <a:cs typeface="Courier"/>
              </a:rPr>
              <a:t>WriteImage</a:t>
            </a:r>
            <a:r>
              <a:rPr lang="en-US" sz="2000" dirty="0">
                <a:latin typeface="Courier"/>
                <a:cs typeface="Courier"/>
              </a:rPr>
              <a:t>("</a:t>
            </a:r>
            <a:r>
              <a:rPr lang="en-US" sz="2000" dirty="0" err="1" smtClean="0">
                <a:latin typeface="Courier"/>
                <a:cs typeface="Courier"/>
              </a:rPr>
              <a:t>parasphere.png</a:t>
            </a:r>
            <a:r>
              <a:rPr lang="en-US" sz="2000" dirty="0" smtClean="0">
                <a:latin typeface="Courier"/>
                <a:cs typeface="Courier"/>
              </a:rPr>
              <a:t>")</a:t>
            </a:r>
            <a:endParaRPr lang="en-US" sz="2000" dirty="0">
              <a:latin typeface="Courier"/>
              <a:cs typeface="Courier"/>
            </a:endParaRPr>
          </a:p>
          <a:p>
            <a:endParaRPr lang="en-US" sz="1600" dirty="0" smtClean="0"/>
          </a:p>
          <a:p>
            <a:r>
              <a:rPr lang="en-US" sz="2400" dirty="0" smtClean="0"/>
              <a:t>Run it in parallel</a:t>
            </a:r>
            <a:endParaRPr lang="en-US" sz="2400" dirty="0"/>
          </a:p>
          <a:p>
            <a:pPr marL="171450" indent="0">
              <a:buNone/>
            </a:pPr>
            <a:r>
              <a:rPr lang="en-US" sz="1800" dirty="0" smtClean="0">
                <a:latin typeface="Courier"/>
                <a:cs typeface="Courier"/>
              </a:rPr>
              <a:t>&lt;path to&gt;</a:t>
            </a:r>
            <a:r>
              <a:rPr lang="en-US" sz="1800" dirty="0" err="1" smtClean="0">
                <a:latin typeface="Courier"/>
                <a:cs typeface="Courier"/>
              </a:rPr>
              <a:t>mpiexec</a:t>
            </a:r>
            <a:r>
              <a:rPr lang="en-US" sz="1800" dirty="0" smtClean="0">
                <a:latin typeface="Courier"/>
                <a:cs typeface="Courier"/>
              </a:rPr>
              <a:t> -</a:t>
            </a:r>
            <a:r>
              <a:rPr lang="en-US" sz="1800" dirty="0" err="1" smtClean="0">
                <a:latin typeface="Courier"/>
                <a:cs typeface="Courier"/>
              </a:rPr>
              <a:t>np</a:t>
            </a:r>
            <a:r>
              <a:rPr lang="en-US" sz="1800" dirty="0" smtClean="0">
                <a:latin typeface="Courier"/>
                <a:cs typeface="Courier"/>
              </a:rPr>
              <a:t> 4 \</a:t>
            </a:r>
          </a:p>
          <a:p>
            <a:pPr marL="171450" indent="0">
              <a:buNone/>
            </a:pPr>
            <a:r>
              <a:rPr lang="en-US" sz="1800" dirty="0">
                <a:latin typeface="Courier"/>
                <a:cs typeface="Courier"/>
              </a:rPr>
              <a:t> </a:t>
            </a:r>
            <a:r>
              <a:rPr lang="en-US" sz="1800" dirty="0" smtClean="0">
                <a:latin typeface="Courier"/>
                <a:cs typeface="Courier"/>
              </a:rPr>
              <a:t>&lt;path to&gt;</a:t>
            </a:r>
            <a:r>
              <a:rPr lang="en-US" sz="1800" dirty="0" err="1" smtClean="0">
                <a:latin typeface="Courier"/>
                <a:cs typeface="Courier"/>
              </a:rPr>
              <a:t>pvbatch</a:t>
            </a:r>
            <a:r>
              <a:rPr lang="en-US" sz="1800" dirty="0" smtClean="0">
                <a:latin typeface="Courier"/>
                <a:cs typeface="Courier"/>
              </a:rPr>
              <a:t> </a:t>
            </a:r>
            <a:r>
              <a:rPr lang="en-US" sz="1800" dirty="0" err="1" smtClean="0">
                <a:latin typeface="Courier"/>
                <a:cs typeface="Courier"/>
              </a:rPr>
              <a:t>parasphere.py</a:t>
            </a:r>
            <a:r>
              <a:rPr lang="en-US" sz="1800" dirty="0" smtClean="0">
                <a:latin typeface="Courier"/>
                <a:cs typeface="Courier"/>
              </a:rPr>
              <a:t> </a:t>
            </a:r>
            <a:endParaRPr lang="en-US" sz="1800" dirty="0">
              <a:latin typeface="Courier"/>
              <a:cs typeface="Courier"/>
            </a:endParaRPr>
          </a:p>
          <a:p>
            <a:pPr marL="171450" indent="0">
              <a:buNone/>
            </a:pPr>
            <a:endParaRPr lang="en-US" sz="1800" dirty="0">
              <a:latin typeface="Courier"/>
              <a:cs typeface="Courier"/>
            </a:endParaRPr>
          </a:p>
        </p:txBody>
      </p:sp>
      <p:pic>
        <p:nvPicPr>
          <p:cNvPr id="5" name="Picture 4" descr="parasp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4114800"/>
            <a:ext cx="2743200" cy="2743200"/>
          </a:xfrm>
          <a:prstGeom prst="rect">
            <a:avLst/>
          </a:prstGeom>
        </p:spPr>
      </p:pic>
    </p:spTree>
    <p:extLst>
      <p:ext uri="{BB962C8B-B14F-4D97-AF65-F5344CB8AC3E}">
        <p14:creationId xmlns:p14="http://schemas.microsoft.com/office/powerpoint/2010/main" val="1227719201"/>
      </p:ext>
    </p:extLst>
  </p:cSld>
  <p:clrMapOvr>
    <a:masterClrMapping/>
  </p:clrMapOvr>
  <p:transition>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More generally</a:t>
            </a:r>
          </a:p>
          <a:p>
            <a:pPr marL="171450" indent="0">
              <a:buNone/>
            </a:pPr>
            <a:r>
              <a:rPr lang="en-US" sz="2000" dirty="0" err="1">
                <a:latin typeface="Courier"/>
                <a:cs typeface="Courier"/>
              </a:rPr>
              <a:t>qsub</a:t>
            </a:r>
            <a:r>
              <a:rPr lang="en-US" sz="2000" dirty="0">
                <a:latin typeface="Courier"/>
                <a:cs typeface="Courier"/>
              </a:rPr>
              <a:t> -A &lt;project to charge </a:t>
            </a:r>
            <a:r>
              <a:rPr lang="en-US" sz="2000" dirty="0" smtClean="0">
                <a:latin typeface="Courier"/>
                <a:cs typeface="Courier"/>
              </a:rPr>
              <a:t>compute </a:t>
            </a:r>
            <a:r>
              <a:rPr lang="en-US" sz="2000" dirty="0">
                <a:latin typeface="Courier"/>
                <a:cs typeface="Courier"/>
              </a:rPr>
              <a:t>time to&gt; \ </a:t>
            </a:r>
          </a:p>
          <a:p>
            <a:pPr marL="171450" indent="0">
              <a:buNone/>
            </a:pPr>
            <a:r>
              <a:rPr lang="en-US" sz="2000" dirty="0" smtClean="0">
                <a:latin typeface="Courier"/>
                <a:cs typeface="Courier"/>
              </a:rPr>
              <a:t>  -N &lt;number of nodes&gt; \ </a:t>
            </a:r>
          </a:p>
          <a:p>
            <a:pPr marL="171450" indent="0">
              <a:buNone/>
            </a:pPr>
            <a:r>
              <a:rPr lang="en-US" sz="2000" dirty="0" smtClean="0">
                <a:latin typeface="Courier"/>
                <a:cs typeface="Courier"/>
              </a:rPr>
              <a:t>  -n &lt;number of processors on each node&gt; \</a:t>
            </a:r>
          </a:p>
          <a:p>
            <a:pPr marL="171450" indent="0">
              <a:buNone/>
            </a:pPr>
            <a:r>
              <a:rPr lang="en-US" sz="2000" dirty="0" smtClean="0">
                <a:latin typeface="Courier"/>
                <a:cs typeface="Courier"/>
              </a:rPr>
              <a:t>  </a:t>
            </a:r>
            <a:r>
              <a:rPr lang="en-US" sz="2000" dirty="0" err="1" smtClean="0">
                <a:latin typeface="Courier"/>
                <a:cs typeface="Courier"/>
              </a:rPr>
              <a:t>mpiexec</a:t>
            </a:r>
            <a:r>
              <a:rPr lang="en-US" sz="2000" dirty="0" smtClean="0">
                <a:latin typeface="Courier"/>
                <a:cs typeface="Courier"/>
              </a:rPr>
              <a:t> -</a:t>
            </a:r>
            <a:r>
              <a:rPr lang="en-US" sz="2000" dirty="0" err="1" smtClean="0">
                <a:latin typeface="Courier"/>
                <a:cs typeface="Courier"/>
              </a:rPr>
              <a:t>np</a:t>
            </a:r>
            <a:r>
              <a:rPr lang="en-US" sz="2000" dirty="0" smtClean="0">
                <a:latin typeface="Courier"/>
                <a:cs typeface="Courier"/>
              </a:rPr>
              <a:t> &lt;N*n&gt; \ </a:t>
            </a:r>
          </a:p>
          <a:p>
            <a:pPr marL="171450" indent="0">
              <a:buNone/>
            </a:pPr>
            <a:r>
              <a:rPr lang="en-US" sz="2000" dirty="0" smtClean="0">
                <a:latin typeface="Courier"/>
                <a:cs typeface="Courier"/>
              </a:rPr>
              <a:t>    </a:t>
            </a:r>
            <a:r>
              <a:rPr lang="en-US" sz="2000" dirty="0" err="1" smtClean="0">
                <a:latin typeface="Courier"/>
                <a:cs typeface="Courier"/>
              </a:rPr>
              <a:t>pvbatch</a:t>
            </a:r>
            <a:r>
              <a:rPr lang="en-US" sz="2000" dirty="0" smtClean="0">
                <a:latin typeface="Courier"/>
                <a:cs typeface="Courier"/>
              </a:rPr>
              <a:t> &lt;arguments for </a:t>
            </a:r>
            <a:r>
              <a:rPr lang="en-US" sz="2000" dirty="0" err="1" smtClean="0">
                <a:latin typeface="Courier"/>
                <a:cs typeface="Courier"/>
              </a:rPr>
              <a:t>pvbatch</a:t>
            </a:r>
            <a:r>
              <a:rPr lang="en-US" sz="2000" dirty="0" smtClean="0">
                <a:latin typeface="Courier"/>
                <a:cs typeface="Courier"/>
              </a:rPr>
              <a:t>&gt; \</a:t>
            </a:r>
          </a:p>
          <a:p>
            <a:pPr marL="171450" indent="0">
              <a:buNone/>
            </a:pPr>
            <a:r>
              <a:rPr lang="en-US" sz="2000" dirty="0" smtClean="0">
                <a:latin typeface="Courier"/>
                <a:cs typeface="Courier"/>
              </a:rPr>
              <a:t>    </a:t>
            </a:r>
            <a:r>
              <a:rPr lang="en-US" sz="2000" dirty="0" err="1" smtClean="0">
                <a:latin typeface="Courier"/>
                <a:cs typeface="Courier"/>
              </a:rPr>
              <a:t>script.py</a:t>
            </a:r>
            <a:r>
              <a:rPr lang="en-US" sz="2000" dirty="0" smtClean="0">
                <a:latin typeface="Courier"/>
                <a:cs typeface="Courier"/>
              </a:rPr>
              <a:t> &lt;arguments for Python script&gt; </a:t>
            </a:r>
          </a:p>
          <a:p>
            <a:endParaRPr lang="en-US" sz="2000" dirty="0" smtClean="0"/>
          </a:p>
          <a:p>
            <a:r>
              <a:rPr lang="en-US" sz="2400" dirty="0" smtClean="0"/>
              <a:t>Consult system administrators for syntax</a:t>
            </a:r>
          </a:p>
          <a:p>
            <a:endParaRPr lang="en-US" sz="1600" dirty="0" smtClean="0"/>
          </a:p>
          <a:p>
            <a:pPr marL="171450" indent="0">
              <a:buNone/>
            </a:pPr>
            <a:endParaRPr lang="en-US" sz="1800" dirty="0">
              <a:latin typeface="Courier"/>
              <a:cs typeface="Courier"/>
            </a:endParaRPr>
          </a:p>
        </p:txBody>
      </p:sp>
    </p:spTree>
    <p:extLst>
      <p:ext uri="{BB962C8B-B14F-4D97-AF65-F5344CB8AC3E}">
        <p14:creationId xmlns:p14="http://schemas.microsoft.com/office/powerpoint/2010/main" val="2213309315"/>
      </p:ext>
    </p:extLst>
  </p:cSld>
  <p:clrMapOvr>
    <a:masterClrMapping/>
  </p:clrMapOvr>
  <p:transition>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a:t>Run </a:t>
            </a:r>
            <a:r>
              <a:rPr lang="en-US" sz="2400" dirty="0" err="1" smtClean="0"/>
              <a:t>pvserver</a:t>
            </a:r>
            <a:r>
              <a:rPr lang="en-US" sz="2400" dirty="0" smtClean="0"/>
              <a:t> instead, but still </a:t>
            </a:r>
            <a:r>
              <a:rPr lang="en-US" sz="2400" dirty="0"/>
              <a:t>in parallel</a:t>
            </a:r>
          </a:p>
          <a:p>
            <a:pPr marL="171450" indent="0">
              <a:buNone/>
            </a:pPr>
            <a:r>
              <a:rPr lang="en-US" sz="2400" dirty="0" smtClean="0">
                <a:latin typeface="Courier"/>
                <a:cs typeface="Courier"/>
              </a:rPr>
              <a:t>&lt;</a:t>
            </a:r>
            <a:r>
              <a:rPr lang="en-US" sz="2400" dirty="0">
                <a:latin typeface="Courier"/>
                <a:cs typeface="Courier"/>
              </a:rPr>
              <a:t>path to&gt;</a:t>
            </a:r>
            <a:r>
              <a:rPr lang="en-US" sz="2400" dirty="0" err="1">
                <a:latin typeface="Courier"/>
                <a:cs typeface="Courier"/>
              </a:rPr>
              <a:t>mpiexec</a:t>
            </a:r>
            <a:r>
              <a:rPr lang="en-US" sz="2400" dirty="0">
                <a:latin typeface="Courier"/>
                <a:cs typeface="Courier"/>
              </a:rPr>
              <a:t> -</a:t>
            </a:r>
            <a:r>
              <a:rPr lang="en-US" sz="2400" dirty="0" err="1">
                <a:latin typeface="Courier"/>
                <a:cs typeface="Courier"/>
              </a:rPr>
              <a:t>np</a:t>
            </a:r>
            <a:r>
              <a:rPr lang="en-US" sz="2400" dirty="0">
                <a:latin typeface="Courier"/>
                <a:cs typeface="Courier"/>
              </a:rPr>
              <a:t> 4 \</a:t>
            </a:r>
          </a:p>
          <a:p>
            <a:pPr marL="171450" indent="0">
              <a:buNone/>
            </a:pPr>
            <a:r>
              <a:rPr lang="en-US" sz="2400" dirty="0">
                <a:latin typeface="Courier"/>
                <a:cs typeface="Courier"/>
              </a:rPr>
              <a:t> &lt;path to&gt;</a:t>
            </a:r>
            <a:r>
              <a:rPr lang="en-US" sz="2400" dirty="0" err="1" smtClean="0">
                <a:latin typeface="Courier"/>
                <a:cs typeface="Courier"/>
              </a:rPr>
              <a:t>pvserver</a:t>
            </a:r>
            <a:r>
              <a:rPr lang="en-US" sz="2400" dirty="0" smtClean="0">
                <a:latin typeface="Courier"/>
                <a:cs typeface="Courier"/>
              </a:rPr>
              <a:t> &amp;</a:t>
            </a:r>
          </a:p>
          <a:p>
            <a:pPr marL="171450" indent="0">
              <a:buNone/>
            </a:pPr>
            <a:endParaRPr lang="en-US" sz="2400" dirty="0">
              <a:latin typeface="Courier"/>
              <a:cs typeface="Courier"/>
            </a:endParaRPr>
          </a:p>
          <a:p>
            <a:pPr marL="171450" indent="0">
              <a:buNone/>
            </a:pPr>
            <a:endParaRPr lang="en-US" sz="2400" dirty="0" smtClean="0">
              <a:latin typeface="Courier"/>
              <a:cs typeface="Courier"/>
            </a:endParaRPr>
          </a:p>
          <a:p>
            <a:pPr marL="171450" indent="0">
              <a:buNone/>
            </a:pPr>
            <a:endParaRPr lang="en-US" sz="2400" dirty="0">
              <a:latin typeface="Courier"/>
              <a:cs typeface="Courier"/>
            </a:endParaRPr>
          </a:p>
          <a:p>
            <a:endParaRPr lang="en-US" sz="2400" dirty="0"/>
          </a:p>
          <a:p>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sp>
        <p:nvSpPr>
          <p:cNvPr id="6" name="TextBox 5"/>
          <p:cNvSpPr txBox="1"/>
          <p:nvPr/>
        </p:nvSpPr>
        <p:spPr>
          <a:xfrm>
            <a:off x="304800" y="3276600"/>
            <a:ext cx="8534400" cy="1938992"/>
          </a:xfrm>
          <a:prstGeom prst="rect">
            <a:avLst/>
          </a:prstGeom>
          <a:noFill/>
        </p:spPr>
        <p:txBody>
          <a:bodyPr wrap="square" rtlCol="0">
            <a:spAutoFit/>
          </a:bodyPr>
          <a:lstStyle/>
          <a:p>
            <a:r>
              <a:rPr lang="en-US" dirty="0"/>
              <a:t>$ /Applications/</a:t>
            </a:r>
            <a:r>
              <a:rPr lang="en-US" dirty="0" err="1"/>
              <a:t>paraview.app</a:t>
            </a:r>
            <a:r>
              <a:rPr lang="en-US" dirty="0"/>
              <a:t>/Contents/</a:t>
            </a:r>
            <a:r>
              <a:rPr lang="en-US" dirty="0" err="1"/>
              <a:t>MacOS</a:t>
            </a:r>
            <a:r>
              <a:rPr lang="en-US" dirty="0"/>
              <a:t>/</a:t>
            </a:r>
            <a:r>
              <a:rPr lang="en-US" dirty="0" err="1"/>
              <a:t>mpiexec</a:t>
            </a:r>
            <a:r>
              <a:rPr lang="en-US" dirty="0"/>
              <a:t> -</a:t>
            </a:r>
            <a:r>
              <a:rPr lang="en-US" dirty="0" err="1"/>
              <a:t>np</a:t>
            </a:r>
            <a:r>
              <a:rPr lang="en-US" dirty="0"/>
              <a:t> </a:t>
            </a:r>
            <a:r>
              <a:rPr lang="en-US" dirty="0" smtClean="0"/>
              <a:t>4 \</a:t>
            </a:r>
          </a:p>
          <a:p>
            <a:r>
              <a:rPr lang="en-US" dirty="0" smtClean="0"/>
              <a:t>/</a:t>
            </a:r>
            <a:r>
              <a:rPr lang="en-US" dirty="0"/>
              <a:t>Applications/</a:t>
            </a:r>
            <a:r>
              <a:rPr lang="en-US" dirty="0" err="1"/>
              <a:t>paraview.app</a:t>
            </a:r>
            <a:r>
              <a:rPr lang="en-US" dirty="0"/>
              <a:t>/Contents/bin/</a:t>
            </a:r>
            <a:r>
              <a:rPr lang="en-US" dirty="0" err="1" smtClean="0"/>
              <a:t>pvserver</a:t>
            </a:r>
            <a:r>
              <a:rPr lang="en-US" dirty="0" smtClean="0"/>
              <a:t> &amp;</a:t>
            </a:r>
            <a:endParaRPr lang="en-US" dirty="0"/>
          </a:p>
          <a:p>
            <a:r>
              <a:rPr lang="en-US" dirty="0"/>
              <a:t>Waiting for client...</a:t>
            </a:r>
          </a:p>
          <a:p>
            <a:r>
              <a:rPr lang="en-US" dirty="0"/>
              <a:t>Connection URL: </a:t>
            </a:r>
            <a:r>
              <a:rPr lang="en-US" dirty="0" err="1"/>
              <a:t>cs</a:t>
            </a:r>
            <a:r>
              <a:rPr lang="en-US" dirty="0"/>
              <a:t>://kaltuel.local:11111</a:t>
            </a:r>
          </a:p>
          <a:p>
            <a:r>
              <a:rPr lang="en-US" dirty="0"/>
              <a:t>Accepting connection(s): kaltuel.local:11111</a:t>
            </a:r>
          </a:p>
        </p:txBody>
      </p:sp>
    </p:spTree>
    <p:extLst>
      <p:ext uri="{BB962C8B-B14F-4D97-AF65-F5344CB8AC3E}">
        <p14:creationId xmlns:p14="http://schemas.microsoft.com/office/powerpoint/2010/main" val="3485568840"/>
      </p:ext>
    </p:extLst>
  </p:cSld>
  <p:clrMapOvr>
    <a:masterClrMapping/>
  </p:clrMapOvr>
  <p:transition>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pPr marL="171450" indent="0">
              <a:buNone/>
            </a:pPr>
            <a:endParaRPr lang="en-US" sz="2400" dirty="0"/>
          </a:p>
          <a:p>
            <a:r>
              <a:rPr lang="en-US" sz="2400" dirty="0" smtClean="0"/>
              <a:t>Add Server</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2819400" y="4648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58775605"/>
      </p:ext>
    </p:extLst>
  </p:cSld>
  <p:clrMapOvr>
    <a:masterClrMapping/>
  </p:clrMapOvr>
  <p:transition>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Specify an TCP/IP path</a:t>
            </a:r>
          </a:p>
          <a:p>
            <a:r>
              <a:rPr lang="en-US" sz="2400" dirty="0" smtClean="0"/>
              <a:t>Just change nick name to “my computer” in this case</a:t>
            </a:r>
          </a:p>
          <a:p>
            <a:endParaRPr lang="en-US" sz="2400" dirty="0" smtClean="0"/>
          </a:p>
          <a:p>
            <a:endParaRPr lang="en-US" sz="2400" dirty="0"/>
          </a:p>
          <a:p>
            <a:endParaRPr lang="en-US" sz="2400" dirty="0" smtClean="0"/>
          </a:p>
          <a:p>
            <a:endParaRPr lang="en-US" sz="2400" dirty="0"/>
          </a:p>
          <a:p>
            <a:endParaRPr lang="en-US" sz="2400" dirty="0" smtClean="0"/>
          </a:p>
          <a:p>
            <a:pPr marL="171450" indent="0">
              <a:buNone/>
            </a:pPr>
            <a:endParaRPr lang="en-US" sz="2400" dirty="0"/>
          </a:p>
          <a:p>
            <a:pPr marL="171450" indent="0">
              <a:buNone/>
            </a:pPr>
            <a:endParaRPr lang="en-US" sz="2400" dirty="0"/>
          </a:p>
          <a:p>
            <a:endParaRPr lang="en-US" sz="1600" dirty="0" smtClean="0"/>
          </a:p>
          <a:p>
            <a:pPr marL="171450" indent="0">
              <a:buNone/>
            </a:pPr>
            <a:endParaRPr lang="en-US" sz="1800" dirty="0">
              <a:latin typeface="Courier"/>
              <a:cs typeface="Courier"/>
            </a:endParaRPr>
          </a:p>
        </p:txBody>
      </p:sp>
      <p:pic>
        <p:nvPicPr>
          <p:cNvPr id="7" name="Picture 6" descr="serverconfig.png"/>
          <p:cNvPicPr>
            <a:picLocks noChangeAspect="1"/>
          </p:cNvPicPr>
          <p:nvPr/>
        </p:nvPicPr>
        <p:blipFill rotWithShape="1">
          <a:blip r:embed="rId2">
            <a:extLst>
              <a:ext uri="{28A0092B-C50C-407E-A947-70E740481C1C}">
                <a14:useLocalDpi xmlns:a14="http://schemas.microsoft.com/office/drawing/2010/main" val="0"/>
              </a:ext>
            </a:extLst>
          </a:blip>
          <a:srcRect t="-1" b="32754"/>
          <a:stretch/>
        </p:blipFill>
        <p:spPr>
          <a:xfrm>
            <a:off x="1219200" y="2634872"/>
            <a:ext cx="6629400" cy="3383280"/>
          </a:xfrm>
          <a:prstGeom prst="rect">
            <a:avLst/>
          </a:prstGeom>
        </p:spPr>
      </p:pic>
      <p:sp>
        <p:nvSpPr>
          <p:cNvPr id="8" name="TextBox 7"/>
          <p:cNvSpPr txBox="1"/>
          <p:nvPr/>
        </p:nvSpPr>
        <p:spPr>
          <a:xfrm>
            <a:off x="2362200" y="2971800"/>
            <a:ext cx="5334000" cy="369332"/>
          </a:xfrm>
          <a:prstGeom prst="rect">
            <a:avLst/>
          </a:prstGeom>
          <a:solidFill>
            <a:schemeClr val="accent6">
              <a:lumMod val="60000"/>
              <a:lumOff val="40000"/>
            </a:schemeClr>
          </a:solidFill>
        </p:spPr>
        <p:txBody>
          <a:bodyPr wrap="square" rtlCol="0">
            <a:spAutoFit/>
          </a:bodyPr>
          <a:lstStyle/>
          <a:p>
            <a:r>
              <a:rPr lang="en-US" sz="1800" dirty="0">
                <a:latin typeface="+mj-lt"/>
              </a:rPr>
              <a:t>m</a:t>
            </a:r>
            <a:r>
              <a:rPr lang="en-US" sz="1800" dirty="0" smtClean="0">
                <a:latin typeface="+mj-lt"/>
              </a:rPr>
              <a:t>y computer</a:t>
            </a:r>
            <a:endParaRPr lang="en-US" sz="1800" dirty="0">
              <a:latin typeface="+mj-lt"/>
            </a:endParaRPr>
          </a:p>
        </p:txBody>
      </p:sp>
    </p:spTree>
    <p:extLst>
      <p:ext uri="{BB962C8B-B14F-4D97-AF65-F5344CB8AC3E}">
        <p14:creationId xmlns:p14="http://schemas.microsoft.com/office/powerpoint/2010/main" val="3083926233"/>
      </p:ext>
    </p:extLst>
  </p:cSld>
  <p:clrMapOvr>
    <a:masterClrMapping/>
  </p:clrMapOvr>
  <p:transition>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smtClean="0"/>
              <a:t>pvserver</a:t>
            </a:r>
            <a:r>
              <a:rPr lang="en-US" sz="2400" dirty="0" smtClean="0"/>
              <a:t> already waiting, so keep </a:t>
            </a:r>
            <a:r>
              <a:rPr lang="en-US" sz="2400" dirty="0" smtClean="0">
                <a:latin typeface="Courier"/>
                <a:cs typeface="Courier"/>
              </a:rPr>
              <a:t>Manual</a:t>
            </a:r>
            <a:r>
              <a:rPr lang="en-US" sz="2400" dirty="0" smtClean="0"/>
              <a:t> connection</a:t>
            </a:r>
            <a:endParaRPr lang="en-US" sz="1800" dirty="0">
              <a:latin typeface="Courier"/>
              <a:cs typeface="Courier"/>
            </a:endParaRPr>
          </a:p>
        </p:txBody>
      </p:sp>
      <p:pic>
        <p:nvPicPr>
          <p:cNvPr id="7" name="Picture 6" descr="launchconfig.png"/>
          <p:cNvPicPr>
            <a:picLocks noChangeAspect="1"/>
          </p:cNvPicPr>
          <p:nvPr/>
        </p:nvPicPr>
        <p:blipFill rotWithShape="1">
          <a:blip r:embed="rId2">
            <a:extLst>
              <a:ext uri="{28A0092B-C50C-407E-A947-70E740481C1C}">
                <a14:useLocalDpi xmlns:a14="http://schemas.microsoft.com/office/drawing/2010/main" val="0"/>
              </a:ext>
            </a:extLst>
          </a:blip>
          <a:srcRect t="5" b="34319"/>
          <a:stretch/>
        </p:blipFill>
        <p:spPr>
          <a:xfrm>
            <a:off x="1219200" y="2667000"/>
            <a:ext cx="6656305" cy="3328416"/>
          </a:xfrm>
          <a:prstGeom prst="rect">
            <a:avLst/>
          </a:prstGeom>
        </p:spPr>
      </p:pic>
    </p:spTree>
    <p:extLst>
      <p:ext uri="{BB962C8B-B14F-4D97-AF65-F5344CB8AC3E}">
        <p14:creationId xmlns:p14="http://schemas.microsoft.com/office/powerpoint/2010/main" val="2714193856"/>
      </p:ext>
    </p:extLst>
  </p:cSld>
  <p:clrMapOvr>
    <a:masterClrMapping/>
  </p:clrMapOvr>
  <p:transition>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endParaRPr lang="en-US" sz="2400" dirty="0" smtClean="0"/>
          </a:p>
          <a:p>
            <a:pPr marL="171450" indent="0">
              <a:buNone/>
            </a:pPr>
            <a:endParaRPr lang="en-US" sz="2400" dirty="0"/>
          </a:p>
          <a:p>
            <a:r>
              <a:rPr lang="en-US" sz="2400" dirty="0" smtClean="0"/>
              <a:t>Fetch Servers</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6477000" y="4953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416203916"/>
      </p:ext>
    </p:extLst>
  </p:cSld>
  <p:clrMapOvr>
    <a:masterClrMapping/>
  </p:clrMapOvr>
  <p:transition>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endParaRPr lang="en-US" sz="2400" dirty="0" smtClean="0"/>
          </a:p>
          <a:p>
            <a:endParaRPr lang="en-US" sz="2400" dirty="0" smtClean="0"/>
          </a:p>
          <a:p>
            <a:r>
              <a:rPr lang="en-US" sz="2400" dirty="0" smtClean="0"/>
              <a:t>Prerequisites on local machine:</a:t>
            </a:r>
          </a:p>
          <a:p>
            <a:pPr lvl="1"/>
            <a:r>
              <a:rPr lang="en-US" sz="2200" dirty="0" smtClean="0"/>
              <a:t>Windows - need Putty (i.e. </a:t>
            </a:r>
            <a:r>
              <a:rPr lang="en-US" sz="2200" dirty="0" err="1" smtClean="0"/>
              <a:t>ssh</a:t>
            </a:r>
            <a:r>
              <a:rPr lang="en-US" sz="2200" dirty="0" smtClean="0"/>
              <a:t>) for secure connection</a:t>
            </a:r>
          </a:p>
          <a:p>
            <a:pPr lvl="1"/>
            <a:r>
              <a:rPr lang="en-US" sz="2200" dirty="0"/>
              <a:t>Mac - need </a:t>
            </a:r>
            <a:r>
              <a:rPr lang="en-US" sz="2200" dirty="0" err="1"/>
              <a:t>XQuartz</a:t>
            </a:r>
            <a:r>
              <a:rPr lang="en-US" sz="2200" dirty="0"/>
              <a:t> (i.e. X11)  for </a:t>
            </a:r>
            <a:r>
              <a:rPr lang="en-US" sz="2200" dirty="0" smtClean="0"/>
              <a:t>login terminal </a:t>
            </a:r>
          </a:p>
          <a:p>
            <a:pPr lvl="1"/>
            <a:r>
              <a:rPr lang="en-US" sz="2200" dirty="0" smtClean="0"/>
              <a:t>Linux </a:t>
            </a:r>
            <a:r>
              <a:rPr lang="en-US" sz="2200" dirty="0"/>
              <a:t>- </a:t>
            </a:r>
            <a:r>
              <a:rPr lang="en-US" sz="2200" dirty="0" smtClean="0"/>
              <a:t>typically OK but do know ‘which </a:t>
            </a:r>
            <a:r>
              <a:rPr lang="en-US" sz="2200" dirty="0" err="1" smtClean="0"/>
              <a:t>xterm</a:t>
            </a:r>
            <a:r>
              <a:rPr lang="en-US" sz="2200" dirty="0" smtClean="0"/>
              <a:t>’</a:t>
            </a:r>
            <a:endParaRPr lang="en-US" sz="2200" dirty="0"/>
          </a:p>
          <a:p>
            <a:endParaRPr lang="en-US" sz="1600" dirty="0" smtClean="0"/>
          </a:p>
          <a:p>
            <a:pPr marL="171450" indent="0">
              <a:buNone/>
            </a:pPr>
            <a:endParaRPr lang="en-US" sz="1800" dirty="0">
              <a:latin typeface="Courier"/>
              <a:cs typeface="Courier"/>
            </a:endParaRPr>
          </a:p>
        </p:txBody>
      </p:sp>
      <p:pic>
        <p:nvPicPr>
          <p:cNvPr id="7" name="Picture 6" descr="119710123263398684DTRave_Cartoon_Computer_and_Desktop.svg.thum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561" y="2280463"/>
            <a:ext cx="1074678" cy="848995"/>
          </a:xfrm>
          <a:prstGeom prst="rect">
            <a:avLst/>
          </a:prstGeom>
        </p:spPr>
      </p:pic>
      <p:pic>
        <p:nvPicPr>
          <p:cNvPr id="8" name="Picture 7" descr="11949856421169714480network_cloud.svg.thu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438400"/>
            <a:ext cx="666154" cy="506277"/>
          </a:xfrm>
          <a:prstGeom prst="rect">
            <a:avLst/>
          </a:prstGeom>
        </p:spPr>
      </p:pic>
      <p:pic>
        <p:nvPicPr>
          <p:cNvPr id="9" name="Picture 8" descr="320px-CRAY_X-MP_IMG_91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859" y="2128770"/>
            <a:ext cx="1690948" cy="1125537"/>
          </a:xfrm>
          <a:prstGeom prst="rect">
            <a:avLst/>
          </a:prstGeom>
        </p:spPr>
      </p:pic>
      <p:cxnSp>
        <p:nvCxnSpPr>
          <p:cNvPr id="10" name="Straight Connector 9"/>
          <p:cNvCxnSpPr>
            <a:stCxn id="8" idx="3"/>
            <a:endCxn id="9" idx="1"/>
          </p:cNvCxnSpPr>
          <p:nvPr/>
        </p:nvCxnSpPr>
        <p:spPr>
          <a:xfrm>
            <a:off x="4476154" y="2691539"/>
            <a:ext cx="415705" cy="0"/>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8" idx="1"/>
          </p:cNvCxnSpPr>
          <p:nvPr/>
        </p:nvCxnSpPr>
        <p:spPr>
          <a:xfrm>
            <a:off x="3368170" y="2620781"/>
            <a:ext cx="441830" cy="7075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510745"/>
      </p:ext>
    </p:extLst>
  </p:cSld>
  <p:clrMapOvr>
    <a:masterClrMapping/>
  </p:clrMapOvr>
  <p:transition>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pPr marL="171450" indent="0">
              <a:buNone/>
            </a:pPr>
            <a:endParaRPr lang="en-US" sz="2400" dirty="0" smtClean="0"/>
          </a:p>
          <a:p>
            <a:endParaRPr lang="en-US" sz="2400" dirty="0" smtClean="0"/>
          </a:p>
          <a:p>
            <a:r>
              <a:rPr lang="en-US" sz="2400" dirty="0" smtClean="0"/>
              <a:t>Select one</a:t>
            </a:r>
          </a:p>
          <a:p>
            <a:endParaRPr lang="en-US" sz="2400" dirty="0"/>
          </a:p>
          <a:p>
            <a:endParaRPr lang="en-US" sz="2400" dirty="0" smtClean="0"/>
          </a:p>
          <a:p>
            <a:pPr marL="171450" indent="0">
              <a:buNone/>
            </a:pPr>
            <a:endParaRPr lang="en-US" sz="2400" dirty="0"/>
          </a:p>
          <a:p>
            <a:r>
              <a:rPr lang="en-US" sz="2400" dirty="0" smtClean="0"/>
              <a:t>Import it</a:t>
            </a:r>
          </a:p>
          <a:p>
            <a:endParaRPr lang="en-US" sz="2400" dirty="0"/>
          </a:p>
          <a:p>
            <a:endParaRPr lang="en-US" sz="1600" dirty="0" smtClean="0"/>
          </a:p>
          <a:p>
            <a:pPr marL="171450" indent="0">
              <a:buNone/>
            </a:pPr>
            <a:endParaRPr lang="en-US" sz="1800" dirty="0">
              <a:latin typeface="Courier"/>
              <a:cs typeface="Courier"/>
            </a:endParaRPr>
          </a:p>
        </p:txBody>
      </p:sp>
      <p:pic>
        <p:nvPicPr>
          <p:cNvPr id="10" name="Picture 9" descr="Screen Shot 2016-08-25 at 11.1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676400"/>
            <a:ext cx="6098117" cy="4651106"/>
          </a:xfrm>
          <a:prstGeom prst="rect">
            <a:avLst/>
          </a:prstGeom>
        </p:spPr>
      </p:pic>
      <p:sp>
        <p:nvSpPr>
          <p:cNvPr id="9" name="Oval 8"/>
          <p:cNvSpPr/>
          <p:nvPr/>
        </p:nvSpPr>
        <p:spPr bwMode="auto">
          <a:xfrm>
            <a:off x="6019800" y="5715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 name="Oval 10"/>
          <p:cNvSpPr/>
          <p:nvPr/>
        </p:nvSpPr>
        <p:spPr bwMode="auto">
          <a:xfrm>
            <a:off x="2819400" y="3886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121346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p:txBody>
          <a:bodyPr/>
          <a:lstStyle/>
          <a:p>
            <a:r>
              <a:rPr lang="en-US" smtClean="0">
                <a:ea typeface="ＭＳ Ｐゴシック" pitchFamily="-107" charset="-128"/>
              </a:rPr>
              <a:t>Basic Usage</a:t>
            </a:r>
          </a:p>
        </p:txBody>
      </p:sp>
      <p:sp>
        <p:nvSpPr>
          <p:cNvPr id="39939"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Click </a:t>
            </a:r>
            <a:r>
              <a:rPr lang="en-US" sz="2400" dirty="0" smtClean="0">
                <a:latin typeface="Courier"/>
                <a:cs typeface="Courier"/>
              </a:rPr>
              <a:t>Connect </a:t>
            </a:r>
            <a:r>
              <a:rPr lang="en-US" sz="2400" dirty="0" smtClean="0"/>
              <a:t>then</a:t>
            </a:r>
          </a:p>
          <a:p>
            <a:endParaRPr lang="en-US" sz="1000" dirty="0" smtClean="0"/>
          </a:p>
          <a:p>
            <a:r>
              <a:rPr lang="en-US" sz="2400" dirty="0" smtClean="0"/>
              <a:t>Configure </a:t>
            </a:r>
            <a:r>
              <a:rPr lang="en-US" sz="2400" dirty="0"/>
              <a:t>session</a:t>
            </a:r>
          </a:p>
          <a:p>
            <a:pPr lvl="1"/>
            <a:r>
              <a:rPr lang="en-US" sz="2200" dirty="0" smtClean="0"/>
              <a:t>Local terminal and </a:t>
            </a:r>
            <a:r>
              <a:rPr lang="en-US" sz="2200" dirty="0" err="1" smtClean="0"/>
              <a:t>ssh</a:t>
            </a:r>
            <a:r>
              <a:rPr lang="en-US" sz="2200" dirty="0" smtClean="0"/>
              <a:t> exes</a:t>
            </a:r>
          </a:p>
          <a:p>
            <a:pPr lvl="1"/>
            <a:r>
              <a:rPr lang="en-US" sz="2200" dirty="0" smtClean="0"/>
              <a:t>ParaView version</a:t>
            </a:r>
            <a:endParaRPr lang="en-US" sz="2400" dirty="0" smtClean="0"/>
          </a:p>
          <a:p>
            <a:pPr lvl="1"/>
            <a:r>
              <a:rPr lang="en-US" sz="2200" dirty="0" smtClean="0"/>
              <a:t>Remote username</a:t>
            </a:r>
          </a:p>
          <a:p>
            <a:pPr lvl="1"/>
            <a:r>
              <a:rPr lang="en-US" sz="2200" dirty="0" smtClean="0"/>
              <a:t>Number of nodes</a:t>
            </a:r>
          </a:p>
          <a:p>
            <a:pPr lvl="1"/>
            <a:r>
              <a:rPr lang="en-US" sz="2200" dirty="0" smtClean="0"/>
              <a:t>Amount of time</a:t>
            </a:r>
          </a:p>
          <a:p>
            <a:pPr lvl="1"/>
            <a:r>
              <a:rPr lang="en-US" sz="2200" dirty="0"/>
              <a:t>Remote </a:t>
            </a:r>
            <a:r>
              <a:rPr lang="en-US" sz="2200" dirty="0" smtClean="0"/>
              <a:t>project</a:t>
            </a:r>
            <a:endParaRPr lang="en-US" sz="2400" dirty="0"/>
          </a:p>
          <a:p>
            <a:pPr lvl="1"/>
            <a:r>
              <a:rPr lang="en-US" sz="2200" dirty="0" smtClean="0"/>
              <a:t>Site specific options</a:t>
            </a:r>
          </a:p>
          <a:p>
            <a:pPr lvl="1"/>
            <a:endParaRPr lang="en-US" sz="1000" dirty="0" smtClean="0"/>
          </a:p>
          <a:p>
            <a:r>
              <a:rPr lang="en-US" sz="2400" dirty="0" smtClean="0"/>
              <a:t>Click </a:t>
            </a:r>
            <a:r>
              <a:rPr lang="en-US" sz="2400" dirty="0" smtClean="0">
                <a:latin typeface="Courier"/>
                <a:cs typeface="Courier"/>
              </a:rPr>
              <a:t>OK</a:t>
            </a:r>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connect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447800"/>
            <a:ext cx="4495800" cy="5274293"/>
          </a:xfrm>
          <a:prstGeom prst="rect">
            <a:avLst/>
          </a:prstGeom>
        </p:spPr>
      </p:pic>
    </p:spTree>
    <p:extLst>
      <p:ext uri="{BB962C8B-B14F-4D97-AF65-F5344CB8AC3E}">
        <p14:creationId xmlns:p14="http://schemas.microsoft.com/office/powerpoint/2010/main" val="878694386"/>
      </p:ext>
    </p:extLst>
  </p:cSld>
  <p:clrMapOvr>
    <a:masterClrMapping/>
  </p:clrMapOvr>
  <p:transition>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Enter credentials</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Once logged in, wait for job to reach top of queue. 3D View will return then.</a:t>
            </a:r>
          </a:p>
          <a:p>
            <a:r>
              <a:rPr lang="en-US" sz="2400" dirty="0" smtClean="0"/>
              <a:t>File -&gt; Open, is remote system’s file system, otherwise about the same as normal</a:t>
            </a:r>
          </a:p>
          <a:p>
            <a:endParaRPr lang="en-US" sz="2400" dirty="0"/>
          </a:p>
          <a:p>
            <a:endParaRPr lang="en-US" sz="2400" dirty="0" smtClean="0"/>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Screen Shot 2016-08-25 at 11.01.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209800"/>
            <a:ext cx="6223000" cy="1968500"/>
          </a:xfrm>
          <a:prstGeom prst="rect">
            <a:avLst/>
          </a:prstGeom>
        </p:spPr>
      </p:pic>
    </p:spTree>
    <p:extLst>
      <p:ext uri="{BB962C8B-B14F-4D97-AF65-F5344CB8AC3E}">
        <p14:creationId xmlns:p14="http://schemas.microsoft.com/office/powerpoint/2010/main" val="888926607"/>
      </p:ext>
    </p:extLst>
  </p:cSld>
  <p:clrMapOvr>
    <a:masterClrMapping/>
  </p:clrMapOvr>
  <p:transition>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Inspector</a:t>
            </a:r>
            <a:endParaRPr lang="en-US" dirty="0"/>
          </a:p>
        </p:txBody>
      </p:sp>
      <p:pic>
        <p:nvPicPr>
          <p:cNvPr id="3" name="Picture 2" descr="MemoryInspec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731" y="1600200"/>
            <a:ext cx="6218538" cy="5029200"/>
          </a:xfrm>
          <a:prstGeom prst="rect">
            <a:avLst/>
          </a:prstGeom>
        </p:spPr>
      </p:pic>
    </p:spTree>
    <p:extLst>
      <p:ext uri="{BB962C8B-B14F-4D97-AF65-F5344CB8AC3E}">
        <p14:creationId xmlns:p14="http://schemas.microsoft.com/office/powerpoint/2010/main" val="3224450085"/>
      </p:ext>
    </p:extLst>
  </p:cSld>
  <p:clrMapOvr>
    <a:masterClrMapping/>
  </p:clrMapOvr>
  <p:transition>
    <p:fad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528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5284" name="Group 4"/>
          <p:cNvGrpSpPr>
            <a:grpSpLocks/>
          </p:cNvGrpSpPr>
          <p:nvPr/>
        </p:nvGrpSpPr>
        <p:grpSpPr bwMode="auto">
          <a:xfrm>
            <a:off x="2590800" y="3429000"/>
            <a:ext cx="3048000" cy="1828800"/>
            <a:chOff x="1632" y="2160"/>
            <a:chExt cx="1920" cy="1152"/>
          </a:xfrm>
        </p:grpSpPr>
        <p:sp>
          <p:nvSpPr>
            <p:cNvPr id="225342"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3"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4"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5"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6"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7"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8"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9"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0"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1"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2"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3"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4"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5"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6"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7"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8"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9"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0"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1"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2"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3"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4"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5"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6"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7"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8"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9"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0"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1"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2"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3"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4"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5"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6"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7"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8"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9"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0"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1"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2"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3"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4"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5"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6"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7"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88"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89"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90"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91"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5886"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7"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8"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9"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0"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1"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2"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3"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4"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5"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6"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7"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8"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9"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0"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1"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2"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5286" name="Group 73"/>
          <p:cNvGrpSpPr>
            <a:grpSpLocks/>
          </p:cNvGrpSpPr>
          <p:nvPr/>
        </p:nvGrpSpPr>
        <p:grpSpPr bwMode="auto">
          <a:xfrm>
            <a:off x="838200" y="3581400"/>
            <a:ext cx="1219200" cy="1524000"/>
            <a:chOff x="528" y="2256"/>
            <a:chExt cx="768" cy="960"/>
          </a:xfrm>
        </p:grpSpPr>
        <p:sp>
          <p:nvSpPr>
            <p:cNvPr id="225326"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7"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8"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9"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0"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1"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2"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3"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4"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5"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6"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7"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8"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9"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40"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41"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5287" name="Group 90"/>
          <p:cNvGrpSpPr>
            <a:grpSpLocks/>
          </p:cNvGrpSpPr>
          <p:nvPr/>
        </p:nvGrpSpPr>
        <p:grpSpPr bwMode="auto">
          <a:xfrm>
            <a:off x="6096000" y="4648200"/>
            <a:ext cx="1828800" cy="914400"/>
            <a:chOff x="3840" y="2928"/>
            <a:chExt cx="1152" cy="576"/>
          </a:xfrm>
        </p:grpSpPr>
        <p:sp>
          <p:nvSpPr>
            <p:cNvPr id="225309"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0"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1"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2"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3"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4"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5"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6"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7"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8"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9"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0"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1"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2"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3"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4"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5"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6" name="Group 108"/>
          <p:cNvGrpSpPr>
            <a:grpSpLocks/>
          </p:cNvGrpSpPr>
          <p:nvPr/>
        </p:nvGrpSpPr>
        <p:grpSpPr bwMode="auto">
          <a:xfrm>
            <a:off x="838200" y="3581400"/>
            <a:ext cx="1219200" cy="1524000"/>
            <a:chOff x="528" y="2256"/>
            <a:chExt cx="768" cy="960"/>
          </a:xfrm>
        </p:grpSpPr>
        <p:sp>
          <p:nvSpPr>
            <p:cNvPr id="225305"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5306"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5307"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5308"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7" name="Group 113"/>
          <p:cNvGrpSpPr>
            <a:grpSpLocks/>
          </p:cNvGrpSpPr>
          <p:nvPr/>
        </p:nvGrpSpPr>
        <p:grpSpPr bwMode="auto">
          <a:xfrm>
            <a:off x="6096000" y="4648200"/>
            <a:ext cx="1828800" cy="914400"/>
            <a:chOff x="3840" y="2928"/>
            <a:chExt cx="1152" cy="576"/>
          </a:xfrm>
        </p:grpSpPr>
        <p:sp>
          <p:nvSpPr>
            <p:cNvPr id="225298"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9"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300"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301"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302"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303"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304"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8" name="Group 121"/>
          <p:cNvGrpSpPr>
            <a:grpSpLocks/>
          </p:cNvGrpSpPr>
          <p:nvPr/>
        </p:nvGrpSpPr>
        <p:grpSpPr bwMode="auto">
          <a:xfrm flipV="1">
            <a:off x="6096000" y="2819400"/>
            <a:ext cx="1828800" cy="914400"/>
            <a:chOff x="3840" y="2928"/>
            <a:chExt cx="1152" cy="576"/>
          </a:xfrm>
        </p:grpSpPr>
        <p:sp>
          <p:nvSpPr>
            <p:cNvPr id="225291"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2"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293"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294"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295"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296"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297"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dirty="0" smtClean="0">
                <a:ea typeface="ＭＳ Ｐゴシック" pitchFamily="-107" charset="-128"/>
              </a:rPr>
              <a:t>Advanced Data Parallel Pipelines</a:t>
            </a:r>
          </a:p>
        </p:txBody>
      </p:sp>
      <p:sp>
        <p:nvSpPr>
          <p:cNvPr id="22733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7332" name="Group 4"/>
          <p:cNvGrpSpPr>
            <a:grpSpLocks/>
          </p:cNvGrpSpPr>
          <p:nvPr/>
        </p:nvGrpSpPr>
        <p:grpSpPr bwMode="auto">
          <a:xfrm>
            <a:off x="2590800" y="3429000"/>
            <a:ext cx="3048000" cy="1828800"/>
            <a:chOff x="1632" y="2160"/>
            <a:chExt cx="1920" cy="1152"/>
          </a:xfrm>
        </p:grpSpPr>
        <p:sp>
          <p:nvSpPr>
            <p:cNvPr id="22741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4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5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6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795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7334" name="Group 73"/>
          <p:cNvGrpSpPr>
            <a:grpSpLocks/>
          </p:cNvGrpSpPr>
          <p:nvPr/>
        </p:nvGrpSpPr>
        <p:grpSpPr bwMode="auto">
          <a:xfrm>
            <a:off x="838200" y="3581400"/>
            <a:ext cx="1219200" cy="1524000"/>
            <a:chOff x="528" y="2256"/>
            <a:chExt cx="768" cy="960"/>
          </a:xfrm>
        </p:grpSpPr>
        <p:sp>
          <p:nvSpPr>
            <p:cNvPr id="22739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1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7335" name="Group 90"/>
          <p:cNvGrpSpPr>
            <a:grpSpLocks/>
          </p:cNvGrpSpPr>
          <p:nvPr/>
        </p:nvGrpSpPr>
        <p:grpSpPr bwMode="auto">
          <a:xfrm>
            <a:off x="6096000" y="4648200"/>
            <a:ext cx="1828800" cy="914400"/>
            <a:chOff x="3840" y="2928"/>
            <a:chExt cx="1152" cy="576"/>
          </a:xfrm>
        </p:grpSpPr>
        <p:sp>
          <p:nvSpPr>
            <p:cNvPr id="22737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7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27336" name="Group 108"/>
          <p:cNvGrpSpPr>
            <a:grpSpLocks/>
          </p:cNvGrpSpPr>
          <p:nvPr/>
        </p:nvGrpSpPr>
        <p:grpSpPr bwMode="auto">
          <a:xfrm>
            <a:off x="838200" y="3581400"/>
            <a:ext cx="1219200" cy="1524000"/>
            <a:chOff x="528" y="2256"/>
            <a:chExt cx="768" cy="960"/>
          </a:xfrm>
        </p:grpSpPr>
        <p:sp>
          <p:nvSpPr>
            <p:cNvPr id="227374"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75"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76"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77"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27337" name="Group 113"/>
          <p:cNvGrpSpPr>
            <a:grpSpLocks/>
          </p:cNvGrpSpPr>
          <p:nvPr/>
        </p:nvGrpSpPr>
        <p:grpSpPr bwMode="auto">
          <a:xfrm>
            <a:off x="6096000" y="4648200"/>
            <a:ext cx="1828800" cy="914400"/>
            <a:chOff x="3840" y="2928"/>
            <a:chExt cx="1152" cy="576"/>
          </a:xfrm>
        </p:grpSpPr>
        <p:sp>
          <p:nvSpPr>
            <p:cNvPr id="227367"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8"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9"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70"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71"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72"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73"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227338" name="Group 121"/>
          <p:cNvGrpSpPr>
            <a:grpSpLocks/>
          </p:cNvGrpSpPr>
          <p:nvPr/>
        </p:nvGrpSpPr>
        <p:grpSpPr bwMode="auto">
          <a:xfrm flipV="1">
            <a:off x="6096000" y="2819400"/>
            <a:ext cx="1828800" cy="914400"/>
            <a:chOff x="3840" y="2928"/>
            <a:chExt cx="1152" cy="576"/>
          </a:xfrm>
        </p:grpSpPr>
        <p:sp>
          <p:nvSpPr>
            <p:cNvPr id="227360"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1"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2"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63"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64"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65"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66"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838200" y="3581400"/>
            <a:ext cx="1219200" cy="1524000"/>
            <a:chOff x="528" y="2256"/>
            <a:chExt cx="768" cy="960"/>
          </a:xfrm>
        </p:grpSpPr>
        <p:sp>
          <p:nvSpPr>
            <p:cNvPr id="227356" name="Line 130"/>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57" name="Line 131"/>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58" name="Line 132"/>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59" name="Line 133"/>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0" name="Group 134"/>
          <p:cNvGrpSpPr>
            <a:grpSpLocks/>
          </p:cNvGrpSpPr>
          <p:nvPr/>
        </p:nvGrpSpPr>
        <p:grpSpPr bwMode="auto">
          <a:xfrm>
            <a:off x="6096000" y="4648200"/>
            <a:ext cx="1828800" cy="914400"/>
            <a:chOff x="3840" y="2928"/>
            <a:chExt cx="1152" cy="576"/>
          </a:xfrm>
        </p:grpSpPr>
        <p:sp>
          <p:nvSpPr>
            <p:cNvPr id="227349" name="Line 135"/>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50" name="Line 13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51" name="Line 13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52" name="Line 13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53" name="Line 13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54" name="Line 14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55" name="Line 141"/>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11" name="Group 142"/>
          <p:cNvGrpSpPr>
            <a:grpSpLocks/>
          </p:cNvGrpSpPr>
          <p:nvPr/>
        </p:nvGrpSpPr>
        <p:grpSpPr bwMode="auto">
          <a:xfrm flipV="1">
            <a:off x="6096000" y="2819400"/>
            <a:ext cx="1828800" cy="914400"/>
            <a:chOff x="3840" y="2928"/>
            <a:chExt cx="1152" cy="576"/>
          </a:xfrm>
        </p:grpSpPr>
        <p:sp>
          <p:nvSpPr>
            <p:cNvPr id="227342" name="Line 143"/>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43" name="Line 144"/>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44" name="Line 145"/>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45" name="Line 146"/>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46" name="Line 147"/>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47" name="Line 148"/>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48" name="Line 149"/>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9"/>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1"/>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0"/>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2"/>
          <p:cNvGrpSpPr>
            <a:grpSpLocks/>
          </p:cNvGrpSpPr>
          <p:nvPr/>
        </p:nvGrpSpPr>
        <p:grpSpPr bwMode="auto">
          <a:xfrm>
            <a:off x="5791200" y="2971800"/>
            <a:ext cx="1828800" cy="1066800"/>
            <a:chOff x="3648" y="1872"/>
            <a:chExt cx="1152" cy="672"/>
          </a:xfrm>
        </p:grpSpPr>
        <p:sp>
          <p:nvSpPr>
            <p:cNvPr id="229515"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6"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7"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8"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9"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0"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1"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2"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3"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29379" name="Group 12"/>
          <p:cNvGrpSpPr>
            <a:grpSpLocks/>
          </p:cNvGrpSpPr>
          <p:nvPr/>
        </p:nvGrpSpPr>
        <p:grpSpPr bwMode="auto">
          <a:xfrm>
            <a:off x="2057400" y="3429000"/>
            <a:ext cx="304800" cy="1828800"/>
            <a:chOff x="1296" y="2160"/>
            <a:chExt cx="192" cy="1152"/>
          </a:xfrm>
        </p:grpSpPr>
        <p:sp>
          <p:nvSpPr>
            <p:cNvPr id="229509"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0"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1"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29512"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3"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4"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29380"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29381"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29382" name="Group 21"/>
          <p:cNvGrpSpPr>
            <a:grpSpLocks/>
          </p:cNvGrpSpPr>
          <p:nvPr/>
        </p:nvGrpSpPr>
        <p:grpSpPr bwMode="auto">
          <a:xfrm>
            <a:off x="2590800" y="3429000"/>
            <a:ext cx="3048000" cy="1828800"/>
            <a:chOff x="1632" y="2160"/>
            <a:chExt cx="1920" cy="1152"/>
          </a:xfrm>
        </p:grpSpPr>
        <p:sp>
          <p:nvSpPr>
            <p:cNvPr id="229459"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0"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1"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2"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3"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4"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5"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6"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7"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8"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9"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0"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1"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2"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3"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4"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5"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6"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7"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8"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9"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0"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1"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2"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3"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4"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5"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6"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7"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8"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9"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0"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1"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2"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3"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4"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5"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6"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7"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8"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9"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0"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1"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2"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3"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4"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5"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6"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7"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8"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0003"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4"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5"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6"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7"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8"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9"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0"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1"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2"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3"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4"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5"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6"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7"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8"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9"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9384" name="Group 90"/>
          <p:cNvGrpSpPr>
            <a:grpSpLocks/>
          </p:cNvGrpSpPr>
          <p:nvPr/>
        </p:nvGrpSpPr>
        <p:grpSpPr bwMode="auto">
          <a:xfrm>
            <a:off x="838200" y="3581400"/>
            <a:ext cx="1219200" cy="1524000"/>
            <a:chOff x="528" y="2256"/>
            <a:chExt cx="768" cy="960"/>
          </a:xfrm>
        </p:grpSpPr>
        <p:sp>
          <p:nvSpPr>
            <p:cNvPr id="229443"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4"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5"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6"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7"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48"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49"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0"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1"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2"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3"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4"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5"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6"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7"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8"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9385" name="Group 107"/>
          <p:cNvGrpSpPr>
            <a:grpSpLocks/>
          </p:cNvGrpSpPr>
          <p:nvPr/>
        </p:nvGrpSpPr>
        <p:grpSpPr bwMode="auto">
          <a:xfrm>
            <a:off x="6096000" y="4648200"/>
            <a:ext cx="1828800" cy="914400"/>
            <a:chOff x="3840" y="2928"/>
            <a:chExt cx="1152" cy="576"/>
          </a:xfrm>
        </p:grpSpPr>
        <p:sp>
          <p:nvSpPr>
            <p:cNvPr id="229426"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7"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8"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9"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0"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1"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2"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3"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4"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5"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6"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7"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8"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9"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0"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1"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2"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8" name="Group 125"/>
          <p:cNvGrpSpPr>
            <a:grpSpLocks/>
          </p:cNvGrpSpPr>
          <p:nvPr/>
        </p:nvGrpSpPr>
        <p:grpSpPr bwMode="auto">
          <a:xfrm>
            <a:off x="838200" y="3581400"/>
            <a:ext cx="1219200" cy="1524000"/>
            <a:chOff x="528" y="2256"/>
            <a:chExt cx="768" cy="960"/>
          </a:xfrm>
        </p:grpSpPr>
        <p:sp>
          <p:nvSpPr>
            <p:cNvPr id="229423"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9424"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9425"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6096000" y="4648200"/>
            <a:ext cx="1828800" cy="914400"/>
            <a:chOff x="3840" y="2928"/>
            <a:chExt cx="1152" cy="576"/>
          </a:xfrm>
        </p:grpSpPr>
        <p:sp>
          <p:nvSpPr>
            <p:cNvPr id="229418"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9419"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9420"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9421"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9422"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10" name="Group 135"/>
          <p:cNvGrpSpPr>
            <a:grpSpLocks/>
          </p:cNvGrpSpPr>
          <p:nvPr/>
        </p:nvGrpSpPr>
        <p:grpSpPr bwMode="auto">
          <a:xfrm>
            <a:off x="6096000" y="2819400"/>
            <a:ext cx="1828800" cy="914400"/>
            <a:chOff x="3840" y="1776"/>
            <a:chExt cx="1152" cy="576"/>
          </a:xfrm>
        </p:grpSpPr>
        <p:sp>
          <p:nvSpPr>
            <p:cNvPr id="229413"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29414"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29415"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29416"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29417"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1" name="Group 141"/>
          <p:cNvGrpSpPr>
            <a:grpSpLocks/>
          </p:cNvGrpSpPr>
          <p:nvPr/>
        </p:nvGrpSpPr>
        <p:grpSpPr bwMode="auto">
          <a:xfrm>
            <a:off x="2057400" y="3429000"/>
            <a:ext cx="304800" cy="1828800"/>
            <a:chOff x="1296" y="2160"/>
            <a:chExt cx="192" cy="1152"/>
          </a:xfrm>
        </p:grpSpPr>
        <p:sp>
          <p:nvSpPr>
            <p:cNvPr id="229410"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29411"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29412"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29390" name="Group 145"/>
          <p:cNvGrpSpPr>
            <a:grpSpLocks/>
          </p:cNvGrpSpPr>
          <p:nvPr/>
        </p:nvGrpSpPr>
        <p:grpSpPr bwMode="auto">
          <a:xfrm flipV="1">
            <a:off x="5791200" y="4343400"/>
            <a:ext cx="1828800" cy="1066800"/>
            <a:chOff x="3648" y="1872"/>
            <a:chExt cx="1152" cy="672"/>
          </a:xfrm>
        </p:grpSpPr>
        <p:sp>
          <p:nvSpPr>
            <p:cNvPr id="229401"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2"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3"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4"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5"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6"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7"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8"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9"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13" name="Group 155"/>
          <p:cNvGrpSpPr>
            <a:grpSpLocks/>
          </p:cNvGrpSpPr>
          <p:nvPr/>
        </p:nvGrpSpPr>
        <p:grpSpPr bwMode="auto">
          <a:xfrm>
            <a:off x="5791200" y="2971800"/>
            <a:ext cx="1828800" cy="1066800"/>
            <a:chOff x="3648" y="1872"/>
            <a:chExt cx="1152" cy="672"/>
          </a:xfrm>
        </p:grpSpPr>
        <p:sp>
          <p:nvSpPr>
            <p:cNvPr id="229397"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8"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9"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400"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4" name="Group 160"/>
          <p:cNvGrpSpPr>
            <a:grpSpLocks/>
          </p:cNvGrpSpPr>
          <p:nvPr/>
        </p:nvGrpSpPr>
        <p:grpSpPr bwMode="auto">
          <a:xfrm flipV="1">
            <a:off x="5791200" y="4343400"/>
            <a:ext cx="1828800" cy="1066800"/>
            <a:chOff x="3648" y="1872"/>
            <a:chExt cx="1152" cy="672"/>
          </a:xfrm>
        </p:grpSpPr>
        <p:sp>
          <p:nvSpPr>
            <p:cNvPr id="229393"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4"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5"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396"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6" name="Group 2"/>
          <p:cNvGrpSpPr>
            <a:grpSpLocks/>
          </p:cNvGrpSpPr>
          <p:nvPr/>
        </p:nvGrpSpPr>
        <p:grpSpPr bwMode="auto">
          <a:xfrm>
            <a:off x="5791200" y="2971800"/>
            <a:ext cx="1828800" cy="1066800"/>
            <a:chOff x="3648" y="1872"/>
            <a:chExt cx="1152" cy="672"/>
          </a:xfrm>
        </p:grpSpPr>
        <p:sp>
          <p:nvSpPr>
            <p:cNvPr id="231579"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0"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1"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2"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3"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4"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5"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6"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7"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27" name="Group 12"/>
          <p:cNvGrpSpPr>
            <a:grpSpLocks/>
          </p:cNvGrpSpPr>
          <p:nvPr/>
        </p:nvGrpSpPr>
        <p:grpSpPr bwMode="auto">
          <a:xfrm>
            <a:off x="2057400" y="3429000"/>
            <a:ext cx="304800" cy="1828800"/>
            <a:chOff x="1296" y="2160"/>
            <a:chExt cx="192" cy="1152"/>
          </a:xfrm>
        </p:grpSpPr>
        <p:sp>
          <p:nvSpPr>
            <p:cNvPr id="231573"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4"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5"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1576"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7"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8"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1428"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31429"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31430" name="Group 21"/>
          <p:cNvGrpSpPr>
            <a:grpSpLocks/>
          </p:cNvGrpSpPr>
          <p:nvPr/>
        </p:nvGrpSpPr>
        <p:grpSpPr bwMode="auto">
          <a:xfrm>
            <a:off x="2590800" y="3429000"/>
            <a:ext cx="3048000" cy="1828800"/>
            <a:chOff x="1632" y="2160"/>
            <a:chExt cx="1920" cy="1152"/>
          </a:xfrm>
        </p:grpSpPr>
        <p:sp>
          <p:nvSpPr>
            <p:cNvPr id="231523"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4"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5"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6"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7"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8"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29"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0"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1"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2"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3"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4"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5"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6"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7"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8"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9"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0"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1"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2"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3"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4"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5"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6"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7"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8"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31549"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0"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1"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2"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3"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4"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5"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6"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7"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8"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9"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60"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1"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2"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3"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4"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5"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6"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7"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8"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69"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0"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71"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2"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2067"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8"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9"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0"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1"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2"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3"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4"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5"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6"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7"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8"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9"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0"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1"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2"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3"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31432" name="Group 90"/>
          <p:cNvGrpSpPr>
            <a:grpSpLocks/>
          </p:cNvGrpSpPr>
          <p:nvPr/>
        </p:nvGrpSpPr>
        <p:grpSpPr bwMode="auto">
          <a:xfrm>
            <a:off x="838200" y="3581400"/>
            <a:ext cx="1219200" cy="1524000"/>
            <a:chOff x="528" y="2256"/>
            <a:chExt cx="768" cy="960"/>
          </a:xfrm>
        </p:grpSpPr>
        <p:sp>
          <p:nvSpPr>
            <p:cNvPr id="231507"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8"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9"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0"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1"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2"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3"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4"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5"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6"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7"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8"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9"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0"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21"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2"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31433" name="Group 107"/>
          <p:cNvGrpSpPr>
            <a:grpSpLocks/>
          </p:cNvGrpSpPr>
          <p:nvPr/>
        </p:nvGrpSpPr>
        <p:grpSpPr bwMode="auto">
          <a:xfrm>
            <a:off x="6096000" y="4648200"/>
            <a:ext cx="1828800" cy="914400"/>
            <a:chOff x="3840" y="2928"/>
            <a:chExt cx="1152" cy="576"/>
          </a:xfrm>
        </p:grpSpPr>
        <p:sp>
          <p:nvSpPr>
            <p:cNvPr id="231490"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1"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2"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3"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4"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5"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6"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7"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8"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9"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0"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1"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2"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3"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4"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5"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6"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31434" name="Group 125"/>
          <p:cNvGrpSpPr>
            <a:grpSpLocks/>
          </p:cNvGrpSpPr>
          <p:nvPr/>
        </p:nvGrpSpPr>
        <p:grpSpPr bwMode="auto">
          <a:xfrm>
            <a:off x="838200" y="3581400"/>
            <a:ext cx="1219200" cy="1524000"/>
            <a:chOff x="528" y="2256"/>
            <a:chExt cx="768" cy="960"/>
          </a:xfrm>
        </p:grpSpPr>
        <p:sp>
          <p:nvSpPr>
            <p:cNvPr id="231487"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88"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89"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31435" name="Group 129"/>
          <p:cNvGrpSpPr>
            <a:grpSpLocks/>
          </p:cNvGrpSpPr>
          <p:nvPr/>
        </p:nvGrpSpPr>
        <p:grpSpPr bwMode="auto">
          <a:xfrm>
            <a:off x="6096000" y="4648200"/>
            <a:ext cx="1828800" cy="914400"/>
            <a:chOff x="3840" y="2928"/>
            <a:chExt cx="1152" cy="576"/>
          </a:xfrm>
        </p:grpSpPr>
        <p:sp>
          <p:nvSpPr>
            <p:cNvPr id="231482"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83"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84"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85"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86"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231436" name="Group 135"/>
          <p:cNvGrpSpPr>
            <a:grpSpLocks/>
          </p:cNvGrpSpPr>
          <p:nvPr/>
        </p:nvGrpSpPr>
        <p:grpSpPr bwMode="auto">
          <a:xfrm>
            <a:off x="6096000" y="2819400"/>
            <a:ext cx="1828800" cy="914400"/>
            <a:chOff x="3840" y="1776"/>
            <a:chExt cx="1152" cy="576"/>
          </a:xfrm>
        </p:grpSpPr>
        <p:sp>
          <p:nvSpPr>
            <p:cNvPr id="231477"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78"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79"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80"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81"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231437" name="Group 141"/>
          <p:cNvGrpSpPr>
            <a:grpSpLocks/>
          </p:cNvGrpSpPr>
          <p:nvPr/>
        </p:nvGrpSpPr>
        <p:grpSpPr bwMode="auto">
          <a:xfrm>
            <a:off x="2057400" y="3429000"/>
            <a:ext cx="304800" cy="1828800"/>
            <a:chOff x="1296" y="2160"/>
            <a:chExt cx="192" cy="1152"/>
          </a:xfrm>
        </p:grpSpPr>
        <p:sp>
          <p:nvSpPr>
            <p:cNvPr id="231474"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31475"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31476"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31438" name="Group 145"/>
          <p:cNvGrpSpPr>
            <a:grpSpLocks/>
          </p:cNvGrpSpPr>
          <p:nvPr/>
        </p:nvGrpSpPr>
        <p:grpSpPr bwMode="auto">
          <a:xfrm flipV="1">
            <a:off x="5791200" y="4343400"/>
            <a:ext cx="1828800" cy="1066800"/>
            <a:chOff x="3648" y="1872"/>
            <a:chExt cx="1152" cy="672"/>
          </a:xfrm>
        </p:grpSpPr>
        <p:sp>
          <p:nvSpPr>
            <p:cNvPr id="231465"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6"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7"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8"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9"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0"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1"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2"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3"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39" name="Group 155"/>
          <p:cNvGrpSpPr>
            <a:grpSpLocks/>
          </p:cNvGrpSpPr>
          <p:nvPr/>
        </p:nvGrpSpPr>
        <p:grpSpPr bwMode="auto">
          <a:xfrm>
            <a:off x="5791200" y="2971800"/>
            <a:ext cx="1828800" cy="1066800"/>
            <a:chOff x="3648" y="1872"/>
            <a:chExt cx="1152" cy="672"/>
          </a:xfrm>
        </p:grpSpPr>
        <p:sp>
          <p:nvSpPr>
            <p:cNvPr id="231461"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62"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63"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4"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231440" name="Group 160"/>
          <p:cNvGrpSpPr>
            <a:grpSpLocks/>
          </p:cNvGrpSpPr>
          <p:nvPr/>
        </p:nvGrpSpPr>
        <p:grpSpPr bwMode="auto">
          <a:xfrm flipV="1">
            <a:off x="5791200" y="4343400"/>
            <a:ext cx="1828800" cy="1066800"/>
            <a:chOff x="3648" y="1872"/>
            <a:chExt cx="1152" cy="672"/>
          </a:xfrm>
        </p:grpSpPr>
        <p:sp>
          <p:nvSpPr>
            <p:cNvPr id="231457"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58"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59"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0"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5" name="Group 165"/>
          <p:cNvGrpSpPr>
            <a:grpSpLocks/>
          </p:cNvGrpSpPr>
          <p:nvPr/>
        </p:nvGrpSpPr>
        <p:grpSpPr bwMode="auto">
          <a:xfrm>
            <a:off x="838200" y="3581400"/>
            <a:ext cx="1219200" cy="1524000"/>
            <a:chOff x="528" y="2256"/>
            <a:chExt cx="768" cy="960"/>
          </a:xfrm>
        </p:grpSpPr>
        <p:sp>
          <p:nvSpPr>
            <p:cNvPr id="231454" name="Line 16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55" name="Line 16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56" name="Line 16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6" name="Group 169"/>
          <p:cNvGrpSpPr>
            <a:grpSpLocks/>
          </p:cNvGrpSpPr>
          <p:nvPr/>
        </p:nvGrpSpPr>
        <p:grpSpPr bwMode="auto">
          <a:xfrm>
            <a:off x="6096000" y="2819400"/>
            <a:ext cx="1828800" cy="914400"/>
            <a:chOff x="3840" y="1776"/>
            <a:chExt cx="1152" cy="576"/>
          </a:xfrm>
        </p:grpSpPr>
        <p:sp>
          <p:nvSpPr>
            <p:cNvPr id="231449" name="Line 170"/>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50" name="Line 171"/>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51" name="Line 172"/>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52" name="Line 173"/>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53" name="Line 174"/>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7" name="Group 175"/>
          <p:cNvGrpSpPr>
            <a:grpSpLocks/>
          </p:cNvGrpSpPr>
          <p:nvPr/>
        </p:nvGrpSpPr>
        <p:grpSpPr bwMode="auto">
          <a:xfrm>
            <a:off x="6096000" y="4648200"/>
            <a:ext cx="1828800" cy="914400"/>
            <a:chOff x="3840" y="2928"/>
            <a:chExt cx="1152" cy="576"/>
          </a:xfrm>
        </p:grpSpPr>
        <p:sp>
          <p:nvSpPr>
            <p:cNvPr id="231444" name="Line 17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45" name="Line 17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46" name="Line 17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47" name="Line 17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48" name="Line 18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15"/>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6"/>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7"/>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3475"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sp>
        <p:nvSpPr>
          <p:cNvPr id="233476"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7"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8"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9"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0"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1"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2"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3"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4"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5"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6"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7"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8"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9"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0"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1"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2"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3"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4"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5"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6"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7"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498"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9"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00"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01"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2"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3"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4"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5"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6"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7"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8"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9"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0"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1"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2"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3"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4"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5"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6"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7"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8"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9"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0"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1"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2"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3"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4"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5"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552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 name="Group 4"/>
          <p:cNvGrpSpPr>
            <a:grpSpLocks/>
          </p:cNvGrpSpPr>
          <p:nvPr/>
        </p:nvGrpSpPr>
        <p:grpSpPr bwMode="auto">
          <a:xfrm>
            <a:off x="2590800" y="3429000"/>
            <a:ext cx="3048000" cy="1828800"/>
            <a:chOff x="528" y="2208"/>
            <a:chExt cx="1920" cy="1152"/>
          </a:xfrm>
        </p:grpSpPr>
        <p:sp>
          <p:nvSpPr>
            <p:cNvPr id="235541" name="Rectangle 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2" name="Rectangle 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3" name="Rectangle 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4" name="Rectangle 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5" name="Rectangle 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6" name="Rectangle 1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7" name="Rectangle 1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8" name="Freeform 1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49" name="Freeform 1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5550" name="Freeform 1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51" name="Rectangle 1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2" name="Rectangle 1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3" name="Rectangle 1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4" name="Rectangle 1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5" name="Rectangle 1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6" name="Rectangle 2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7" name="Rectangle 2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8" name="Rectangle 2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9" name="Rectangle 2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3" name="Group 24"/>
          <p:cNvGrpSpPr>
            <a:grpSpLocks/>
          </p:cNvGrpSpPr>
          <p:nvPr/>
        </p:nvGrpSpPr>
        <p:grpSpPr bwMode="auto">
          <a:xfrm>
            <a:off x="3200400" y="3429000"/>
            <a:ext cx="2438400" cy="1828800"/>
            <a:chOff x="912" y="2208"/>
            <a:chExt cx="1536" cy="1152"/>
          </a:xfrm>
        </p:grpSpPr>
        <p:sp>
          <p:nvSpPr>
            <p:cNvPr id="235527" name="Rectangle 2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8" name="Rectangle 2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9" name="Rectangle 2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0" name="Rectangle 2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1" name="Rectangle 2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2" name="Freeform 3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5533" name="Freeform 3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34" name="Rectangle 3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5" name="Rectangle 3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6" name="Rectangle 3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7" name="Rectangle 3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8" name="Rectangle 3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9" name="Freeform 3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40" name="Freeform 3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4" name="Group 39"/>
          <p:cNvGrpSpPr>
            <a:grpSpLocks/>
          </p:cNvGrpSpPr>
          <p:nvPr/>
        </p:nvGrpSpPr>
        <p:grpSpPr bwMode="auto">
          <a:xfrm>
            <a:off x="2590800" y="3429000"/>
            <a:ext cx="3048000" cy="1828800"/>
            <a:chOff x="528" y="2208"/>
            <a:chExt cx="1920" cy="1152"/>
          </a:xfrm>
          <a:solidFill>
            <a:srgbClr val="FFFF66"/>
          </a:solidFill>
        </p:grpSpPr>
        <p:sp>
          <p:nvSpPr>
            <p:cNvPr id="216071" name="Rectangle 4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2" name="Rectangle 4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3" name="Rectangle 4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4" name="Rectangle 4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5" name="Rectangle 4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6" name="Rectangle 4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7" name="Rectangle 4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8" name="Rectangle 4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9" name="Rectangle 4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0" name="Rectangle 4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1" name="Rectangle 5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2" name="Rectangle 5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3" name="Rectangle 5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4" name="Rectangle 5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5" name="Freeform 5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6" name="Freeform 5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7" name="Freeform 5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69573E-6 -3.45379E-6 L -0.19174 -3.45379E-6 " pathEditMode="relative" rAng="0" ptsTypes="AA">
                                      <p:cBhvr>
                                        <p:cTn id="6" dur="2000" fill="hold"/>
                                        <p:tgtEl>
                                          <p:spTgt spid="2"/>
                                        </p:tgtEl>
                                        <p:attrNameLst>
                                          <p:attrName>ppt_x</p:attrName>
                                          <p:attrName>ppt_y</p:attrName>
                                        </p:attrNameLst>
                                      </p:cBhvr>
                                      <p:rCtr x="-9587" y="0"/>
                                    </p:animMotion>
                                  </p:childTnLst>
                                </p:cTn>
                              </p:par>
                              <p:par>
                                <p:cTn id="7" presetID="63" presetClass="path" presetSubtype="0" accel="50000" decel="50000" fill="hold" nodeType="withEffect">
                                  <p:stCondLst>
                                    <p:cond delay="0"/>
                                  </p:stCondLst>
                                  <p:childTnLst>
                                    <p:animMotion origin="layout" path="M 3.69573E-6 -3.45379E-6 L 0.24991 -0.14454 " pathEditMode="relative" rAng="0" ptsTypes="AA">
                                      <p:cBhvr>
                                        <p:cTn id="8" dur="2000" fill="hold"/>
                                        <p:tgtEl>
                                          <p:spTgt spid="4"/>
                                        </p:tgtEl>
                                        <p:attrNameLst>
                                          <p:attrName>ppt_x</p:attrName>
                                          <p:attrName>ppt_y</p:attrName>
                                        </p:attrNameLst>
                                      </p:cBhvr>
                                      <p:rCtr x="12487" y="-7227"/>
                                    </p:animMotion>
                                  </p:childTnLst>
                                </p:cTn>
                              </p:par>
                              <p:par>
                                <p:cTn id="9" presetID="63" presetClass="path" presetSubtype="0" accel="50000" decel="50000" fill="hold" nodeType="withEffect">
                                  <p:stCondLst>
                                    <p:cond delay="0"/>
                                  </p:stCondLst>
                                  <p:childTnLst>
                                    <p:animMotion origin="layout" path="M -1.2157E-6 -3.45379E-6 L 0.24991 0.14455 " pathEditMode="relative" rAng="0" ptsTypes="AA">
                                      <p:cBhvr>
                                        <p:cTn id="10" dur="2000" fill="hold"/>
                                        <p:tgtEl>
                                          <p:spTgt spid="3"/>
                                        </p:tgtEl>
                                        <p:attrNameLst>
                                          <p:attrName>ppt_x</p:attrName>
                                          <p:attrName>ppt_y</p:attrName>
                                        </p:attrNameLst>
                                      </p:cBhvr>
                                      <p:rCtr x="12487" y="7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2"/>
          <p:cNvGrpSpPr>
            <a:grpSpLocks/>
          </p:cNvGrpSpPr>
          <p:nvPr/>
        </p:nvGrpSpPr>
        <p:grpSpPr bwMode="auto">
          <a:xfrm>
            <a:off x="5181600" y="4419600"/>
            <a:ext cx="2743200" cy="1828800"/>
            <a:chOff x="3264" y="2784"/>
            <a:chExt cx="1728" cy="1152"/>
          </a:xfrm>
        </p:grpSpPr>
        <p:sp>
          <p:nvSpPr>
            <p:cNvPr id="237701" name="Rectangle 3"/>
            <p:cNvSpPr>
              <a:spLocks noChangeArrowheads="1"/>
            </p:cNvSpPr>
            <p:nvPr/>
          </p:nvSpPr>
          <p:spPr bwMode="auto">
            <a:xfrm>
              <a:off x="4032"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2" name="Rectangle 4"/>
            <p:cNvSpPr>
              <a:spLocks noChangeArrowheads="1"/>
            </p:cNvSpPr>
            <p:nvPr/>
          </p:nvSpPr>
          <p:spPr bwMode="auto">
            <a:xfrm>
              <a:off x="4224"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3" name="Rectangle 5"/>
            <p:cNvSpPr>
              <a:spLocks noChangeArrowheads="1"/>
            </p:cNvSpPr>
            <p:nvPr/>
          </p:nvSpPr>
          <p:spPr bwMode="auto">
            <a:xfrm>
              <a:off x="4416"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4" name="Rectangle 6"/>
            <p:cNvSpPr>
              <a:spLocks noChangeArrowheads="1"/>
            </p:cNvSpPr>
            <p:nvPr/>
          </p:nvSpPr>
          <p:spPr bwMode="auto">
            <a:xfrm>
              <a:off x="4608"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5" name="Rectangle 7"/>
            <p:cNvSpPr>
              <a:spLocks noChangeArrowheads="1"/>
            </p:cNvSpPr>
            <p:nvPr/>
          </p:nvSpPr>
          <p:spPr bwMode="auto">
            <a:xfrm>
              <a:off x="3648"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6" name="Rectangle 8"/>
            <p:cNvSpPr>
              <a:spLocks noChangeArrowheads="1"/>
            </p:cNvSpPr>
            <p:nvPr/>
          </p:nvSpPr>
          <p:spPr bwMode="auto">
            <a:xfrm>
              <a:off x="3840"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7" name="Rectangle 9"/>
            <p:cNvSpPr>
              <a:spLocks noChangeArrowheads="1"/>
            </p:cNvSpPr>
            <p:nvPr/>
          </p:nvSpPr>
          <p:spPr bwMode="auto">
            <a:xfrm>
              <a:off x="4032"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8" name="Rectangle 10"/>
            <p:cNvSpPr>
              <a:spLocks noChangeArrowheads="1"/>
            </p:cNvSpPr>
            <p:nvPr/>
          </p:nvSpPr>
          <p:spPr bwMode="auto">
            <a:xfrm>
              <a:off x="4224"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9" name="Rectangle 11"/>
            <p:cNvSpPr>
              <a:spLocks noChangeArrowheads="1"/>
            </p:cNvSpPr>
            <p:nvPr/>
          </p:nvSpPr>
          <p:spPr bwMode="auto">
            <a:xfrm>
              <a:off x="4416"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0" name="Rectangle 12"/>
            <p:cNvSpPr>
              <a:spLocks noChangeArrowheads="1"/>
            </p:cNvSpPr>
            <p:nvPr/>
          </p:nvSpPr>
          <p:spPr bwMode="auto">
            <a:xfrm>
              <a:off x="3840"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1" name="Rectangle 13"/>
            <p:cNvSpPr>
              <a:spLocks noChangeArrowheads="1"/>
            </p:cNvSpPr>
            <p:nvPr/>
          </p:nvSpPr>
          <p:spPr bwMode="auto">
            <a:xfrm>
              <a:off x="4032"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2" name="Rectangle 14"/>
            <p:cNvSpPr>
              <a:spLocks noChangeArrowheads="1"/>
            </p:cNvSpPr>
            <p:nvPr/>
          </p:nvSpPr>
          <p:spPr bwMode="auto">
            <a:xfrm>
              <a:off x="4224"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3" name="Rectangle 15"/>
            <p:cNvSpPr>
              <a:spLocks noChangeArrowheads="1"/>
            </p:cNvSpPr>
            <p:nvPr/>
          </p:nvSpPr>
          <p:spPr bwMode="auto">
            <a:xfrm>
              <a:off x="4416"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4" name="Rectangle 16"/>
            <p:cNvSpPr>
              <a:spLocks noChangeArrowheads="1"/>
            </p:cNvSpPr>
            <p:nvPr/>
          </p:nvSpPr>
          <p:spPr bwMode="auto">
            <a:xfrm>
              <a:off x="4608"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5" name="Freeform 17"/>
            <p:cNvSpPr>
              <a:spLocks/>
            </p:cNvSpPr>
            <p:nvPr/>
          </p:nvSpPr>
          <p:spPr bwMode="auto">
            <a:xfrm>
              <a:off x="3648" y="288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16" name="Freeform 18"/>
            <p:cNvSpPr>
              <a:spLocks/>
            </p:cNvSpPr>
            <p:nvPr/>
          </p:nvSpPr>
          <p:spPr bwMode="auto">
            <a:xfrm>
              <a:off x="3840"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17" name="Rectangle 19"/>
            <p:cNvSpPr>
              <a:spLocks noChangeArrowheads="1"/>
            </p:cNvSpPr>
            <p:nvPr/>
          </p:nvSpPr>
          <p:spPr bwMode="auto">
            <a:xfrm flipV="1">
              <a:off x="4224"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8" name="Rectangle 20"/>
            <p:cNvSpPr>
              <a:spLocks noChangeArrowheads="1"/>
            </p:cNvSpPr>
            <p:nvPr/>
          </p:nvSpPr>
          <p:spPr bwMode="auto">
            <a:xfrm flipV="1">
              <a:off x="4416"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9" name="Rectangle 21"/>
            <p:cNvSpPr>
              <a:spLocks noChangeArrowheads="1"/>
            </p:cNvSpPr>
            <p:nvPr/>
          </p:nvSpPr>
          <p:spPr bwMode="auto">
            <a:xfrm flipV="1">
              <a:off x="4608"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0" name="Rectangle 22"/>
            <p:cNvSpPr>
              <a:spLocks noChangeArrowheads="1"/>
            </p:cNvSpPr>
            <p:nvPr/>
          </p:nvSpPr>
          <p:spPr bwMode="auto">
            <a:xfrm flipV="1">
              <a:off x="4800"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1" name="Rectangle 23"/>
            <p:cNvSpPr>
              <a:spLocks noChangeArrowheads="1"/>
            </p:cNvSpPr>
            <p:nvPr/>
          </p:nvSpPr>
          <p:spPr bwMode="auto">
            <a:xfrm flipV="1">
              <a:off x="364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2" name="Rectangle 24"/>
            <p:cNvSpPr>
              <a:spLocks noChangeArrowheads="1"/>
            </p:cNvSpPr>
            <p:nvPr/>
          </p:nvSpPr>
          <p:spPr bwMode="auto">
            <a:xfrm flipV="1">
              <a:off x="384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3" name="Rectangle 25"/>
            <p:cNvSpPr>
              <a:spLocks noChangeArrowheads="1"/>
            </p:cNvSpPr>
            <p:nvPr/>
          </p:nvSpPr>
          <p:spPr bwMode="auto">
            <a:xfrm flipV="1">
              <a:off x="4032"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4" name="Rectangle 26"/>
            <p:cNvSpPr>
              <a:spLocks noChangeArrowheads="1"/>
            </p:cNvSpPr>
            <p:nvPr/>
          </p:nvSpPr>
          <p:spPr bwMode="auto">
            <a:xfrm flipV="1">
              <a:off x="4224"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5" name="Rectangle 27"/>
            <p:cNvSpPr>
              <a:spLocks noChangeArrowheads="1"/>
            </p:cNvSpPr>
            <p:nvPr/>
          </p:nvSpPr>
          <p:spPr bwMode="auto">
            <a:xfrm flipV="1">
              <a:off x="4416"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6" name="Rectangle 28"/>
            <p:cNvSpPr>
              <a:spLocks noChangeArrowheads="1"/>
            </p:cNvSpPr>
            <p:nvPr/>
          </p:nvSpPr>
          <p:spPr bwMode="auto">
            <a:xfrm flipV="1">
              <a:off x="460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7" name="Rectangle 29"/>
            <p:cNvSpPr>
              <a:spLocks noChangeArrowheads="1"/>
            </p:cNvSpPr>
            <p:nvPr/>
          </p:nvSpPr>
          <p:spPr bwMode="auto">
            <a:xfrm flipV="1">
              <a:off x="480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8" name="Rectangle 30"/>
            <p:cNvSpPr>
              <a:spLocks noChangeArrowheads="1"/>
            </p:cNvSpPr>
            <p:nvPr/>
          </p:nvSpPr>
          <p:spPr bwMode="auto">
            <a:xfrm flipV="1">
              <a:off x="345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9" name="Rectangle 31"/>
            <p:cNvSpPr>
              <a:spLocks noChangeArrowheads="1"/>
            </p:cNvSpPr>
            <p:nvPr/>
          </p:nvSpPr>
          <p:spPr bwMode="auto">
            <a:xfrm flipV="1">
              <a:off x="364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0" name="Rectangle 32"/>
            <p:cNvSpPr>
              <a:spLocks noChangeArrowheads="1"/>
            </p:cNvSpPr>
            <p:nvPr/>
          </p:nvSpPr>
          <p:spPr bwMode="auto">
            <a:xfrm flipV="1">
              <a:off x="4032"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1" name="Rectangle 33"/>
            <p:cNvSpPr>
              <a:spLocks noChangeArrowheads="1"/>
            </p:cNvSpPr>
            <p:nvPr/>
          </p:nvSpPr>
          <p:spPr bwMode="auto">
            <a:xfrm flipV="1">
              <a:off x="4224"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2" name="Rectangle 34"/>
            <p:cNvSpPr>
              <a:spLocks noChangeArrowheads="1"/>
            </p:cNvSpPr>
            <p:nvPr/>
          </p:nvSpPr>
          <p:spPr bwMode="auto">
            <a:xfrm flipV="1">
              <a:off x="441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3" name="Rectangle 35"/>
            <p:cNvSpPr>
              <a:spLocks noChangeArrowheads="1"/>
            </p:cNvSpPr>
            <p:nvPr/>
          </p:nvSpPr>
          <p:spPr bwMode="auto">
            <a:xfrm flipV="1">
              <a:off x="460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4" name="Freeform 36"/>
            <p:cNvSpPr>
              <a:spLocks/>
            </p:cNvSpPr>
            <p:nvPr/>
          </p:nvSpPr>
          <p:spPr bwMode="auto">
            <a:xfrm flipV="1">
              <a:off x="3264" y="355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5" name="Freeform 37"/>
            <p:cNvSpPr>
              <a:spLocks/>
            </p:cNvSpPr>
            <p:nvPr/>
          </p:nvSpPr>
          <p:spPr bwMode="auto">
            <a:xfrm flipV="1">
              <a:off x="3456" y="35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36" name="Freeform 38"/>
            <p:cNvSpPr>
              <a:spLocks/>
            </p:cNvSpPr>
            <p:nvPr/>
          </p:nvSpPr>
          <p:spPr bwMode="auto">
            <a:xfrm flipV="1">
              <a:off x="3648" y="374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7" name="Freeform 39"/>
            <p:cNvSpPr>
              <a:spLocks/>
            </p:cNvSpPr>
            <p:nvPr/>
          </p:nvSpPr>
          <p:spPr bwMode="auto">
            <a:xfrm flipV="1">
              <a:off x="3840" y="37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1" name="Group 40"/>
          <p:cNvGrpSpPr>
            <a:grpSpLocks/>
          </p:cNvGrpSpPr>
          <p:nvPr/>
        </p:nvGrpSpPr>
        <p:grpSpPr bwMode="auto">
          <a:xfrm>
            <a:off x="4876800" y="2438400"/>
            <a:ext cx="3048000" cy="1828800"/>
            <a:chOff x="3072" y="1536"/>
            <a:chExt cx="1920" cy="1152"/>
          </a:xfrm>
        </p:grpSpPr>
        <p:sp>
          <p:nvSpPr>
            <p:cNvPr id="237656" name="Rectangle 41"/>
            <p:cNvSpPr>
              <a:spLocks noChangeArrowheads="1"/>
            </p:cNvSpPr>
            <p:nvPr/>
          </p:nvSpPr>
          <p:spPr bwMode="auto">
            <a:xfrm>
              <a:off x="4224"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7" name="Rectangle 42"/>
            <p:cNvSpPr>
              <a:spLocks noChangeArrowheads="1"/>
            </p:cNvSpPr>
            <p:nvPr/>
          </p:nvSpPr>
          <p:spPr bwMode="auto">
            <a:xfrm>
              <a:off x="4416"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8" name="Rectangle 43"/>
            <p:cNvSpPr>
              <a:spLocks noChangeArrowheads="1"/>
            </p:cNvSpPr>
            <p:nvPr/>
          </p:nvSpPr>
          <p:spPr bwMode="auto">
            <a:xfrm>
              <a:off x="4608"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9" name="Rectangle 44"/>
            <p:cNvSpPr>
              <a:spLocks noChangeArrowheads="1"/>
            </p:cNvSpPr>
            <p:nvPr/>
          </p:nvSpPr>
          <p:spPr bwMode="auto">
            <a:xfrm>
              <a:off x="4800"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0" name="Rectangle 45"/>
            <p:cNvSpPr>
              <a:spLocks noChangeArrowheads="1"/>
            </p:cNvSpPr>
            <p:nvPr/>
          </p:nvSpPr>
          <p:spPr bwMode="auto">
            <a:xfrm>
              <a:off x="364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1" name="Rectangle 46"/>
            <p:cNvSpPr>
              <a:spLocks noChangeArrowheads="1"/>
            </p:cNvSpPr>
            <p:nvPr/>
          </p:nvSpPr>
          <p:spPr bwMode="auto">
            <a:xfrm>
              <a:off x="384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2" name="Rectangle 47"/>
            <p:cNvSpPr>
              <a:spLocks noChangeArrowheads="1"/>
            </p:cNvSpPr>
            <p:nvPr/>
          </p:nvSpPr>
          <p:spPr bwMode="auto">
            <a:xfrm>
              <a:off x="4032"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3" name="Rectangle 48"/>
            <p:cNvSpPr>
              <a:spLocks noChangeArrowheads="1"/>
            </p:cNvSpPr>
            <p:nvPr/>
          </p:nvSpPr>
          <p:spPr bwMode="auto">
            <a:xfrm>
              <a:off x="4224"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4" name="Rectangle 49"/>
            <p:cNvSpPr>
              <a:spLocks noChangeArrowheads="1"/>
            </p:cNvSpPr>
            <p:nvPr/>
          </p:nvSpPr>
          <p:spPr bwMode="auto">
            <a:xfrm>
              <a:off x="4416"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5" name="Rectangle 50"/>
            <p:cNvSpPr>
              <a:spLocks noChangeArrowheads="1"/>
            </p:cNvSpPr>
            <p:nvPr/>
          </p:nvSpPr>
          <p:spPr bwMode="auto">
            <a:xfrm>
              <a:off x="460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6" name="Rectangle 51"/>
            <p:cNvSpPr>
              <a:spLocks noChangeArrowheads="1"/>
            </p:cNvSpPr>
            <p:nvPr/>
          </p:nvSpPr>
          <p:spPr bwMode="auto">
            <a:xfrm>
              <a:off x="480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7" name="Rectangle 52"/>
            <p:cNvSpPr>
              <a:spLocks noChangeArrowheads="1"/>
            </p:cNvSpPr>
            <p:nvPr/>
          </p:nvSpPr>
          <p:spPr bwMode="auto">
            <a:xfrm>
              <a:off x="326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8" name="Rectangle 53"/>
            <p:cNvSpPr>
              <a:spLocks noChangeArrowheads="1"/>
            </p:cNvSpPr>
            <p:nvPr/>
          </p:nvSpPr>
          <p:spPr bwMode="auto">
            <a:xfrm>
              <a:off x="345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9" name="Rectangle 54"/>
            <p:cNvSpPr>
              <a:spLocks noChangeArrowheads="1"/>
            </p:cNvSpPr>
            <p:nvPr/>
          </p:nvSpPr>
          <p:spPr bwMode="auto">
            <a:xfrm>
              <a:off x="364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0" name="Rectangle 55"/>
            <p:cNvSpPr>
              <a:spLocks noChangeArrowheads="1"/>
            </p:cNvSpPr>
            <p:nvPr/>
          </p:nvSpPr>
          <p:spPr bwMode="auto">
            <a:xfrm>
              <a:off x="4032"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1" name="Rectangle 56"/>
            <p:cNvSpPr>
              <a:spLocks noChangeArrowheads="1"/>
            </p:cNvSpPr>
            <p:nvPr/>
          </p:nvSpPr>
          <p:spPr bwMode="auto">
            <a:xfrm>
              <a:off x="422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2" name="Rectangle 57"/>
            <p:cNvSpPr>
              <a:spLocks noChangeArrowheads="1"/>
            </p:cNvSpPr>
            <p:nvPr/>
          </p:nvSpPr>
          <p:spPr bwMode="auto">
            <a:xfrm>
              <a:off x="441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3" name="Rectangle 58"/>
            <p:cNvSpPr>
              <a:spLocks noChangeArrowheads="1"/>
            </p:cNvSpPr>
            <p:nvPr/>
          </p:nvSpPr>
          <p:spPr bwMode="auto">
            <a:xfrm>
              <a:off x="460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4" name="Freeform 59"/>
            <p:cNvSpPr>
              <a:spLocks/>
            </p:cNvSpPr>
            <p:nvPr/>
          </p:nvSpPr>
          <p:spPr bwMode="auto">
            <a:xfrm>
              <a:off x="3072" y="19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5" name="Freeform 60"/>
            <p:cNvSpPr>
              <a:spLocks/>
            </p:cNvSpPr>
            <p:nvPr/>
          </p:nvSpPr>
          <p:spPr bwMode="auto">
            <a:xfrm>
              <a:off x="3264" y="18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6" name="Freeform 61"/>
            <p:cNvSpPr>
              <a:spLocks/>
            </p:cNvSpPr>
            <p:nvPr/>
          </p:nvSpPr>
          <p:spPr bwMode="auto">
            <a:xfrm>
              <a:off x="3456" y="17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7" name="Freeform 62"/>
            <p:cNvSpPr>
              <a:spLocks/>
            </p:cNvSpPr>
            <p:nvPr/>
          </p:nvSpPr>
          <p:spPr bwMode="auto">
            <a:xfrm>
              <a:off x="3648" y="163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8" name="Rectangle 63"/>
            <p:cNvSpPr>
              <a:spLocks noChangeArrowheads="1"/>
            </p:cNvSpPr>
            <p:nvPr/>
          </p:nvSpPr>
          <p:spPr bwMode="auto">
            <a:xfrm flipV="1">
              <a:off x="4032"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9" name="Rectangle 64"/>
            <p:cNvSpPr>
              <a:spLocks noChangeArrowheads="1"/>
            </p:cNvSpPr>
            <p:nvPr/>
          </p:nvSpPr>
          <p:spPr bwMode="auto">
            <a:xfrm flipV="1">
              <a:off x="4224"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0" name="Rectangle 65"/>
            <p:cNvSpPr>
              <a:spLocks noChangeArrowheads="1"/>
            </p:cNvSpPr>
            <p:nvPr/>
          </p:nvSpPr>
          <p:spPr bwMode="auto">
            <a:xfrm flipV="1">
              <a:off x="4608"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1" name="Rectangle 66"/>
            <p:cNvSpPr>
              <a:spLocks noChangeArrowheads="1"/>
            </p:cNvSpPr>
            <p:nvPr/>
          </p:nvSpPr>
          <p:spPr bwMode="auto">
            <a:xfrm flipV="1">
              <a:off x="364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2" name="Rectangle 67"/>
            <p:cNvSpPr>
              <a:spLocks noChangeArrowheads="1"/>
            </p:cNvSpPr>
            <p:nvPr/>
          </p:nvSpPr>
          <p:spPr bwMode="auto">
            <a:xfrm flipV="1">
              <a:off x="384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3" name="Rectangle 68"/>
            <p:cNvSpPr>
              <a:spLocks noChangeArrowheads="1"/>
            </p:cNvSpPr>
            <p:nvPr/>
          </p:nvSpPr>
          <p:spPr bwMode="auto">
            <a:xfrm flipV="1">
              <a:off x="4032"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4" name="Rectangle 69"/>
            <p:cNvSpPr>
              <a:spLocks noChangeArrowheads="1"/>
            </p:cNvSpPr>
            <p:nvPr/>
          </p:nvSpPr>
          <p:spPr bwMode="auto">
            <a:xfrm flipV="1">
              <a:off x="4224"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5" name="Rectangle 70"/>
            <p:cNvSpPr>
              <a:spLocks noChangeArrowheads="1"/>
            </p:cNvSpPr>
            <p:nvPr/>
          </p:nvSpPr>
          <p:spPr bwMode="auto">
            <a:xfrm flipV="1">
              <a:off x="4416"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6" name="Rectangle 71"/>
            <p:cNvSpPr>
              <a:spLocks noChangeArrowheads="1"/>
            </p:cNvSpPr>
            <p:nvPr/>
          </p:nvSpPr>
          <p:spPr bwMode="auto">
            <a:xfrm flipV="1">
              <a:off x="460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7" name="Rectangle 72"/>
            <p:cNvSpPr>
              <a:spLocks noChangeArrowheads="1"/>
            </p:cNvSpPr>
            <p:nvPr/>
          </p:nvSpPr>
          <p:spPr bwMode="auto">
            <a:xfrm flipV="1">
              <a:off x="480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8" name="Rectangle 73"/>
            <p:cNvSpPr>
              <a:spLocks noChangeArrowheads="1"/>
            </p:cNvSpPr>
            <p:nvPr/>
          </p:nvSpPr>
          <p:spPr bwMode="auto">
            <a:xfrm flipV="1">
              <a:off x="326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9" name="Rectangle 74"/>
            <p:cNvSpPr>
              <a:spLocks noChangeArrowheads="1"/>
            </p:cNvSpPr>
            <p:nvPr/>
          </p:nvSpPr>
          <p:spPr bwMode="auto">
            <a:xfrm flipV="1">
              <a:off x="345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0" name="Rectangle 75"/>
            <p:cNvSpPr>
              <a:spLocks noChangeArrowheads="1"/>
            </p:cNvSpPr>
            <p:nvPr/>
          </p:nvSpPr>
          <p:spPr bwMode="auto">
            <a:xfrm flipV="1">
              <a:off x="364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1" name="Rectangle 76"/>
            <p:cNvSpPr>
              <a:spLocks noChangeArrowheads="1"/>
            </p:cNvSpPr>
            <p:nvPr/>
          </p:nvSpPr>
          <p:spPr bwMode="auto">
            <a:xfrm flipV="1">
              <a:off x="3840"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2" name="Rectangle 77"/>
            <p:cNvSpPr>
              <a:spLocks noChangeArrowheads="1"/>
            </p:cNvSpPr>
            <p:nvPr/>
          </p:nvSpPr>
          <p:spPr bwMode="auto">
            <a:xfrm flipV="1">
              <a:off x="4032"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3" name="Rectangle 78"/>
            <p:cNvSpPr>
              <a:spLocks noChangeArrowheads="1"/>
            </p:cNvSpPr>
            <p:nvPr/>
          </p:nvSpPr>
          <p:spPr bwMode="auto">
            <a:xfrm flipV="1">
              <a:off x="422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4" name="Rectangle 79"/>
            <p:cNvSpPr>
              <a:spLocks noChangeArrowheads="1"/>
            </p:cNvSpPr>
            <p:nvPr/>
          </p:nvSpPr>
          <p:spPr bwMode="auto">
            <a:xfrm flipV="1">
              <a:off x="441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5" name="Rectangle 80"/>
            <p:cNvSpPr>
              <a:spLocks noChangeArrowheads="1"/>
            </p:cNvSpPr>
            <p:nvPr/>
          </p:nvSpPr>
          <p:spPr bwMode="auto">
            <a:xfrm flipV="1">
              <a:off x="460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6" name="Freeform 81"/>
            <p:cNvSpPr>
              <a:spLocks/>
            </p:cNvSpPr>
            <p:nvPr/>
          </p:nvSpPr>
          <p:spPr bwMode="auto">
            <a:xfrm flipV="1">
              <a:off x="3072" y="21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7" name="Freeform 82"/>
            <p:cNvSpPr>
              <a:spLocks/>
            </p:cNvSpPr>
            <p:nvPr/>
          </p:nvSpPr>
          <p:spPr bwMode="auto">
            <a:xfrm flipV="1">
              <a:off x="326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98" name="Freeform 83"/>
            <p:cNvSpPr>
              <a:spLocks/>
            </p:cNvSpPr>
            <p:nvPr/>
          </p:nvSpPr>
          <p:spPr bwMode="auto">
            <a:xfrm flipV="1">
              <a:off x="3456" y="230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9" name="Freeform 84"/>
            <p:cNvSpPr>
              <a:spLocks/>
            </p:cNvSpPr>
            <p:nvPr/>
          </p:nvSpPr>
          <p:spPr bwMode="auto">
            <a:xfrm flipV="1">
              <a:off x="3648"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00" name="Freeform 85"/>
            <p:cNvSpPr>
              <a:spLocks/>
            </p:cNvSpPr>
            <p:nvPr/>
          </p:nvSpPr>
          <p:spPr bwMode="auto">
            <a:xfrm flipV="1">
              <a:off x="3840" y="249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2" name="Group 86"/>
          <p:cNvGrpSpPr>
            <a:grpSpLocks/>
          </p:cNvGrpSpPr>
          <p:nvPr/>
        </p:nvGrpSpPr>
        <p:grpSpPr bwMode="auto">
          <a:xfrm>
            <a:off x="838200" y="3429000"/>
            <a:ext cx="3048000" cy="1828800"/>
            <a:chOff x="528" y="2160"/>
            <a:chExt cx="1920" cy="1152"/>
          </a:xfrm>
        </p:grpSpPr>
        <p:sp>
          <p:nvSpPr>
            <p:cNvPr id="237611" name="Rectangle 87"/>
            <p:cNvSpPr>
              <a:spLocks noChangeArrowheads="1"/>
            </p:cNvSpPr>
            <p:nvPr/>
          </p:nvSpPr>
          <p:spPr bwMode="auto">
            <a:xfrm>
              <a:off x="148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2" name="Rectangle 88"/>
            <p:cNvSpPr>
              <a:spLocks noChangeArrowheads="1"/>
            </p:cNvSpPr>
            <p:nvPr/>
          </p:nvSpPr>
          <p:spPr bwMode="auto">
            <a:xfrm>
              <a:off x="1680"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3" name="Rectangle 89"/>
            <p:cNvSpPr>
              <a:spLocks noChangeArrowheads="1"/>
            </p:cNvSpPr>
            <p:nvPr/>
          </p:nvSpPr>
          <p:spPr bwMode="auto">
            <a:xfrm>
              <a:off x="1872"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4" name="Rectangle 90"/>
            <p:cNvSpPr>
              <a:spLocks noChangeArrowheads="1"/>
            </p:cNvSpPr>
            <p:nvPr/>
          </p:nvSpPr>
          <p:spPr bwMode="auto">
            <a:xfrm>
              <a:off x="2064"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5" name="Rectangle 91"/>
            <p:cNvSpPr>
              <a:spLocks noChangeArrowheads="1"/>
            </p:cNvSpPr>
            <p:nvPr/>
          </p:nvSpPr>
          <p:spPr bwMode="auto">
            <a:xfrm>
              <a:off x="110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6" name="Rectangle 92"/>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7" name="Rectangle 93"/>
            <p:cNvSpPr>
              <a:spLocks noChangeArrowheads="1"/>
            </p:cNvSpPr>
            <p:nvPr/>
          </p:nvSpPr>
          <p:spPr bwMode="auto">
            <a:xfrm>
              <a:off x="148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8" name="Rectangle 94"/>
            <p:cNvSpPr>
              <a:spLocks noChangeArrowheads="1"/>
            </p:cNvSpPr>
            <p:nvPr/>
          </p:nvSpPr>
          <p:spPr bwMode="auto">
            <a:xfrm>
              <a:off x="168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9" name="Rectangle 95"/>
            <p:cNvSpPr>
              <a:spLocks noChangeArrowheads="1"/>
            </p:cNvSpPr>
            <p:nvPr/>
          </p:nvSpPr>
          <p:spPr bwMode="auto">
            <a:xfrm>
              <a:off x="187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0" name="Rectangle 96"/>
            <p:cNvSpPr>
              <a:spLocks noChangeArrowheads="1"/>
            </p:cNvSpPr>
            <p:nvPr/>
          </p:nvSpPr>
          <p:spPr bwMode="auto">
            <a:xfrm>
              <a:off x="206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1" name="Rectangle 97"/>
            <p:cNvSpPr>
              <a:spLocks noChangeArrowheads="1"/>
            </p:cNvSpPr>
            <p:nvPr/>
          </p:nvSpPr>
          <p:spPr bwMode="auto">
            <a:xfrm>
              <a:off x="72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2" name="Rectangle 98"/>
            <p:cNvSpPr>
              <a:spLocks noChangeArrowheads="1"/>
            </p:cNvSpPr>
            <p:nvPr/>
          </p:nvSpPr>
          <p:spPr bwMode="auto">
            <a:xfrm>
              <a:off x="91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3" name="Rectangle 99"/>
            <p:cNvSpPr>
              <a:spLocks noChangeArrowheads="1"/>
            </p:cNvSpPr>
            <p:nvPr/>
          </p:nvSpPr>
          <p:spPr bwMode="auto">
            <a:xfrm>
              <a:off x="110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4" name="Rectangle 100"/>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5" name="Rectangle 101"/>
            <p:cNvSpPr>
              <a:spLocks noChangeArrowheads="1"/>
            </p:cNvSpPr>
            <p:nvPr/>
          </p:nvSpPr>
          <p:spPr bwMode="auto">
            <a:xfrm>
              <a:off x="1488"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6" name="Rectangle 102"/>
            <p:cNvSpPr>
              <a:spLocks noChangeArrowheads="1"/>
            </p:cNvSpPr>
            <p:nvPr/>
          </p:nvSpPr>
          <p:spPr bwMode="auto">
            <a:xfrm>
              <a:off x="168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7" name="Rectangle 103"/>
            <p:cNvSpPr>
              <a:spLocks noChangeArrowheads="1"/>
            </p:cNvSpPr>
            <p:nvPr/>
          </p:nvSpPr>
          <p:spPr bwMode="auto">
            <a:xfrm>
              <a:off x="187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8" name="Rectangle 104"/>
            <p:cNvSpPr>
              <a:spLocks noChangeArrowheads="1"/>
            </p:cNvSpPr>
            <p:nvPr/>
          </p:nvSpPr>
          <p:spPr bwMode="auto">
            <a:xfrm>
              <a:off x="206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9" name="Freeform 10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0" name="Freeform 10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31" name="Freeform 10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2" name="Freeform 108"/>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3" name="Rectangle 109"/>
            <p:cNvSpPr>
              <a:spLocks noChangeArrowheads="1"/>
            </p:cNvSpPr>
            <p:nvPr/>
          </p:nvSpPr>
          <p:spPr bwMode="auto">
            <a:xfrm flipV="1">
              <a:off x="1488"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4" name="Rectangle 110"/>
            <p:cNvSpPr>
              <a:spLocks noChangeArrowheads="1"/>
            </p:cNvSpPr>
            <p:nvPr/>
          </p:nvSpPr>
          <p:spPr bwMode="auto">
            <a:xfrm flipV="1">
              <a:off x="1680"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5" name="Rectangle 111"/>
            <p:cNvSpPr>
              <a:spLocks noChangeArrowheads="1"/>
            </p:cNvSpPr>
            <p:nvPr/>
          </p:nvSpPr>
          <p:spPr bwMode="auto">
            <a:xfrm flipV="1">
              <a:off x="1872"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6" name="Rectangle 112"/>
            <p:cNvSpPr>
              <a:spLocks noChangeArrowheads="1"/>
            </p:cNvSpPr>
            <p:nvPr/>
          </p:nvSpPr>
          <p:spPr bwMode="auto">
            <a:xfrm flipV="1">
              <a:off x="2064"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7" name="Rectangle 113"/>
            <p:cNvSpPr>
              <a:spLocks noChangeArrowheads="1"/>
            </p:cNvSpPr>
            <p:nvPr/>
          </p:nvSpPr>
          <p:spPr bwMode="auto">
            <a:xfrm flipV="1">
              <a:off x="2256"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8" name="Rectangle 114"/>
            <p:cNvSpPr>
              <a:spLocks noChangeArrowheads="1"/>
            </p:cNvSpPr>
            <p:nvPr/>
          </p:nvSpPr>
          <p:spPr bwMode="auto">
            <a:xfrm flipV="1">
              <a:off x="110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9" name="Rectangle 115"/>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0" name="Rectangle 116"/>
            <p:cNvSpPr>
              <a:spLocks noChangeArrowheads="1"/>
            </p:cNvSpPr>
            <p:nvPr/>
          </p:nvSpPr>
          <p:spPr bwMode="auto">
            <a:xfrm flipV="1">
              <a:off x="1488"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1" name="Rectangle 117"/>
            <p:cNvSpPr>
              <a:spLocks noChangeArrowheads="1"/>
            </p:cNvSpPr>
            <p:nvPr/>
          </p:nvSpPr>
          <p:spPr bwMode="auto">
            <a:xfrm flipV="1">
              <a:off x="1680"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2" name="Rectangle 118"/>
            <p:cNvSpPr>
              <a:spLocks noChangeArrowheads="1"/>
            </p:cNvSpPr>
            <p:nvPr/>
          </p:nvSpPr>
          <p:spPr bwMode="auto">
            <a:xfrm flipV="1">
              <a:off x="1872"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3" name="Rectangle 119"/>
            <p:cNvSpPr>
              <a:spLocks noChangeArrowheads="1"/>
            </p:cNvSpPr>
            <p:nvPr/>
          </p:nvSpPr>
          <p:spPr bwMode="auto">
            <a:xfrm flipV="1">
              <a:off x="206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4" name="Rectangle 120"/>
            <p:cNvSpPr>
              <a:spLocks noChangeArrowheads="1"/>
            </p:cNvSpPr>
            <p:nvPr/>
          </p:nvSpPr>
          <p:spPr bwMode="auto">
            <a:xfrm flipV="1">
              <a:off x="225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5" name="Rectangle 121"/>
            <p:cNvSpPr>
              <a:spLocks noChangeArrowheads="1"/>
            </p:cNvSpPr>
            <p:nvPr/>
          </p:nvSpPr>
          <p:spPr bwMode="auto">
            <a:xfrm flipV="1">
              <a:off x="72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6" name="Rectangle 122"/>
            <p:cNvSpPr>
              <a:spLocks noChangeArrowheads="1"/>
            </p:cNvSpPr>
            <p:nvPr/>
          </p:nvSpPr>
          <p:spPr bwMode="auto">
            <a:xfrm flipV="1">
              <a:off x="91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7" name="Rectangle 123"/>
            <p:cNvSpPr>
              <a:spLocks noChangeArrowheads="1"/>
            </p:cNvSpPr>
            <p:nvPr/>
          </p:nvSpPr>
          <p:spPr bwMode="auto">
            <a:xfrm flipV="1">
              <a:off x="110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8" name="Rectangle 124"/>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9" name="Rectangle 125"/>
            <p:cNvSpPr>
              <a:spLocks noChangeArrowheads="1"/>
            </p:cNvSpPr>
            <p:nvPr/>
          </p:nvSpPr>
          <p:spPr bwMode="auto">
            <a:xfrm flipV="1">
              <a:off x="1488"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0" name="Rectangle 126"/>
            <p:cNvSpPr>
              <a:spLocks noChangeArrowheads="1"/>
            </p:cNvSpPr>
            <p:nvPr/>
          </p:nvSpPr>
          <p:spPr bwMode="auto">
            <a:xfrm flipV="1">
              <a:off x="168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1" name="Rectangle 127"/>
            <p:cNvSpPr>
              <a:spLocks noChangeArrowheads="1"/>
            </p:cNvSpPr>
            <p:nvPr/>
          </p:nvSpPr>
          <p:spPr bwMode="auto">
            <a:xfrm flipV="1">
              <a:off x="187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2" name="Rectangle 128"/>
            <p:cNvSpPr>
              <a:spLocks noChangeArrowheads="1"/>
            </p:cNvSpPr>
            <p:nvPr/>
          </p:nvSpPr>
          <p:spPr bwMode="auto">
            <a:xfrm flipV="1">
              <a:off x="206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3" name="Freeform 129"/>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4" name="Freeform 130"/>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5" name="Freeform 131"/>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7573" name="Rectangle 13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7574" name="Rectangle 13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37575" name="Group 134"/>
          <p:cNvGrpSpPr>
            <a:grpSpLocks/>
          </p:cNvGrpSpPr>
          <p:nvPr/>
        </p:nvGrpSpPr>
        <p:grpSpPr bwMode="auto">
          <a:xfrm>
            <a:off x="838200" y="3429000"/>
            <a:ext cx="3048000" cy="1828800"/>
            <a:chOff x="528" y="2208"/>
            <a:chExt cx="1920" cy="1152"/>
          </a:xfrm>
        </p:grpSpPr>
        <p:sp>
          <p:nvSpPr>
            <p:cNvPr id="237592" name="Rectangle 13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3" name="Rectangle 13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4" name="Rectangle 13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5" name="Rectangle 13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6" name="Rectangle 13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7" name="Rectangle 14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8" name="Rectangle 14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9" name="Freeform 14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0" name="Freeform 14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7601" name="Freeform 14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2" name="Rectangle 14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3" name="Rectangle 14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4" name="Rectangle 14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5" name="Rectangle 14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6" name="Rectangle 14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7" name="Rectangle 15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8" name="Rectangle 15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9" name="Rectangle 15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10" name="Rectangle 15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237576" name="Group 154"/>
          <p:cNvGrpSpPr>
            <a:grpSpLocks/>
          </p:cNvGrpSpPr>
          <p:nvPr/>
        </p:nvGrpSpPr>
        <p:grpSpPr bwMode="auto">
          <a:xfrm>
            <a:off x="5486400" y="4419600"/>
            <a:ext cx="2438400" cy="1828800"/>
            <a:chOff x="912" y="2208"/>
            <a:chExt cx="1536" cy="1152"/>
          </a:xfrm>
        </p:grpSpPr>
        <p:sp>
          <p:nvSpPr>
            <p:cNvPr id="237578" name="Rectangle 15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79" name="Rectangle 15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0" name="Rectangle 15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1" name="Rectangle 15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2" name="Rectangle 15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3" name="Freeform 16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7584" name="Freeform 16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85" name="Rectangle 16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6" name="Rectangle 16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7" name="Rectangle 16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8" name="Rectangle 16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9" name="Rectangle 16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90" name="Freeform 16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91" name="Freeform 16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7" name="Group 169"/>
          <p:cNvGrpSpPr>
            <a:grpSpLocks/>
          </p:cNvGrpSpPr>
          <p:nvPr/>
        </p:nvGrpSpPr>
        <p:grpSpPr bwMode="auto">
          <a:xfrm>
            <a:off x="4876800" y="2438400"/>
            <a:ext cx="3048000" cy="1828800"/>
            <a:chOff x="528" y="2208"/>
            <a:chExt cx="1920" cy="1152"/>
          </a:xfrm>
          <a:solidFill>
            <a:srgbClr val="FFFF66"/>
          </a:solidFill>
        </p:grpSpPr>
        <p:sp>
          <p:nvSpPr>
            <p:cNvPr id="218122" name="Rectangle 17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3" name="Rectangle 17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4" name="Rectangle 17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5" name="Rectangle 17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6" name="Rectangle 17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7" name="Rectangle 17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8" name="Rectangle 17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9" name="Rectangle 17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0" name="Rectangle 17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1" name="Rectangle 17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2" name="Rectangle 18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3" name="Rectangle 18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4" name="Rectangle 18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5" name="Rectangle 18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6" name="Freeform 18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7" name="Freeform 18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8" name="Freeform 18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07165" y="1695875"/>
            <a:ext cx="6723934" cy="3955256"/>
          </a:xfrm>
          <a:prstGeom prst="rect">
            <a:avLst/>
          </a:prstGeom>
        </p:spPr>
      </p:pic>
      <p:sp>
        <p:nvSpPr>
          <p:cNvPr id="41986" name="Rectangle 4"/>
          <p:cNvSpPr>
            <a:spLocks noGrp="1" noChangeArrowheads="1"/>
          </p:cNvSpPr>
          <p:nvPr>
            <p:ph type="title"/>
          </p:nvPr>
        </p:nvSpPr>
        <p:spPr/>
        <p:txBody>
          <a:bodyPr/>
          <a:lstStyle/>
          <a:p>
            <a:r>
              <a:rPr lang="en-US">
                <a:ea typeface="ＭＳ Ｐゴシック" pitchFamily="-107" charset="-128"/>
              </a:rPr>
              <a:t>User Interface</a:t>
            </a:r>
          </a:p>
        </p:txBody>
      </p:sp>
      <p:sp>
        <p:nvSpPr>
          <p:cNvPr id="41988" name="Text Box 6"/>
          <p:cNvSpPr txBox="1">
            <a:spLocks noChangeArrowheads="1"/>
          </p:cNvSpPr>
          <p:nvPr/>
        </p:nvSpPr>
        <p:spPr bwMode="auto">
          <a:xfrm>
            <a:off x="152400" y="1538288"/>
            <a:ext cx="1174750" cy="36671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Menu Bar</a:t>
            </a:r>
          </a:p>
        </p:txBody>
      </p:sp>
      <p:sp>
        <p:nvSpPr>
          <p:cNvPr id="41989" name="Text Box 7"/>
          <p:cNvSpPr txBox="1">
            <a:spLocks noChangeArrowheads="1"/>
          </p:cNvSpPr>
          <p:nvPr/>
        </p:nvSpPr>
        <p:spPr bwMode="auto">
          <a:xfrm>
            <a:off x="152400" y="2057400"/>
            <a:ext cx="10731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Toolbars</a:t>
            </a:r>
          </a:p>
        </p:txBody>
      </p:sp>
      <p:sp>
        <p:nvSpPr>
          <p:cNvPr id="41990" name="Text Box 8"/>
          <p:cNvSpPr txBox="1">
            <a:spLocks noChangeArrowheads="1"/>
          </p:cNvSpPr>
          <p:nvPr/>
        </p:nvSpPr>
        <p:spPr bwMode="auto">
          <a:xfrm>
            <a:off x="152400" y="2667000"/>
            <a:ext cx="18986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Pipeline Browser</a:t>
            </a:r>
          </a:p>
        </p:txBody>
      </p:sp>
      <p:sp>
        <p:nvSpPr>
          <p:cNvPr id="41991" name="Text Box 9"/>
          <p:cNvSpPr txBox="1">
            <a:spLocks noChangeArrowheads="1"/>
          </p:cNvSpPr>
          <p:nvPr/>
        </p:nvSpPr>
        <p:spPr bwMode="auto">
          <a:xfrm>
            <a:off x="156634" y="3673503"/>
            <a:ext cx="1891225"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Properties Panel</a:t>
            </a:r>
          </a:p>
        </p:txBody>
      </p:sp>
      <p:sp>
        <p:nvSpPr>
          <p:cNvPr id="41993" name="Line 11"/>
          <p:cNvSpPr>
            <a:spLocks noChangeShapeType="1"/>
          </p:cNvSpPr>
          <p:nvPr/>
        </p:nvSpPr>
        <p:spPr bwMode="auto">
          <a:xfrm flipV="1">
            <a:off x="1295400" y="1752600"/>
            <a:ext cx="1143000" cy="0"/>
          </a:xfrm>
          <a:prstGeom prst="line">
            <a:avLst/>
          </a:prstGeom>
          <a:noFill/>
          <a:ln w="3175">
            <a:solidFill>
              <a:srgbClr val="FF0000"/>
            </a:solidFill>
            <a:round/>
            <a:headEnd/>
            <a:tailEnd/>
          </a:ln>
        </p:spPr>
        <p:txBody>
          <a:bodyPr/>
          <a:lstStyle/>
          <a:p>
            <a:endParaRPr lang="en-US"/>
          </a:p>
        </p:txBody>
      </p:sp>
      <p:sp>
        <p:nvSpPr>
          <p:cNvPr id="41994" name="Line 12"/>
          <p:cNvSpPr>
            <a:spLocks noChangeShapeType="1"/>
          </p:cNvSpPr>
          <p:nvPr/>
        </p:nvSpPr>
        <p:spPr bwMode="auto">
          <a:xfrm>
            <a:off x="1295400" y="2209800"/>
            <a:ext cx="1143000" cy="0"/>
          </a:xfrm>
          <a:prstGeom prst="line">
            <a:avLst/>
          </a:prstGeom>
          <a:noFill/>
          <a:ln w="3175">
            <a:solidFill>
              <a:srgbClr val="FF0000"/>
            </a:solidFill>
            <a:round/>
            <a:headEnd/>
            <a:tailEnd/>
          </a:ln>
        </p:spPr>
        <p:txBody>
          <a:bodyPr/>
          <a:lstStyle/>
          <a:p>
            <a:endParaRPr lang="en-US"/>
          </a:p>
        </p:txBody>
      </p:sp>
      <p:sp>
        <p:nvSpPr>
          <p:cNvPr id="41995" name="Line 13"/>
          <p:cNvSpPr>
            <a:spLocks noChangeShapeType="1"/>
          </p:cNvSpPr>
          <p:nvPr/>
        </p:nvSpPr>
        <p:spPr bwMode="auto">
          <a:xfrm>
            <a:off x="2057400" y="2819400"/>
            <a:ext cx="381000" cy="0"/>
          </a:xfrm>
          <a:prstGeom prst="line">
            <a:avLst/>
          </a:prstGeom>
          <a:noFill/>
          <a:ln w="3175">
            <a:solidFill>
              <a:srgbClr val="FF0000"/>
            </a:solidFill>
            <a:round/>
            <a:headEnd/>
            <a:tailEnd/>
          </a:ln>
        </p:spPr>
        <p:txBody>
          <a:bodyPr/>
          <a:lstStyle/>
          <a:p>
            <a:endParaRPr lang="en-US"/>
          </a:p>
        </p:txBody>
      </p:sp>
      <p:sp>
        <p:nvSpPr>
          <p:cNvPr id="41996" name="Line 14"/>
          <p:cNvSpPr>
            <a:spLocks noChangeShapeType="1"/>
          </p:cNvSpPr>
          <p:nvPr/>
        </p:nvSpPr>
        <p:spPr bwMode="auto">
          <a:xfrm>
            <a:off x="1985432" y="3881967"/>
            <a:ext cx="643467" cy="0"/>
          </a:xfrm>
          <a:prstGeom prst="line">
            <a:avLst/>
          </a:prstGeom>
          <a:noFill/>
          <a:ln w="3175">
            <a:solidFill>
              <a:srgbClr val="FF0000"/>
            </a:solidFill>
            <a:round/>
            <a:headEnd/>
            <a:tailEnd/>
          </a:ln>
        </p:spPr>
        <p:txBody>
          <a:bodyPr/>
          <a:lstStyle/>
          <a:p>
            <a:endParaRPr lang="en-US"/>
          </a:p>
        </p:txBody>
      </p:sp>
      <p:sp>
        <p:nvSpPr>
          <p:cNvPr id="14" name="Text Box 9"/>
          <p:cNvSpPr txBox="1">
            <a:spLocks noChangeArrowheads="1"/>
          </p:cNvSpPr>
          <p:nvPr/>
        </p:nvSpPr>
        <p:spPr bwMode="auto">
          <a:xfrm>
            <a:off x="134815" y="4129088"/>
            <a:ext cx="1964350"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Advanced Toggle</a:t>
            </a:r>
          </a:p>
        </p:txBody>
      </p:sp>
      <p:sp>
        <p:nvSpPr>
          <p:cNvPr id="15" name="Line 14"/>
          <p:cNvSpPr>
            <a:spLocks noChangeShapeType="1"/>
          </p:cNvSpPr>
          <p:nvPr/>
        </p:nvSpPr>
        <p:spPr bwMode="auto">
          <a:xfrm>
            <a:off x="1985432" y="4343400"/>
            <a:ext cx="1964267" cy="0"/>
          </a:xfrm>
          <a:prstGeom prst="line">
            <a:avLst/>
          </a:prstGeom>
          <a:noFill/>
          <a:ln w="3175">
            <a:solidFill>
              <a:srgbClr val="FF0000"/>
            </a:solidFill>
            <a:round/>
            <a:headEnd/>
            <a:tailEnd/>
          </a:ln>
        </p:spPr>
        <p:txBody>
          <a:bodyPr/>
          <a:lstStyle/>
          <a:p>
            <a:endParaRPr lang="en-US"/>
          </a:p>
        </p:txBody>
      </p:sp>
      <p:sp>
        <p:nvSpPr>
          <p:cNvPr id="2" name="Rectangle 1"/>
          <p:cNvSpPr/>
          <p:nvPr/>
        </p:nvSpPr>
        <p:spPr bwMode="auto">
          <a:xfrm>
            <a:off x="4327525" y="3048476"/>
            <a:ext cx="1066800" cy="395287"/>
          </a:xfrm>
          <a:prstGeom prst="rect">
            <a:avLst/>
          </a:prstGeom>
          <a:solidFill>
            <a:srgbClr val="FFFFFF">
              <a:alpha val="45882"/>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41992" name="Text Box 10"/>
          <p:cNvSpPr txBox="1">
            <a:spLocks noChangeArrowheads="1"/>
          </p:cNvSpPr>
          <p:nvPr/>
        </p:nvSpPr>
        <p:spPr bwMode="auto">
          <a:xfrm>
            <a:off x="4343400" y="3062764"/>
            <a:ext cx="10350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3D View</a:t>
            </a:r>
          </a:p>
        </p:txBody>
      </p:sp>
    </p:spTree>
    <p:extLst>
      <p:ext uri="{BB962C8B-B14F-4D97-AF65-F5344CB8AC3E}">
        <p14:creationId xmlns:p14="http://schemas.microsoft.com/office/powerpoint/2010/main" val="595748434"/>
      </p:ext>
    </p:extLst>
  </p:cSld>
  <p:clrMapOvr>
    <a:masterClrMapping/>
  </p:clrMapOvr>
  <p:transition>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smtClean="0">
                <a:ea typeface="ＭＳ Ｐゴシック" pitchFamily="-107" charset="-128"/>
              </a:rPr>
              <a:t>Load Balancing/Ghost Cells</a:t>
            </a:r>
          </a:p>
        </p:txBody>
      </p:sp>
      <p:sp>
        <p:nvSpPr>
          <p:cNvPr id="239619" name="Rectangle 3"/>
          <p:cNvSpPr>
            <a:spLocks noGrp="1" noChangeArrowheads="1"/>
          </p:cNvSpPr>
          <p:nvPr>
            <p:ph type="body" idx="1"/>
          </p:nvPr>
        </p:nvSpPr>
        <p:spPr/>
        <p:txBody>
          <a:bodyPr/>
          <a:lstStyle/>
          <a:p>
            <a:r>
              <a:rPr lang="en-US" dirty="0" smtClean="0">
                <a:ea typeface="ＭＳ Ｐゴシック" pitchFamily="-107" charset="-128"/>
              </a:rPr>
              <a:t>Automatic for Structured Meshes.</a:t>
            </a:r>
          </a:p>
          <a:p>
            <a:r>
              <a:rPr lang="en-US" dirty="0" smtClean="0">
                <a:ea typeface="ＭＳ Ｐゴシック" pitchFamily="-107" charset="-128"/>
              </a:rPr>
              <a:t>Partitioning/ghost cells for unstructured is “manual.”</a:t>
            </a:r>
          </a:p>
          <a:p>
            <a:r>
              <a:rPr lang="en-US" dirty="0" smtClean="0">
                <a:ea typeface="ＭＳ Ｐゴシック" pitchFamily="-107" charset="-128"/>
              </a:rPr>
              <a:t>Use Ghost Level Generator to create</a:t>
            </a:r>
          </a:p>
          <a:p>
            <a:r>
              <a:rPr lang="en-US" dirty="0" smtClean="0">
                <a:ea typeface="ＭＳ Ｐゴシック" pitchFamily="-107" charset="-128"/>
              </a:rPr>
              <a:t>Legacy option: D3. Also repartitions</a:t>
            </a:r>
          </a:p>
        </p:txBody>
      </p:sp>
      <p:grpSp>
        <p:nvGrpSpPr>
          <p:cNvPr id="239620" name="Group 8"/>
          <p:cNvGrpSpPr>
            <a:grpSpLocks/>
          </p:cNvGrpSpPr>
          <p:nvPr/>
        </p:nvGrpSpPr>
        <p:grpSpPr bwMode="auto">
          <a:xfrm>
            <a:off x="2555875" y="4343400"/>
            <a:ext cx="4030663" cy="2362200"/>
            <a:chOff x="1584" y="2736"/>
            <a:chExt cx="2539" cy="1488"/>
          </a:xfrm>
        </p:grpSpPr>
        <p:pic>
          <p:nvPicPr>
            <p:cNvPr id="239621" name="Picture 6" descr="ExternalFacesNoGhost"/>
            <p:cNvPicPr>
              <a:picLocks noChangeAspect="1" noChangeArrowheads="1"/>
            </p:cNvPicPr>
            <p:nvPr/>
          </p:nvPicPr>
          <p:blipFill>
            <a:blip r:embed="rId3"/>
            <a:srcRect/>
            <a:stretch>
              <a:fillRect/>
            </a:stretch>
          </p:blipFill>
          <p:spPr bwMode="auto">
            <a:xfrm>
              <a:off x="1584" y="2736"/>
              <a:ext cx="1243" cy="1488"/>
            </a:xfrm>
            <a:prstGeom prst="rect">
              <a:avLst/>
            </a:prstGeom>
            <a:noFill/>
            <a:ln w="9525">
              <a:noFill/>
              <a:miter lim="800000"/>
              <a:headEnd/>
              <a:tailEnd/>
            </a:ln>
          </p:spPr>
        </p:pic>
        <p:pic>
          <p:nvPicPr>
            <p:cNvPr id="239622" name="Picture 7" descr="ExternalFacesWithGhost"/>
            <p:cNvPicPr>
              <a:picLocks noChangeAspect="1" noChangeArrowheads="1"/>
            </p:cNvPicPr>
            <p:nvPr/>
          </p:nvPicPr>
          <p:blipFill>
            <a:blip r:embed="rId4"/>
            <a:srcRect/>
            <a:stretch>
              <a:fillRect/>
            </a:stretch>
          </p:blipFill>
          <p:spPr bwMode="auto">
            <a:xfrm>
              <a:off x="2880" y="2736"/>
              <a:ext cx="1243" cy="1488"/>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smtClean="0">
                <a:ea typeface="ＭＳ Ｐゴシック" pitchFamily="-107" charset="-128"/>
              </a:rPr>
              <a:t>Job Size Rules of Thumb</a:t>
            </a:r>
          </a:p>
        </p:txBody>
      </p:sp>
      <p:sp>
        <p:nvSpPr>
          <p:cNvPr id="241667" name="Rectangle 3"/>
          <p:cNvSpPr>
            <a:spLocks noGrp="1" noChangeArrowheads="1"/>
          </p:cNvSpPr>
          <p:nvPr>
            <p:ph type="body" idx="1"/>
          </p:nvPr>
        </p:nvSpPr>
        <p:spPr/>
        <p:txBody>
          <a:bodyPr/>
          <a:lstStyle/>
          <a:p>
            <a:r>
              <a:rPr lang="en-US" smtClean="0">
                <a:ea typeface="ＭＳ Ｐゴシック" pitchFamily="-107" charset="-128"/>
              </a:rPr>
              <a:t>Structured Data</a:t>
            </a:r>
          </a:p>
          <a:p>
            <a:pPr lvl="1"/>
            <a:r>
              <a:rPr lang="en-US" smtClean="0">
                <a:ea typeface="ＭＳ Ｐゴシック" pitchFamily="-107" charset="-128"/>
              </a:rPr>
              <a:t>Try for max 20 M cell/processor.</a:t>
            </a:r>
          </a:p>
          <a:p>
            <a:pPr lvl="1"/>
            <a:r>
              <a:rPr lang="en-US" smtClean="0">
                <a:ea typeface="ＭＳ Ｐゴシック" pitchFamily="-107" charset="-128"/>
              </a:rPr>
              <a:t>Shoot for 5 – 10 M cell/processor.</a:t>
            </a:r>
          </a:p>
          <a:p>
            <a:r>
              <a:rPr lang="en-US" smtClean="0">
                <a:ea typeface="ＭＳ Ｐゴシック" pitchFamily="-107" charset="-128"/>
              </a:rPr>
              <a:t>Unstructured Data</a:t>
            </a:r>
          </a:p>
          <a:p>
            <a:pPr lvl="1"/>
            <a:r>
              <a:rPr lang="en-US" smtClean="0">
                <a:ea typeface="ＭＳ Ｐゴシック" pitchFamily="-107" charset="-128"/>
              </a:rPr>
              <a:t>Try for max 1 M cell/processor.</a:t>
            </a:r>
          </a:p>
          <a:p>
            <a:pPr lvl="1"/>
            <a:r>
              <a:rPr lang="en-US" smtClean="0">
                <a:ea typeface="ＭＳ Ｐゴシック" pitchFamily="-107" charset="-128"/>
              </a:rPr>
              <a:t>Shoot for 250 – 500 K cell/processor.</a:t>
            </a:r>
          </a:p>
        </p:txBody>
      </p:sp>
    </p:spTree>
  </p:cSld>
  <p:clrMapOvr>
    <a:masterClrMapping/>
  </p:clrMapOvr>
  <p:transition>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smtClean="0">
                <a:ea typeface="ＭＳ Ｐゴシック" pitchFamily="-107" charset="-128"/>
              </a:rPr>
              <a:t>Avoiding Data Explosion</a:t>
            </a:r>
          </a:p>
        </p:txBody>
      </p:sp>
      <p:sp>
        <p:nvSpPr>
          <p:cNvPr id="243715" name="Rectangle 3"/>
          <p:cNvSpPr>
            <a:spLocks noGrp="1" noChangeArrowheads="1"/>
          </p:cNvSpPr>
          <p:nvPr>
            <p:ph type="body" idx="1"/>
          </p:nvPr>
        </p:nvSpPr>
        <p:spPr/>
        <p:txBody>
          <a:bodyPr/>
          <a:lstStyle/>
          <a:p>
            <a:r>
              <a:rPr lang="en-US" smtClean="0">
                <a:ea typeface="ＭＳ Ｐゴシック" pitchFamily="-107" charset="-128"/>
              </a:rPr>
              <a:t>Pipeline may cause data to be copied, created, converted.</a:t>
            </a:r>
          </a:p>
          <a:p>
            <a:r>
              <a:rPr lang="en-US" smtClean="0">
                <a:ea typeface="ＭＳ Ｐゴシック" pitchFamily="-107" charset="-128"/>
              </a:rPr>
              <a:t>This advice </a:t>
            </a:r>
            <a:r>
              <a:rPr lang="en-US" b="1" smtClean="0">
                <a:ea typeface="ＭＳ Ｐゴシック" pitchFamily="-107" charset="-128"/>
              </a:rPr>
              <a:t>only for dealing with very large amounts of data</a:t>
            </a:r>
            <a:r>
              <a:rPr lang="en-US" smtClean="0">
                <a:ea typeface="ＭＳ Ｐゴシック" pitchFamily="-107" charset="-128"/>
              </a:rPr>
              <a:t>.</a:t>
            </a:r>
          </a:p>
          <a:p>
            <a:pPr lvl="1"/>
            <a:r>
              <a:rPr lang="en-US" smtClean="0">
                <a:ea typeface="ＭＳ Ｐゴシック" pitchFamily="-107" charset="-128"/>
              </a:rPr>
              <a:t>Remaining available memory is low.</a:t>
            </a:r>
          </a:p>
        </p:txBody>
      </p:sp>
    </p:spTree>
  </p:cSld>
  <p:clrMapOvr>
    <a:masterClrMapping/>
  </p:clrMapOvr>
  <p:transition>
    <p:fad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4"/>
          <p:cNvSpPr>
            <a:spLocks noGrp="1" noChangeArrowheads="1"/>
          </p:cNvSpPr>
          <p:nvPr>
            <p:ph type="title"/>
          </p:nvPr>
        </p:nvSpPr>
        <p:spPr/>
        <p:txBody>
          <a:bodyPr/>
          <a:lstStyle/>
          <a:p>
            <a:r>
              <a:rPr lang="en-US" smtClean="0">
                <a:ea typeface="ＭＳ Ｐゴシック" pitchFamily="-107" charset="-128"/>
              </a:rPr>
              <a:t>Topology Changing, No Reduction</a:t>
            </a:r>
          </a:p>
        </p:txBody>
      </p:sp>
      <p:sp>
        <p:nvSpPr>
          <p:cNvPr id="245763" name="Rectangle 5"/>
          <p:cNvSpPr>
            <a:spLocks noGrp="1" noChangeArrowheads="1"/>
          </p:cNvSpPr>
          <p:nvPr>
            <p:ph type="body" sz="half" idx="1"/>
          </p:nvPr>
        </p:nvSpPr>
        <p:spPr/>
        <p:txBody>
          <a:bodyPr/>
          <a:lstStyle/>
          <a:p>
            <a:r>
              <a:rPr lang="en-US" sz="2400" smtClean="0">
                <a:ea typeface="ＭＳ Ｐゴシック" pitchFamily="-107" charset="-128"/>
              </a:rPr>
              <a:t>Append Datasets</a:t>
            </a:r>
          </a:p>
          <a:p>
            <a:r>
              <a:rPr lang="en-US" sz="2400" smtClean="0">
                <a:ea typeface="ＭＳ Ｐゴシック" pitchFamily="-107" charset="-128"/>
              </a:rPr>
              <a:t>Append Geometry</a:t>
            </a:r>
          </a:p>
          <a:p>
            <a:r>
              <a:rPr lang="en-US" sz="2400" smtClean="0">
                <a:ea typeface="ＭＳ Ｐゴシック" pitchFamily="-107" charset="-128"/>
              </a:rPr>
              <a:t>Clean</a:t>
            </a:r>
          </a:p>
          <a:p>
            <a:r>
              <a:rPr lang="en-US" sz="2400" smtClean="0">
                <a:ea typeface="ＭＳ Ｐゴシック" pitchFamily="-107" charset="-128"/>
              </a:rPr>
              <a:t>Clean to Grid</a:t>
            </a:r>
          </a:p>
          <a:p>
            <a:r>
              <a:rPr lang="en-US" sz="2400" smtClean="0">
                <a:ea typeface="ＭＳ Ｐゴシック" pitchFamily="-107" charset="-128"/>
              </a:rPr>
              <a:t>Connectivity</a:t>
            </a:r>
          </a:p>
          <a:p>
            <a:r>
              <a:rPr lang="en-US" sz="2400" smtClean="0">
                <a:ea typeface="ＭＳ Ｐゴシック" pitchFamily="-107" charset="-128"/>
              </a:rPr>
              <a:t>D3</a:t>
            </a:r>
          </a:p>
          <a:p>
            <a:r>
              <a:rPr lang="en-US" sz="2400" smtClean="0">
                <a:ea typeface="ＭＳ Ｐゴシック" pitchFamily="-107" charset="-128"/>
              </a:rPr>
              <a:t>Delaunay 2D/3D</a:t>
            </a:r>
          </a:p>
          <a:p>
            <a:r>
              <a:rPr lang="en-US" sz="2400" smtClean="0">
                <a:ea typeface="ＭＳ Ｐゴシック" pitchFamily="-107" charset="-128"/>
              </a:rPr>
              <a:t>Extract Edges</a:t>
            </a:r>
          </a:p>
          <a:p>
            <a:r>
              <a:rPr lang="en-US" sz="2400" smtClean="0">
                <a:ea typeface="ＭＳ Ｐゴシック" pitchFamily="-107" charset="-128"/>
              </a:rPr>
              <a:t>Linear Extrusion</a:t>
            </a:r>
          </a:p>
          <a:p>
            <a:r>
              <a:rPr lang="en-US" sz="2400" smtClean="0">
                <a:ea typeface="ＭＳ Ｐゴシック" pitchFamily="-107" charset="-128"/>
              </a:rPr>
              <a:t>Loop Subdivision</a:t>
            </a:r>
          </a:p>
        </p:txBody>
      </p:sp>
      <p:sp>
        <p:nvSpPr>
          <p:cNvPr id="245764" name="Rectangle 6"/>
          <p:cNvSpPr>
            <a:spLocks noGrp="1" noChangeArrowheads="1"/>
          </p:cNvSpPr>
          <p:nvPr>
            <p:ph type="body" sz="half" idx="2"/>
          </p:nvPr>
        </p:nvSpPr>
        <p:spPr/>
        <p:txBody>
          <a:bodyPr/>
          <a:lstStyle/>
          <a:p>
            <a:r>
              <a:rPr lang="en-US" sz="2400" smtClean="0">
                <a:ea typeface="ＭＳ Ｐゴシック" pitchFamily="-107" charset="-128"/>
              </a:rPr>
              <a:t>Reflect</a:t>
            </a:r>
          </a:p>
          <a:p>
            <a:r>
              <a:rPr lang="en-US" sz="2400" smtClean="0">
                <a:ea typeface="ＭＳ Ｐゴシック" pitchFamily="-107" charset="-128"/>
              </a:rPr>
              <a:t>Rotational Extrusion</a:t>
            </a:r>
          </a:p>
          <a:p>
            <a:r>
              <a:rPr lang="en-US" sz="2400" smtClean="0">
                <a:ea typeface="ＭＳ Ｐゴシック" pitchFamily="-107" charset="-128"/>
              </a:rPr>
              <a:t>Shrink</a:t>
            </a:r>
          </a:p>
          <a:p>
            <a:r>
              <a:rPr lang="en-US" sz="2400" smtClean="0">
                <a:ea typeface="ＭＳ Ｐゴシック" pitchFamily="-107" charset="-128"/>
              </a:rPr>
              <a:t>Smooth</a:t>
            </a:r>
          </a:p>
          <a:p>
            <a:r>
              <a:rPr lang="en-US" sz="2400" smtClean="0">
                <a:ea typeface="ＭＳ Ｐゴシック" pitchFamily="-107" charset="-128"/>
              </a:rPr>
              <a:t>Subdivide</a:t>
            </a:r>
          </a:p>
          <a:p>
            <a:r>
              <a:rPr lang="en-US" sz="2400" smtClean="0">
                <a:ea typeface="ＭＳ Ｐゴシック" pitchFamily="-107" charset="-128"/>
              </a:rPr>
              <a:t>Tessellate</a:t>
            </a:r>
          </a:p>
          <a:p>
            <a:r>
              <a:rPr lang="en-US" sz="2400" smtClean="0">
                <a:ea typeface="ＭＳ Ｐゴシック" pitchFamily="-107" charset="-128"/>
              </a:rPr>
              <a:t>Tetrahedralize</a:t>
            </a:r>
          </a:p>
          <a:p>
            <a:r>
              <a:rPr lang="en-US" sz="2400" smtClean="0">
                <a:ea typeface="ＭＳ Ｐゴシック" pitchFamily="-107" charset="-128"/>
              </a:rPr>
              <a:t>Triangle Strips</a:t>
            </a:r>
          </a:p>
          <a:p>
            <a:r>
              <a:rPr lang="en-US" sz="2400" smtClean="0">
                <a:ea typeface="ＭＳ Ｐゴシック" pitchFamily="-107" charset="-128"/>
              </a:rPr>
              <a:t>Triangulate</a:t>
            </a:r>
          </a:p>
        </p:txBody>
      </p:sp>
    </p:spTree>
  </p:cSld>
  <p:clrMapOvr>
    <a:masterClrMapping/>
  </p:clrMapOvr>
  <p:transition>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Moderate Reduction</a:t>
            </a:r>
          </a:p>
        </p:txBody>
      </p:sp>
      <p:sp>
        <p:nvSpPr>
          <p:cNvPr id="247811" name="Rectangle 4"/>
          <p:cNvSpPr>
            <a:spLocks noGrp="1" noChangeArrowheads="1"/>
          </p:cNvSpPr>
          <p:nvPr>
            <p:ph type="body" sz="half" idx="1"/>
          </p:nvPr>
        </p:nvSpPr>
        <p:spPr/>
        <p:txBody>
          <a:bodyPr/>
          <a:lstStyle/>
          <a:p>
            <a:r>
              <a:rPr lang="en-US" smtClean="0">
                <a:ea typeface="ＭＳ Ｐゴシック" pitchFamily="-107" charset="-128"/>
              </a:rPr>
              <a:t>Clip </a:t>
            </a:r>
          </a:p>
          <a:p>
            <a:r>
              <a:rPr lang="en-US" smtClean="0">
                <a:ea typeface="ＭＳ Ｐゴシック" pitchFamily="-107" charset="-128"/>
              </a:rPr>
              <a:t>Decimate</a:t>
            </a:r>
          </a:p>
          <a:p>
            <a:r>
              <a:rPr lang="en-US" smtClean="0">
                <a:ea typeface="ＭＳ Ｐゴシック" pitchFamily="-107" charset="-128"/>
              </a:rPr>
              <a:t>Extract Cells by Region</a:t>
            </a:r>
          </a:p>
        </p:txBody>
      </p:sp>
      <p:sp>
        <p:nvSpPr>
          <p:cNvPr id="247812" name="Rectangle 5"/>
          <p:cNvSpPr>
            <a:spLocks noGrp="1" noChangeArrowheads="1"/>
          </p:cNvSpPr>
          <p:nvPr>
            <p:ph type="body" sz="half" idx="2"/>
          </p:nvPr>
        </p:nvSpPr>
        <p:spPr/>
        <p:txBody>
          <a:bodyPr/>
          <a:lstStyle/>
          <a:p>
            <a:r>
              <a:rPr lang="en-US" smtClean="0">
                <a:ea typeface="ＭＳ Ｐゴシック" pitchFamily="-107" charset="-128"/>
              </a:rPr>
              <a:t>Extract Selection</a:t>
            </a:r>
          </a:p>
          <a:p>
            <a:r>
              <a:rPr lang="en-US" smtClean="0">
                <a:ea typeface="ＭＳ Ｐゴシック" pitchFamily="-107" charset="-128"/>
              </a:rPr>
              <a:t>Quadric Clustering</a:t>
            </a:r>
          </a:p>
          <a:p>
            <a:r>
              <a:rPr lang="en-US" smtClean="0">
                <a:ea typeface="ＭＳ Ｐゴシック" pitchFamily="-107" charset="-128"/>
              </a:rPr>
              <a:t>Threshold </a:t>
            </a:r>
          </a:p>
        </p:txBody>
      </p:sp>
      <p:sp>
        <p:nvSpPr>
          <p:cNvPr id="247813" name="Text Box 6"/>
          <p:cNvSpPr txBox="1">
            <a:spLocks noChangeArrowheads="1"/>
          </p:cNvSpPr>
          <p:nvPr/>
        </p:nvSpPr>
        <p:spPr bwMode="auto">
          <a:xfrm>
            <a:off x="2832100" y="5248275"/>
            <a:ext cx="3479800" cy="519113"/>
          </a:xfrm>
          <a:prstGeom prst="rect">
            <a:avLst/>
          </a:prstGeom>
          <a:noFill/>
          <a:ln w="12700">
            <a:noFill/>
            <a:miter lim="800000"/>
            <a:headEnd/>
            <a:tailEnd/>
          </a:ln>
        </p:spPr>
        <p:txBody>
          <a:bodyPr wrap="none">
            <a:spAutoFit/>
          </a:bodyPr>
          <a:lstStyle/>
          <a:p>
            <a:r>
              <a:rPr lang="en-US" sz="2800"/>
              <a:t>Similar: Extract Subset</a:t>
            </a:r>
          </a:p>
        </p:txBody>
      </p:sp>
      <p:pic>
        <p:nvPicPr>
          <p:cNvPr id="247814" name="Picture 8"/>
          <p:cNvPicPr>
            <a:picLocks noChangeAspect="1"/>
          </p:cNvPicPr>
          <p:nvPr/>
        </p:nvPicPr>
        <p:blipFill>
          <a:blip r:embed="rId3"/>
          <a:srcRect/>
          <a:stretch>
            <a:fillRect/>
          </a:stretch>
        </p:blipFill>
        <p:spPr bwMode="auto">
          <a:xfrm>
            <a:off x="1828800" y="1600200"/>
            <a:ext cx="419100" cy="457200"/>
          </a:xfrm>
          <a:prstGeom prst="rect">
            <a:avLst/>
          </a:prstGeom>
          <a:noFill/>
          <a:ln w="9525">
            <a:noFill/>
            <a:miter lim="800000"/>
            <a:headEnd/>
            <a:tailEnd/>
          </a:ln>
        </p:spPr>
      </p:pic>
      <p:pic>
        <p:nvPicPr>
          <p:cNvPr id="247815" name="Picture 9"/>
          <p:cNvPicPr>
            <a:picLocks noChangeAspect="1"/>
          </p:cNvPicPr>
          <p:nvPr/>
        </p:nvPicPr>
        <p:blipFill>
          <a:blip r:embed="rId4"/>
          <a:srcRect/>
          <a:stretch>
            <a:fillRect/>
          </a:stretch>
        </p:blipFill>
        <p:spPr bwMode="auto">
          <a:xfrm>
            <a:off x="6781800" y="2590800"/>
            <a:ext cx="420688" cy="458788"/>
          </a:xfrm>
          <a:prstGeom prst="rect">
            <a:avLst/>
          </a:prstGeom>
          <a:noFill/>
          <a:ln w="9525">
            <a:noFill/>
            <a:miter lim="800000"/>
            <a:headEnd/>
            <a:tailEnd/>
          </a:ln>
        </p:spPr>
      </p:pic>
      <p:pic>
        <p:nvPicPr>
          <p:cNvPr id="247816" name="Picture 10"/>
          <p:cNvPicPr>
            <a:picLocks noChangeAspect="1"/>
          </p:cNvPicPr>
          <p:nvPr/>
        </p:nvPicPr>
        <p:blipFill>
          <a:blip r:embed="rId5"/>
          <a:srcRect/>
          <a:stretch>
            <a:fillRect/>
          </a:stretch>
        </p:blipFill>
        <p:spPr bwMode="auto">
          <a:xfrm>
            <a:off x="6324600" y="5257800"/>
            <a:ext cx="420688" cy="458788"/>
          </a:xfrm>
          <a:prstGeom prst="rect">
            <a:avLst/>
          </a:prstGeom>
          <a:noFill/>
          <a:ln w="9525">
            <a:noFill/>
            <a:miter lim="800000"/>
            <a:headEnd/>
            <a:tailEnd/>
          </a:ln>
        </p:spPr>
      </p:pic>
      <p:pic>
        <p:nvPicPr>
          <p:cNvPr id="247817" name="Picture 12"/>
          <p:cNvPicPr>
            <a:picLocks noChangeAspect="1"/>
          </p:cNvPicPr>
          <p:nvPr/>
        </p:nvPicPr>
        <p:blipFill>
          <a:blip r:embed="rId6"/>
          <a:srcRect/>
          <a:stretch>
            <a:fillRect/>
          </a:stretch>
        </p:blipFill>
        <p:spPr bwMode="auto">
          <a:xfrm>
            <a:off x="7162800" y="914400"/>
            <a:ext cx="1828800" cy="1828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4"/>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Dimension Reduction</a:t>
            </a:r>
          </a:p>
        </p:txBody>
      </p:sp>
      <p:sp>
        <p:nvSpPr>
          <p:cNvPr id="249859" name="Rectangle 5"/>
          <p:cNvSpPr>
            <a:spLocks noGrp="1" noChangeArrowheads="1"/>
          </p:cNvSpPr>
          <p:nvPr>
            <p:ph type="body" sz="half" idx="1"/>
          </p:nvPr>
        </p:nvSpPr>
        <p:spPr/>
        <p:txBody>
          <a:bodyPr/>
          <a:lstStyle/>
          <a:p>
            <a:r>
              <a:rPr lang="en-US" dirty="0" smtClean="0">
                <a:ea typeface="ＭＳ Ｐゴシック" pitchFamily="-107" charset="-128"/>
              </a:rPr>
              <a:t>Cell Centers</a:t>
            </a:r>
          </a:p>
          <a:p>
            <a:r>
              <a:rPr lang="en-US" dirty="0" smtClean="0">
                <a:ea typeface="ＭＳ Ｐゴシック" pitchFamily="-107" charset="-128"/>
              </a:rPr>
              <a:t>Contour </a:t>
            </a:r>
          </a:p>
          <a:p>
            <a:r>
              <a:rPr lang="en-US" dirty="0" smtClean="0">
                <a:ea typeface="ＭＳ Ｐゴシック" pitchFamily="-107" charset="-128"/>
              </a:rPr>
              <a:t>Extract CTH Parts</a:t>
            </a:r>
          </a:p>
          <a:p>
            <a:r>
              <a:rPr lang="en-US" dirty="0" smtClean="0">
                <a:ea typeface="ＭＳ Ｐゴシック" pitchFamily="-107" charset="-128"/>
              </a:rPr>
              <a:t>Extract Surface</a:t>
            </a:r>
          </a:p>
        </p:txBody>
      </p:sp>
      <p:sp>
        <p:nvSpPr>
          <p:cNvPr id="249860" name="Rectangle 6"/>
          <p:cNvSpPr>
            <a:spLocks noGrp="1" noChangeArrowheads="1"/>
          </p:cNvSpPr>
          <p:nvPr>
            <p:ph type="body" sz="half" idx="2"/>
          </p:nvPr>
        </p:nvSpPr>
        <p:spPr/>
        <p:txBody>
          <a:bodyPr/>
          <a:lstStyle/>
          <a:p>
            <a:r>
              <a:rPr lang="en-US" smtClean="0">
                <a:ea typeface="ＭＳ Ｐゴシック" pitchFamily="-107" charset="-128"/>
              </a:rPr>
              <a:t>Feature Edges</a:t>
            </a:r>
          </a:p>
          <a:p>
            <a:r>
              <a:rPr lang="en-US" smtClean="0">
                <a:ea typeface="ＭＳ Ｐゴシック" pitchFamily="-107" charset="-128"/>
              </a:rPr>
              <a:t>Mask Points</a:t>
            </a:r>
          </a:p>
          <a:p>
            <a:r>
              <a:rPr lang="en-US" smtClean="0">
                <a:ea typeface="ＭＳ Ｐゴシック" pitchFamily="-107" charset="-128"/>
              </a:rPr>
              <a:t>Outline (curvilinear)</a:t>
            </a:r>
          </a:p>
          <a:p>
            <a:r>
              <a:rPr lang="en-US" smtClean="0">
                <a:ea typeface="ＭＳ Ｐゴシック" pitchFamily="-107" charset="-128"/>
              </a:rPr>
              <a:t>Slice </a:t>
            </a:r>
          </a:p>
          <a:p>
            <a:r>
              <a:rPr lang="en-US" smtClean="0">
                <a:ea typeface="ＭＳ Ｐゴシック" pitchFamily="-107" charset="-128"/>
              </a:rPr>
              <a:t>Stream Tracer </a:t>
            </a:r>
          </a:p>
        </p:txBody>
      </p:sp>
      <p:pic>
        <p:nvPicPr>
          <p:cNvPr id="249861" name="Picture 7"/>
          <p:cNvPicPr>
            <a:picLocks noChangeAspect="1"/>
          </p:cNvPicPr>
          <p:nvPr/>
        </p:nvPicPr>
        <p:blipFill>
          <a:blip r:embed="rId3"/>
          <a:srcRect/>
          <a:stretch>
            <a:fillRect/>
          </a:stretch>
        </p:blipFill>
        <p:spPr bwMode="auto">
          <a:xfrm>
            <a:off x="2438400" y="2057400"/>
            <a:ext cx="438150" cy="458788"/>
          </a:xfrm>
          <a:prstGeom prst="rect">
            <a:avLst/>
          </a:prstGeom>
          <a:noFill/>
          <a:ln w="9525">
            <a:noFill/>
            <a:miter lim="800000"/>
            <a:headEnd/>
            <a:tailEnd/>
          </a:ln>
        </p:spPr>
      </p:pic>
      <p:pic>
        <p:nvPicPr>
          <p:cNvPr id="249862" name="Picture 8"/>
          <p:cNvPicPr>
            <a:picLocks noChangeAspect="1"/>
          </p:cNvPicPr>
          <p:nvPr/>
        </p:nvPicPr>
        <p:blipFill>
          <a:blip r:embed="rId4"/>
          <a:srcRect/>
          <a:stretch>
            <a:fillRect/>
          </a:stretch>
        </p:blipFill>
        <p:spPr bwMode="auto">
          <a:xfrm>
            <a:off x="5943600" y="3144838"/>
            <a:ext cx="420688" cy="458787"/>
          </a:xfrm>
          <a:prstGeom prst="rect">
            <a:avLst/>
          </a:prstGeom>
          <a:noFill/>
          <a:ln w="9525">
            <a:noFill/>
            <a:miter lim="800000"/>
            <a:headEnd/>
            <a:tailEnd/>
          </a:ln>
        </p:spPr>
      </p:pic>
      <p:pic>
        <p:nvPicPr>
          <p:cNvPr id="249863" name="Picture 9"/>
          <p:cNvPicPr>
            <a:picLocks noChangeAspect="1"/>
          </p:cNvPicPr>
          <p:nvPr/>
        </p:nvPicPr>
        <p:blipFill>
          <a:blip r:embed="rId5"/>
          <a:srcRect/>
          <a:stretch>
            <a:fillRect/>
          </a:stretch>
        </p:blipFill>
        <p:spPr bwMode="auto">
          <a:xfrm>
            <a:off x="7391400" y="3678238"/>
            <a:ext cx="457200" cy="4365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smtClean="0">
                <a:ea typeface="ＭＳ Ｐゴシック" pitchFamily="-107" charset="-128"/>
              </a:rPr>
              <a:t>Adds Field Data</a:t>
            </a:r>
          </a:p>
        </p:txBody>
      </p:sp>
      <p:sp>
        <p:nvSpPr>
          <p:cNvPr id="251907" name="Rectangle 4"/>
          <p:cNvSpPr>
            <a:spLocks noGrp="1" noChangeArrowheads="1"/>
          </p:cNvSpPr>
          <p:nvPr>
            <p:ph type="body" sz="half" idx="1"/>
          </p:nvPr>
        </p:nvSpPr>
        <p:spPr/>
        <p:txBody>
          <a:bodyPr/>
          <a:lstStyle/>
          <a:p>
            <a:pPr>
              <a:lnSpc>
                <a:spcPct val="90000"/>
              </a:lnSpc>
            </a:pPr>
            <a:r>
              <a:rPr lang="en-US" sz="2400" smtClean="0">
                <a:ea typeface="ＭＳ Ｐゴシック" pitchFamily="-107" charset="-128"/>
              </a:rPr>
              <a:t>Block Scalars</a:t>
            </a:r>
          </a:p>
          <a:p>
            <a:pPr>
              <a:lnSpc>
                <a:spcPct val="90000"/>
              </a:lnSpc>
            </a:pPr>
            <a:r>
              <a:rPr lang="en-US" sz="2400" smtClean="0">
                <a:ea typeface="ＭＳ Ｐゴシック" pitchFamily="-107" charset="-128"/>
              </a:rPr>
              <a:t>Calculator </a:t>
            </a:r>
          </a:p>
          <a:p>
            <a:pPr>
              <a:lnSpc>
                <a:spcPct val="90000"/>
              </a:lnSpc>
            </a:pPr>
            <a:r>
              <a:rPr lang="en-US" sz="2400" smtClean="0">
                <a:ea typeface="ＭＳ Ｐゴシック" pitchFamily="-107" charset="-128"/>
              </a:rPr>
              <a:t>Cell Data to Point Data</a:t>
            </a:r>
          </a:p>
          <a:p>
            <a:pPr>
              <a:lnSpc>
                <a:spcPct val="90000"/>
              </a:lnSpc>
            </a:pPr>
            <a:r>
              <a:rPr lang="en-US" sz="2400" smtClean="0">
                <a:ea typeface="ＭＳ Ｐゴシック" pitchFamily="-107" charset="-128"/>
              </a:rPr>
              <a:t>Compute Derivatives</a:t>
            </a:r>
          </a:p>
          <a:p>
            <a:pPr>
              <a:lnSpc>
                <a:spcPct val="90000"/>
              </a:lnSpc>
            </a:pPr>
            <a:r>
              <a:rPr lang="en-US" sz="2400" smtClean="0">
                <a:ea typeface="ＭＳ Ｐゴシック" pitchFamily="-107" charset="-128"/>
              </a:rPr>
              <a:t>Curvature</a:t>
            </a:r>
          </a:p>
          <a:p>
            <a:pPr>
              <a:lnSpc>
                <a:spcPct val="90000"/>
              </a:lnSpc>
            </a:pPr>
            <a:r>
              <a:rPr lang="en-US" sz="2400" smtClean="0">
                <a:ea typeface="ＭＳ Ｐゴシック" pitchFamily="-107" charset="-128"/>
              </a:rPr>
              <a:t>Elevation</a:t>
            </a:r>
          </a:p>
          <a:p>
            <a:pPr>
              <a:lnSpc>
                <a:spcPct val="90000"/>
              </a:lnSpc>
            </a:pPr>
            <a:r>
              <a:rPr lang="en-US" sz="2400" smtClean="0">
                <a:ea typeface="ＭＳ Ｐゴシック" pitchFamily="-107" charset="-128"/>
              </a:rPr>
              <a:t>Generate Ids</a:t>
            </a:r>
          </a:p>
          <a:p>
            <a:pPr>
              <a:lnSpc>
                <a:spcPct val="90000"/>
              </a:lnSpc>
            </a:pPr>
            <a:r>
              <a:rPr lang="en-US" sz="2400" smtClean="0">
                <a:ea typeface="ＭＳ Ｐゴシック" pitchFamily="-107" charset="-128"/>
              </a:rPr>
              <a:t>Gen. Surface Normals</a:t>
            </a:r>
          </a:p>
          <a:p>
            <a:pPr>
              <a:lnSpc>
                <a:spcPct val="90000"/>
              </a:lnSpc>
            </a:pPr>
            <a:r>
              <a:rPr lang="en-US" sz="2400" smtClean="0">
                <a:ea typeface="ＭＳ Ｐゴシック" pitchFamily="-107" charset="-128"/>
              </a:rPr>
              <a:t>Gradient</a:t>
            </a:r>
          </a:p>
          <a:p>
            <a:pPr>
              <a:lnSpc>
                <a:spcPct val="90000"/>
              </a:lnSpc>
            </a:pPr>
            <a:r>
              <a:rPr lang="en-US" sz="2400" smtClean="0">
                <a:ea typeface="ＭＳ Ｐゴシック" pitchFamily="-107" charset="-128"/>
              </a:rPr>
              <a:t>Level Scalars</a:t>
            </a:r>
          </a:p>
          <a:p>
            <a:pPr>
              <a:lnSpc>
                <a:spcPct val="90000"/>
              </a:lnSpc>
            </a:pPr>
            <a:r>
              <a:rPr lang="en-US" sz="2400" smtClean="0">
                <a:ea typeface="ＭＳ Ｐゴシック" pitchFamily="-107" charset="-128"/>
              </a:rPr>
              <a:t>Median</a:t>
            </a:r>
          </a:p>
          <a:p>
            <a:pPr>
              <a:lnSpc>
                <a:spcPct val="90000"/>
              </a:lnSpc>
            </a:pPr>
            <a:r>
              <a:rPr lang="en-US" sz="2400" smtClean="0">
                <a:ea typeface="ＭＳ Ｐゴシック" pitchFamily="-107" charset="-128"/>
              </a:rPr>
              <a:t>Mesh Quality</a:t>
            </a:r>
          </a:p>
        </p:txBody>
      </p:sp>
      <p:sp>
        <p:nvSpPr>
          <p:cNvPr id="251908" name="Rectangle 5"/>
          <p:cNvSpPr>
            <a:spLocks noGrp="1" noChangeArrowheads="1"/>
          </p:cNvSpPr>
          <p:nvPr>
            <p:ph type="body" sz="half" idx="2"/>
          </p:nvPr>
        </p:nvSpPr>
        <p:spPr/>
        <p:txBody>
          <a:bodyPr/>
          <a:lstStyle/>
          <a:p>
            <a:pPr>
              <a:lnSpc>
                <a:spcPct val="90000"/>
              </a:lnSpc>
            </a:pPr>
            <a:r>
              <a:rPr lang="en-US" sz="2400" smtClean="0">
                <a:ea typeface="ＭＳ Ｐゴシック" pitchFamily="-107" charset="-128"/>
              </a:rPr>
              <a:t>Octree Depth Limit</a:t>
            </a:r>
          </a:p>
          <a:p>
            <a:pPr>
              <a:lnSpc>
                <a:spcPct val="90000"/>
              </a:lnSpc>
            </a:pPr>
            <a:r>
              <a:rPr lang="en-US" sz="2400" smtClean="0">
                <a:ea typeface="ＭＳ Ｐゴシック" pitchFamily="-107" charset="-128"/>
              </a:rPr>
              <a:t>Octree Depth Scalars</a:t>
            </a:r>
          </a:p>
          <a:p>
            <a:pPr>
              <a:lnSpc>
                <a:spcPct val="90000"/>
              </a:lnSpc>
            </a:pPr>
            <a:r>
              <a:rPr lang="en-US" sz="2400" smtClean="0">
                <a:ea typeface="ＭＳ Ｐゴシック" pitchFamily="-107" charset="-128"/>
              </a:rPr>
              <a:t>Point Data to Cell Data</a:t>
            </a:r>
          </a:p>
          <a:p>
            <a:pPr>
              <a:lnSpc>
                <a:spcPct val="90000"/>
              </a:lnSpc>
            </a:pPr>
            <a:r>
              <a:rPr lang="en-US" sz="2400" smtClean="0">
                <a:ea typeface="ＭＳ Ｐゴシック" pitchFamily="-107" charset="-128"/>
              </a:rPr>
              <a:t>Process Id Scalars</a:t>
            </a:r>
          </a:p>
          <a:p>
            <a:pPr>
              <a:lnSpc>
                <a:spcPct val="90000"/>
              </a:lnSpc>
            </a:pPr>
            <a:r>
              <a:rPr lang="en-US" sz="2400" smtClean="0">
                <a:ea typeface="ＭＳ Ｐゴシック" pitchFamily="-107" charset="-128"/>
              </a:rPr>
              <a:t>Random Vectors</a:t>
            </a:r>
          </a:p>
          <a:p>
            <a:pPr>
              <a:lnSpc>
                <a:spcPct val="90000"/>
              </a:lnSpc>
            </a:pPr>
            <a:r>
              <a:rPr lang="en-US" sz="2400" smtClean="0">
                <a:ea typeface="ＭＳ Ｐゴシック" pitchFamily="-107" charset="-128"/>
              </a:rPr>
              <a:t>Resample with dataset</a:t>
            </a:r>
          </a:p>
          <a:p>
            <a:pPr>
              <a:lnSpc>
                <a:spcPct val="90000"/>
              </a:lnSpc>
            </a:pPr>
            <a:r>
              <a:rPr lang="en-US" sz="2400" smtClean="0">
                <a:ea typeface="ＭＳ Ｐゴシック" pitchFamily="-107" charset="-128"/>
              </a:rPr>
              <a:t>Surface Flow</a:t>
            </a:r>
          </a:p>
          <a:p>
            <a:pPr>
              <a:lnSpc>
                <a:spcPct val="90000"/>
              </a:lnSpc>
            </a:pPr>
            <a:r>
              <a:rPr lang="en-US" sz="2400" smtClean="0">
                <a:ea typeface="ＭＳ Ｐゴシック" pitchFamily="-107" charset="-128"/>
              </a:rPr>
              <a:t>Surface Vectors</a:t>
            </a:r>
          </a:p>
          <a:p>
            <a:pPr>
              <a:lnSpc>
                <a:spcPct val="90000"/>
              </a:lnSpc>
            </a:pPr>
            <a:r>
              <a:rPr lang="en-US" sz="2400" smtClean="0">
                <a:ea typeface="ＭＳ Ｐゴシック" pitchFamily="-107" charset="-128"/>
              </a:rPr>
              <a:t>Texture Map to…</a:t>
            </a:r>
          </a:p>
          <a:p>
            <a:pPr>
              <a:lnSpc>
                <a:spcPct val="90000"/>
              </a:lnSpc>
            </a:pPr>
            <a:r>
              <a:rPr lang="en-US" sz="2400" smtClean="0">
                <a:ea typeface="ＭＳ Ｐゴシック" pitchFamily="-107" charset="-128"/>
              </a:rPr>
              <a:t>Transform</a:t>
            </a:r>
          </a:p>
          <a:p>
            <a:pPr>
              <a:lnSpc>
                <a:spcPct val="90000"/>
              </a:lnSpc>
            </a:pPr>
            <a:r>
              <a:rPr lang="en-US" sz="2400" smtClean="0">
                <a:ea typeface="ＭＳ Ｐゴシック" pitchFamily="-107" charset="-128"/>
              </a:rPr>
              <a:t>Warp (scalar)</a:t>
            </a:r>
          </a:p>
          <a:p>
            <a:pPr>
              <a:lnSpc>
                <a:spcPct val="90000"/>
              </a:lnSpc>
            </a:pPr>
            <a:r>
              <a:rPr lang="en-US" sz="2400" smtClean="0">
                <a:ea typeface="ＭＳ Ｐゴシック" pitchFamily="-107" charset="-128"/>
              </a:rPr>
              <a:t>Warp (vector)</a:t>
            </a:r>
          </a:p>
        </p:txBody>
      </p:sp>
      <p:pic>
        <p:nvPicPr>
          <p:cNvPr id="251909" name="Picture 6"/>
          <p:cNvPicPr>
            <a:picLocks noChangeAspect="1"/>
          </p:cNvPicPr>
          <p:nvPr/>
        </p:nvPicPr>
        <p:blipFill>
          <a:blip r:embed="rId3"/>
          <a:srcRect/>
          <a:stretch>
            <a:fillRect/>
          </a:stretch>
        </p:blipFill>
        <p:spPr bwMode="auto">
          <a:xfrm>
            <a:off x="2590800" y="1905000"/>
            <a:ext cx="365125" cy="466725"/>
          </a:xfrm>
          <a:prstGeom prst="rect">
            <a:avLst/>
          </a:prstGeom>
          <a:noFill/>
          <a:ln w="9525">
            <a:noFill/>
            <a:miter lim="800000"/>
            <a:headEnd/>
            <a:tailEnd/>
          </a:ln>
        </p:spPr>
      </p:pic>
      <p:pic>
        <p:nvPicPr>
          <p:cNvPr id="251910" name="Picture 7"/>
          <p:cNvPicPr>
            <a:picLocks noChangeAspect="1"/>
          </p:cNvPicPr>
          <p:nvPr/>
        </p:nvPicPr>
        <p:blipFill>
          <a:blip r:embed="rId4"/>
          <a:srcRect/>
          <a:stretch>
            <a:fillRect/>
          </a:stretch>
        </p:blipFill>
        <p:spPr bwMode="auto">
          <a:xfrm>
            <a:off x="7010400" y="5943600"/>
            <a:ext cx="457200" cy="381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smtClean="0">
                <a:ea typeface="ＭＳ Ｐゴシック" pitchFamily="-107" charset="-128"/>
              </a:rPr>
              <a:t>Total Shallow Copy or</a:t>
            </a:r>
            <a:br>
              <a:rPr lang="en-US" smtClean="0">
                <a:ea typeface="ＭＳ Ｐゴシック" pitchFamily="-107" charset="-128"/>
              </a:rPr>
            </a:br>
            <a:r>
              <a:rPr lang="en-US" smtClean="0">
                <a:ea typeface="ＭＳ Ｐゴシック" pitchFamily="-107" charset="-128"/>
              </a:rPr>
              <a:t>Output Independent of Input</a:t>
            </a:r>
          </a:p>
        </p:txBody>
      </p:sp>
      <p:sp>
        <p:nvSpPr>
          <p:cNvPr id="253955" name="Rectangle 4"/>
          <p:cNvSpPr>
            <a:spLocks noGrp="1" noChangeArrowheads="1"/>
          </p:cNvSpPr>
          <p:nvPr>
            <p:ph type="body" sz="half" idx="1"/>
          </p:nvPr>
        </p:nvSpPr>
        <p:spPr/>
        <p:txBody>
          <a:bodyPr/>
          <a:lstStyle/>
          <a:p>
            <a:r>
              <a:rPr lang="en-US" sz="2400" smtClean="0">
                <a:ea typeface="ＭＳ Ｐゴシック" pitchFamily="-107" charset="-128"/>
              </a:rPr>
              <a:t>Annotate Time</a:t>
            </a:r>
          </a:p>
          <a:p>
            <a:r>
              <a:rPr lang="en-US" sz="2400" smtClean="0">
                <a:ea typeface="ＭＳ Ｐゴシック" pitchFamily="-107" charset="-128"/>
              </a:rPr>
              <a:t>Append Attributes</a:t>
            </a:r>
          </a:p>
          <a:p>
            <a:r>
              <a:rPr lang="en-US" sz="2400" smtClean="0">
                <a:ea typeface="ＭＳ Ｐゴシック" pitchFamily="-107" charset="-128"/>
              </a:rPr>
              <a:t>Extract Block</a:t>
            </a:r>
          </a:p>
          <a:p>
            <a:r>
              <a:rPr lang="en-US" sz="2400" smtClean="0">
                <a:ea typeface="ＭＳ Ｐゴシック" pitchFamily="-107" charset="-128"/>
              </a:rPr>
              <a:t>Extract Datasets</a:t>
            </a:r>
          </a:p>
          <a:p>
            <a:r>
              <a:rPr lang="en-US" sz="2400" smtClean="0">
                <a:ea typeface="ＭＳ Ｐゴシック" pitchFamily="-107" charset="-128"/>
              </a:rPr>
              <a:t>Extract Level </a:t>
            </a:r>
          </a:p>
          <a:p>
            <a:r>
              <a:rPr lang="en-US" sz="2400" smtClean="0">
                <a:ea typeface="ＭＳ Ｐゴシック" pitchFamily="-107" charset="-128"/>
              </a:rPr>
              <a:t>Glyph </a:t>
            </a:r>
          </a:p>
          <a:p>
            <a:r>
              <a:rPr lang="en-US" sz="2400" smtClean="0">
                <a:ea typeface="ＭＳ Ｐゴシック" pitchFamily="-107" charset="-128"/>
              </a:rPr>
              <a:t>Group Datasets </a:t>
            </a:r>
          </a:p>
          <a:p>
            <a:r>
              <a:rPr lang="en-US" sz="2400" smtClean="0">
                <a:ea typeface="ＭＳ Ｐゴシック" pitchFamily="-107" charset="-128"/>
              </a:rPr>
              <a:t>Histogram</a:t>
            </a:r>
          </a:p>
          <a:p>
            <a:r>
              <a:rPr lang="en-US" sz="2400" smtClean="0">
                <a:ea typeface="ＭＳ Ｐゴシック" pitchFamily="-107" charset="-128"/>
              </a:rPr>
              <a:t>Integrate Variables</a:t>
            </a:r>
          </a:p>
          <a:p>
            <a:r>
              <a:rPr lang="en-US" sz="2400" smtClean="0">
                <a:ea typeface="ＭＳ Ｐゴシック" pitchFamily="-107" charset="-128"/>
              </a:rPr>
              <a:t>Normal Glyphs</a:t>
            </a:r>
          </a:p>
          <a:p>
            <a:r>
              <a:rPr lang="en-US" sz="2400" smtClean="0">
                <a:ea typeface="ＭＳ Ｐゴシック" pitchFamily="-107" charset="-128"/>
              </a:rPr>
              <a:t>Outline</a:t>
            </a:r>
          </a:p>
        </p:txBody>
      </p:sp>
      <p:sp>
        <p:nvSpPr>
          <p:cNvPr id="253956" name="Rectangle 5"/>
          <p:cNvSpPr>
            <a:spLocks noGrp="1" noChangeArrowheads="1"/>
          </p:cNvSpPr>
          <p:nvPr>
            <p:ph type="body" sz="half" idx="2"/>
          </p:nvPr>
        </p:nvSpPr>
        <p:spPr/>
        <p:txBody>
          <a:bodyPr/>
          <a:lstStyle/>
          <a:p>
            <a:r>
              <a:rPr lang="en-US" sz="2400" smtClean="0">
                <a:ea typeface="ＭＳ Ｐゴシック" pitchFamily="-107" charset="-128"/>
              </a:rPr>
              <a:t>Outline Corners</a:t>
            </a:r>
          </a:p>
          <a:p>
            <a:r>
              <a:rPr lang="en-US" sz="2400" smtClean="0">
                <a:ea typeface="ＭＳ Ｐゴシック" pitchFamily="-107" charset="-128"/>
              </a:rPr>
              <a:t>Plot Global Variables Over Time</a:t>
            </a:r>
          </a:p>
          <a:p>
            <a:r>
              <a:rPr lang="en-US" sz="2400" smtClean="0">
                <a:ea typeface="ＭＳ Ｐゴシック" pitchFamily="-107" charset="-128"/>
              </a:rPr>
              <a:t>Plot Over Line</a:t>
            </a:r>
          </a:p>
          <a:p>
            <a:r>
              <a:rPr lang="en-US" sz="2400" smtClean="0">
                <a:ea typeface="ＭＳ Ｐゴシック" pitchFamily="-107" charset="-128"/>
              </a:rPr>
              <a:t>Plot Selection Over Time</a:t>
            </a:r>
          </a:p>
          <a:p>
            <a:r>
              <a:rPr lang="en-US" sz="2400" smtClean="0">
                <a:ea typeface="ＭＳ Ｐゴシック" pitchFamily="-107" charset="-128"/>
              </a:rPr>
              <a:t>Probe Location</a:t>
            </a:r>
          </a:p>
          <a:p>
            <a:r>
              <a:rPr lang="en-US" sz="2400" smtClean="0">
                <a:ea typeface="ＭＳ Ｐゴシック" pitchFamily="-107" charset="-128"/>
              </a:rPr>
              <a:t>Temporal Shift Scale</a:t>
            </a:r>
          </a:p>
          <a:p>
            <a:r>
              <a:rPr lang="en-US" sz="2400" smtClean="0">
                <a:ea typeface="ＭＳ Ｐゴシック" pitchFamily="-107" charset="-128"/>
              </a:rPr>
              <a:t>Temporal Snap-to-Time-Steps</a:t>
            </a:r>
          </a:p>
          <a:p>
            <a:r>
              <a:rPr lang="en-US" sz="2400" smtClean="0">
                <a:ea typeface="ＭＳ Ｐゴシック" pitchFamily="-107" charset="-128"/>
              </a:rPr>
              <a:t>Temporal Statistics</a:t>
            </a:r>
          </a:p>
        </p:txBody>
      </p:sp>
      <p:pic>
        <p:nvPicPr>
          <p:cNvPr id="253957" name="Picture 7"/>
          <p:cNvPicPr>
            <a:picLocks noChangeAspect="1"/>
          </p:cNvPicPr>
          <p:nvPr/>
        </p:nvPicPr>
        <p:blipFill>
          <a:blip r:embed="rId3"/>
          <a:srcRect/>
          <a:stretch>
            <a:fillRect/>
          </a:stretch>
        </p:blipFill>
        <p:spPr bwMode="auto">
          <a:xfrm>
            <a:off x="1981200" y="3657600"/>
            <a:ext cx="457200" cy="457200"/>
          </a:xfrm>
          <a:prstGeom prst="rect">
            <a:avLst/>
          </a:prstGeom>
          <a:noFill/>
          <a:ln w="9525">
            <a:noFill/>
            <a:miter lim="800000"/>
            <a:headEnd/>
            <a:tailEnd/>
          </a:ln>
        </p:spPr>
      </p:pic>
      <p:pic>
        <p:nvPicPr>
          <p:cNvPr id="253958" name="Picture 8"/>
          <p:cNvPicPr>
            <a:picLocks noChangeAspect="1"/>
          </p:cNvPicPr>
          <p:nvPr/>
        </p:nvPicPr>
        <p:blipFill>
          <a:blip r:embed="rId4"/>
          <a:srcRect/>
          <a:stretch>
            <a:fillRect/>
          </a:stretch>
        </p:blipFill>
        <p:spPr bwMode="auto">
          <a:xfrm>
            <a:off x="3352800" y="4114800"/>
            <a:ext cx="457200" cy="457200"/>
          </a:xfrm>
          <a:prstGeom prst="rect">
            <a:avLst/>
          </a:prstGeom>
          <a:noFill/>
          <a:ln w="9525">
            <a:noFill/>
            <a:miter lim="800000"/>
            <a:headEnd/>
            <a:tailEnd/>
          </a:ln>
        </p:spPr>
      </p:pic>
      <p:pic>
        <p:nvPicPr>
          <p:cNvPr id="253959" name="Picture 9"/>
          <p:cNvPicPr>
            <a:picLocks noChangeAspect="1"/>
          </p:cNvPicPr>
          <p:nvPr/>
        </p:nvPicPr>
        <p:blipFill>
          <a:blip r:embed="rId5"/>
          <a:srcRect/>
          <a:stretch>
            <a:fillRect/>
          </a:stretch>
        </p:blipFill>
        <p:spPr bwMode="auto">
          <a:xfrm>
            <a:off x="3048000" y="3276600"/>
            <a:ext cx="457200" cy="457200"/>
          </a:xfrm>
          <a:prstGeom prst="rect">
            <a:avLst/>
          </a:prstGeom>
          <a:noFill/>
          <a:ln w="9525">
            <a:noFill/>
            <a:miter lim="800000"/>
            <a:headEnd/>
            <a:tailEnd/>
          </a:ln>
        </p:spPr>
      </p:pic>
      <p:pic>
        <p:nvPicPr>
          <p:cNvPr id="253960" name="Picture 10"/>
          <p:cNvPicPr>
            <a:picLocks noChangeAspect="1"/>
          </p:cNvPicPr>
          <p:nvPr/>
        </p:nvPicPr>
        <p:blipFill>
          <a:blip r:embed="rId6"/>
          <a:srcRect/>
          <a:stretch>
            <a:fillRect/>
          </a:stretch>
        </p:blipFill>
        <p:spPr bwMode="auto">
          <a:xfrm>
            <a:off x="1905000" y="3962400"/>
            <a:ext cx="1676400" cy="1676400"/>
          </a:xfrm>
          <a:prstGeom prst="rect">
            <a:avLst/>
          </a:prstGeom>
          <a:noFill/>
          <a:ln w="9525">
            <a:noFill/>
            <a:miter lim="800000"/>
            <a:headEnd/>
            <a:tailEnd/>
          </a:ln>
        </p:spPr>
      </p:pic>
      <p:pic>
        <p:nvPicPr>
          <p:cNvPr id="253963" name="Picture 13"/>
          <p:cNvPicPr>
            <a:picLocks noChangeAspect="1"/>
          </p:cNvPicPr>
          <p:nvPr/>
        </p:nvPicPr>
        <p:blipFill>
          <a:blip r:embed="rId7"/>
          <a:srcRect/>
          <a:stretch>
            <a:fillRect/>
          </a:stretch>
        </p:blipFill>
        <p:spPr bwMode="auto">
          <a:xfrm>
            <a:off x="7239000" y="4038600"/>
            <a:ext cx="457200" cy="457200"/>
          </a:xfrm>
          <a:prstGeom prst="rect">
            <a:avLst/>
          </a:prstGeom>
          <a:noFill/>
          <a:ln w="9525">
            <a:noFill/>
            <a:miter lim="800000"/>
            <a:headEnd/>
            <a:tailEnd/>
          </a:ln>
        </p:spPr>
      </p:pic>
      <p:pic>
        <p:nvPicPr>
          <p:cNvPr id="12" name="Picture 11"/>
          <p:cNvPicPr>
            <a:picLocks noChangeAspect="1"/>
          </p:cNvPicPr>
          <p:nvPr/>
        </p:nvPicPr>
        <p:blipFill>
          <a:blip r:embed="rId8"/>
          <a:stretch>
            <a:fillRect/>
          </a:stretch>
        </p:blipFill>
        <p:spPr>
          <a:xfrm>
            <a:off x="7162800" y="2743200"/>
            <a:ext cx="457200" cy="425302"/>
          </a:xfrm>
          <a:prstGeom prst="rect">
            <a:avLst/>
          </a:prstGeom>
        </p:spPr>
      </p:pic>
      <p:pic>
        <p:nvPicPr>
          <p:cNvPr id="15" name="Picture 14"/>
          <p:cNvPicPr>
            <a:picLocks noChangeAspect="1"/>
          </p:cNvPicPr>
          <p:nvPr/>
        </p:nvPicPr>
        <p:blipFill>
          <a:blip r:embed="rId9"/>
          <a:stretch>
            <a:fillRect/>
          </a:stretch>
        </p:blipFill>
        <p:spPr>
          <a:xfrm>
            <a:off x="5943600" y="3581400"/>
            <a:ext cx="457200" cy="445477"/>
          </a:xfrm>
          <a:prstGeom prst="rect">
            <a:avLst/>
          </a:prstGeom>
        </p:spPr>
      </p:pic>
    </p:spTree>
  </p:cSld>
  <p:clrMapOvr>
    <a:masterClrMapping/>
  </p:clrMapOvr>
  <p:transition>
    <p:fad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mtClean="0">
                <a:ea typeface="ＭＳ Ｐゴシック" pitchFamily="-107" charset="-128"/>
              </a:rPr>
              <a:t>Special Cases</a:t>
            </a:r>
          </a:p>
        </p:txBody>
      </p:sp>
      <p:sp>
        <p:nvSpPr>
          <p:cNvPr id="256003" name="Rectangle 3"/>
          <p:cNvSpPr>
            <a:spLocks noGrp="1" noChangeArrowheads="1"/>
          </p:cNvSpPr>
          <p:nvPr>
            <p:ph type="body" idx="1"/>
          </p:nvPr>
        </p:nvSpPr>
        <p:spPr/>
        <p:txBody>
          <a:bodyPr/>
          <a:lstStyle/>
          <a:p>
            <a:r>
              <a:rPr lang="en-US" smtClean="0">
                <a:ea typeface="ＭＳ Ｐゴシック" pitchFamily="-107" charset="-128"/>
              </a:rPr>
              <a:t>Temporal Filters</a:t>
            </a:r>
          </a:p>
          <a:p>
            <a:pPr lvl="1"/>
            <a:r>
              <a:rPr lang="en-US" smtClean="0">
                <a:ea typeface="ＭＳ Ｐゴシック" pitchFamily="-107" charset="-128"/>
              </a:rPr>
              <a:t>Temporal Interpolator</a:t>
            </a:r>
          </a:p>
          <a:p>
            <a:pPr lvl="1"/>
            <a:r>
              <a:rPr lang="en-US" smtClean="0">
                <a:ea typeface="ＭＳ Ｐゴシック" pitchFamily="-107" charset="-128"/>
              </a:rPr>
              <a:t>Particle Tracer</a:t>
            </a:r>
          </a:p>
          <a:p>
            <a:pPr lvl="1"/>
            <a:r>
              <a:rPr lang="en-US" smtClean="0">
                <a:ea typeface="ＭＳ Ｐゴシック" pitchFamily="-107" charset="-128"/>
              </a:rPr>
              <a:t>Temporal Cache</a:t>
            </a:r>
          </a:p>
          <a:p>
            <a:r>
              <a:rPr lang="en-US" smtClean="0">
                <a:ea typeface="ＭＳ Ｐゴシック" pitchFamily="-107" charset="-128"/>
              </a:rPr>
              <a:t>Programmable Filter</a:t>
            </a:r>
          </a:p>
        </p:txBody>
      </p:sp>
      <p:pic>
        <p:nvPicPr>
          <p:cNvPr id="256004" name="Picture 3"/>
          <p:cNvPicPr>
            <a:picLocks noChangeAspect="1"/>
          </p:cNvPicPr>
          <p:nvPr/>
        </p:nvPicPr>
        <p:blipFill>
          <a:blip r:embed="rId3"/>
          <a:srcRect/>
          <a:stretch>
            <a:fillRect/>
          </a:stretch>
        </p:blipFill>
        <p:spPr bwMode="auto">
          <a:xfrm>
            <a:off x="4876800" y="3810000"/>
            <a:ext cx="457200" cy="45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58051" name="Rectangle 3"/>
          <p:cNvSpPr>
            <a:spLocks noGrp="1" noChangeArrowheads="1"/>
          </p:cNvSpPr>
          <p:nvPr>
            <p:ph type="body" idx="1"/>
          </p:nvPr>
        </p:nvSpPr>
        <p:spPr/>
        <p:txBody>
          <a:bodyPr/>
          <a:lstStyle/>
          <a:p>
            <a:r>
              <a:rPr lang="en-US" dirty="0" smtClean="0">
                <a:ea typeface="ＭＳ Ｐゴシック" pitchFamily="-107" charset="-128"/>
              </a:rPr>
              <a:t>Reduce dimensionality early.</a:t>
            </a:r>
          </a:p>
          <a:p>
            <a:pPr lvl="1"/>
            <a:r>
              <a:rPr lang="en-US" dirty="0" smtClean="0">
                <a:ea typeface="ＭＳ Ｐゴシック" pitchFamily="-107" charset="-128"/>
              </a:rPr>
              <a:t>Contour and slice “see” inside volumes.</a:t>
            </a:r>
          </a:p>
          <a:p>
            <a:r>
              <a:rPr lang="en-US" dirty="0" smtClean="0">
                <a:ea typeface="ＭＳ Ｐゴシック" pitchFamily="-107" charset="-128"/>
              </a:rPr>
              <a:t>Prefer data reduction over extraction.</a:t>
            </a:r>
          </a:p>
          <a:p>
            <a:pPr lvl="1"/>
            <a:r>
              <a:rPr lang="en-US" dirty="0" smtClean="0">
                <a:ea typeface="ＭＳ Ｐゴシック" pitchFamily="-107" charset="-128"/>
              </a:rPr>
              <a:t>Slice instead of Clip.</a:t>
            </a:r>
          </a:p>
          <a:p>
            <a:pPr lvl="1"/>
            <a:r>
              <a:rPr lang="en-US" dirty="0" smtClean="0">
                <a:ea typeface="ＭＳ Ｐゴシック" pitchFamily="-107" charset="-128"/>
              </a:rPr>
              <a:t>Contour instead of Threshold.</a:t>
            </a:r>
          </a:p>
          <a:p>
            <a:r>
              <a:rPr lang="en-US" dirty="0" smtClean="0">
                <a:ea typeface="ＭＳ Ｐゴシック" pitchFamily="-107" charset="-128"/>
              </a:rPr>
              <a:t>Only extract when reducing an order of magnitude or more.</a:t>
            </a:r>
          </a:p>
          <a:p>
            <a:pPr lvl="1"/>
            <a:r>
              <a:rPr lang="en-US" dirty="0" smtClean="0">
                <a:ea typeface="ＭＳ Ｐゴシック" pitchFamily="-107" charset="-128"/>
              </a:rPr>
              <a:t>Can still run into troubles.</a:t>
            </a:r>
          </a:p>
        </p:txBody>
      </p:sp>
      <p:pic>
        <p:nvPicPr>
          <p:cNvPr id="258052" name="Picture 5"/>
          <p:cNvPicPr>
            <a:picLocks noChangeAspect="1"/>
          </p:cNvPicPr>
          <p:nvPr/>
        </p:nvPicPr>
        <p:blipFill>
          <a:blip r:embed="rId3"/>
          <a:srcRect/>
          <a:stretch>
            <a:fillRect/>
          </a:stretch>
        </p:blipFill>
        <p:spPr bwMode="auto">
          <a:xfrm>
            <a:off x="7162800" y="1676400"/>
            <a:ext cx="438150" cy="458788"/>
          </a:xfrm>
          <a:prstGeom prst="rect">
            <a:avLst/>
          </a:prstGeom>
          <a:noFill/>
          <a:ln w="9525">
            <a:noFill/>
            <a:miter lim="800000"/>
            <a:headEnd/>
            <a:tailEnd/>
          </a:ln>
        </p:spPr>
      </p:pic>
      <p:pic>
        <p:nvPicPr>
          <p:cNvPr id="258053" name="Picture 6"/>
          <p:cNvPicPr>
            <a:picLocks noChangeAspect="1"/>
          </p:cNvPicPr>
          <p:nvPr/>
        </p:nvPicPr>
        <p:blipFill>
          <a:blip r:embed="rId4"/>
          <a:srcRect/>
          <a:stretch>
            <a:fillRect/>
          </a:stretch>
        </p:blipFill>
        <p:spPr bwMode="auto">
          <a:xfrm>
            <a:off x="7696200" y="1676400"/>
            <a:ext cx="420688" cy="4587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ea typeface="ＭＳ Ｐゴシック" pitchFamily="-107" charset="-128"/>
              </a:rPr>
              <a:t>Outline</a:t>
            </a:r>
          </a:p>
        </p:txBody>
      </p:sp>
      <p:sp>
        <p:nvSpPr>
          <p:cNvPr id="17411" name="Rectangle 3"/>
          <p:cNvSpPr>
            <a:spLocks noGrp="1" noChangeArrowheads="1"/>
          </p:cNvSpPr>
          <p:nvPr>
            <p:ph type="body" idx="1"/>
          </p:nvPr>
        </p:nvSpPr>
        <p:spPr/>
        <p:txBody>
          <a:bodyPr/>
          <a:lstStyle/>
          <a:p>
            <a:r>
              <a:rPr lang="en-US" dirty="0" smtClean="0">
                <a:ea typeface="ＭＳ Ｐゴシック" pitchFamily="-107" charset="-128"/>
              </a:rPr>
              <a:t>Introduction</a:t>
            </a:r>
          </a:p>
          <a:p>
            <a:r>
              <a:rPr lang="en-US" dirty="0" smtClean="0">
                <a:ea typeface="ＭＳ Ｐゴシック" pitchFamily="-107" charset="-128"/>
              </a:rPr>
              <a:t>Basic Usage</a:t>
            </a:r>
          </a:p>
          <a:p>
            <a:r>
              <a:rPr lang="en-US" dirty="0" smtClean="0">
                <a:ea typeface="ＭＳ Ｐゴシック" pitchFamily="-107" charset="-128"/>
              </a:rPr>
              <a:t>Batch Scripting</a:t>
            </a:r>
          </a:p>
          <a:p>
            <a:r>
              <a:rPr lang="en-US" dirty="0" smtClean="0">
                <a:ea typeface="ＭＳ Ｐゴシック" pitchFamily="-107" charset="-128"/>
              </a:rPr>
              <a:t>Visualizing Large Models</a:t>
            </a:r>
          </a:p>
          <a:p>
            <a:r>
              <a:rPr lang="en-US" dirty="0" smtClean="0">
                <a:ea typeface="ＭＳ Ｐゴシック" pitchFamily="-107" charset="-128"/>
              </a:rPr>
              <a:t>Catalyst</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smtClean="0">
                <a:ea typeface="ＭＳ Ｐゴシック" pitchFamily="-107" charset="-128"/>
              </a:rPr>
              <a:t>Getting Back GUI Components</a:t>
            </a:r>
          </a:p>
        </p:txBody>
      </p:sp>
      <p:pic>
        <p:nvPicPr>
          <p:cNvPr id="2" name="Picture 1" descr="ParaView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524000"/>
            <a:ext cx="7239000" cy="5152651"/>
          </a:xfrm>
          <a:prstGeom prst="rect">
            <a:avLst/>
          </a:prstGeom>
        </p:spPr>
      </p:pic>
    </p:spTree>
    <p:extLst>
      <p:ext uri="{BB962C8B-B14F-4D97-AF65-F5344CB8AC3E}">
        <p14:creationId xmlns:p14="http://schemas.microsoft.com/office/powerpoint/2010/main" val="1895437409"/>
      </p:ext>
    </p:extLst>
  </p:cSld>
  <p:clrMapOvr>
    <a:masterClrMapping/>
  </p:clrMapOvr>
  <p:transition>
    <p:fad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60099" name="Rectangle 3"/>
          <p:cNvSpPr>
            <a:spLocks noGrp="1" noChangeArrowheads="1"/>
          </p:cNvSpPr>
          <p:nvPr>
            <p:ph type="body" idx="1"/>
          </p:nvPr>
        </p:nvSpPr>
        <p:spPr/>
        <p:txBody>
          <a:bodyPr/>
          <a:lstStyle/>
          <a:p>
            <a:r>
              <a:rPr lang="en-US" smtClean="0">
                <a:ea typeface="ＭＳ Ｐゴシック" pitchFamily="-107" charset="-128"/>
              </a:rPr>
              <a:t>Experiment with subsampled data.</a:t>
            </a:r>
          </a:p>
          <a:p>
            <a:pPr lvl="1"/>
            <a:r>
              <a:rPr lang="en-US" smtClean="0">
                <a:ea typeface="ＭＳ Ｐゴシック" pitchFamily="-107" charset="-128"/>
              </a:rPr>
              <a:t>Extract Subset</a:t>
            </a:r>
          </a:p>
          <a:p>
            <a:r>
              <a:rPr lang="en-US" smtClean="0">
                <a:ea typeface="ＭＳ Ｐゴシック" pitchFamily="-107" charset="-128"/>
              </a:rPr>
              <a:t>Use caution.</a:t>
            </a:r>
          </a:p>
          <a:p>
            <a:pPr lvl="1"/>
            <a:r>
              <a:rPr lang="en-US" smtClean="0">
                <a:ea typeface="ＭＳ Ｐゴシック" pitchFamily="-107" charset="-128"/>
              </a:rPr>
              <a:t>Subsampled data may be lacking.</a:t>
            </a:r>
          </a:p>
          <a:p>
            <a:pPr lvl="1"/>
            <a:r>
              <a:rPr lang="en-US" smtClean="0">
                <a:ea typeface="ＭＳ Ｐゴシック" pitchFamily="-107" charset="-128"/>
              </a:rPr>
              <a:t>Use full data to draw final conclusions.</a:t>
            </a:r>
          </a:p>
        </p:txBody>
      </p:sp>
    </p:spTree>
  </p:cSld>
  <p:clrMapOvr>
    <a:masterClrMapping/>
  </p:clrMapOvr>
  <p:transition>
    <p:fade/>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dirty="0" smtClean="0">
                <a:ea typeface="ＭＳ Ｐゴシック" pitchFamily="-107" charset="-128"/>
              </a:rPr>
              <a:t>Resample To Image</a:t>
            </a:r>
          </a:p>
        </p:txBody>
      </p:sp>
      <p:sp>
        <p:nvSpPr>
          <p:cNvPr id="260099" name="Rectangle 3"/>
          <p:cNvSpPr>
            <a:spLocks noGrp="1" noChangeArrowheads="1"/>
          </p:cNvSpPr>
          <p:nvPr>
            <p:ph type="body" idx="1"/>
          </p:nvPr>
        </p:nvSpPr>
        <p:spPr/>
        <p:txBody>
          <a:bodyPr/>
          <a:lstStyle/>
          <a:p>
            <a:r>
              <a:rPr lang="en-US" dirty="0">
                <a:ea typeface="ＭＳ Ｐゴシック" pitchFamily="-107" charset="-128"/>
              </a:rPr>
              <a:t>Structured Grid representations are </a:t>
            </a:r>
            <a:r>
              <a:rPr lang="en-US" dirty="0" smtClean="0">
                <a:ea typeface="ＭＳ Ｐゴシック" pitchFamily="-107" charset="-128"/>
              </a:rPr>
              <a:t>compact</a:t>
            </a:r>
            <a:endParaRPr lang="en-US" dirty="0">
              <a:ea typeface="ＭＳ Ｐゴシック" pitchFamily="-107" charset="-128"/>
            </a:endParaRPr>
          </a:p>
          <a:p>
            <a:endParaRPr lang="en-US" dirty="0" smtClean="0">
              <a:ea typeface="ＭＳ Ｐゴシック" pitchFamily="-107" charset="-128"/>
            </a:endParaRPr>
          </a:p>
          <a:p>
            <a:r>
              <a:rPr lang="en-US" dirty="0" smtClean="0">
                <a:ea typeface="ＭＳ Ｐゴシック" pitchFamily="-107" charset="-128"/>
              </a:rPr>
              <a:t>Efficiently copies values onto regular grid</a:t>
            </a:r>
          </a:p>
          <a:p>
            <a:pPr marL="457200" lvl="1" indent="0">
              <a:buNone/>
            </a:pPr>
            <a:endParaRPr lang="en-US" dirty="0" smtClean="0">
              <a:ea typeface="ＭＳ Ｐゴシック" pitchFamily="-107" charset="-128"/>
            </a:endParaRPr>
          </a:p>
          <a:p>
            <a:r>
              <a:rPr lang="en-US" dirty="0" smtClean="0">
                <a:ea typeface="ＭＳ Ｐゴシック" pitchFamily="-107" charset="-128"/>
              </a:rPr>
              <a:t>Can </a:t>
            </a:r>
            <a:r>
              <a:rPr lang="en-US" dirty="0" err="1" smtClean="0">
                <a:ea typeface="ＭＳ Ｐゴシック" pitchFamily="-107" charset="-128"/>
              </a:rPr>
              <a:t>downsample</a:t>
            </a:r>
            <a:r>
              <a:rPr lang="en-US" dirty="0" smtClean="0">
                <a:ea typeface="ＭＳ Ｐゴシック" pitchFamily="-107" charset="-128"/>
              </a:rPr>
              <a:t> at same time</a:t>
            </a:r>
          </a:p>
          <a:p>
            <a:endParaRPr lang="en-US" dirty="0" smtClean="0">
              <a:ea typeface="ＭＳ Ｐゴシック" pitchFamily="-107" charset="-128"/>
            </a:endParaRPr>
          </a:p>
        </p:txBody>
      </p:sp>
    </p:spTree>
    <p:extLst>
      <p:ext uri="{BB962C8B-B14F-4D97-AF65-F5344CB8AC3E}">
        <p14:creationId xmlns:p14="http://schemas.microsoft.com/office/powerpoint/2010/main" val="3849291503"/>
      </p:ext>
    </p:extLst>
  </p:cSld>
  <p:clrMapOvr>
    <a:masterClrMapping/>
  </p:clrMapOvr>
  <p:transition>
    <p:fad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7772400" cy="1219200"/>
          </a:xfrm>
          <a:solidFill>
            <a:srgbClr val="FFFFFF"/>
          </a:solidFill>
        </p:spPr>
        <p:txBody>
          <a:bodyPr/>
          <a:lstStyle/>
          <a:p>
            <a:pPr algn="l"/>
            <a:r>
              <a:rPr lang="en-US" dirty="0" smtClean="0"/>
              <a:t>Resample To</a:t>
            </a:r>
            <a:br>
              <a:rPr lang="en-US" dirty="0" smtClean="0"/>
            </a:br>
            <a:r>
              <a:rPr lang="en-US" dirty="0" smtClean="0"/>
              <a:t>Image</a:t>
            </a:r>
            <a:endParaRPr lang="en-US" dirty="0"/>
          </a:p>
        </p:txBody>
      </p:sp>
      <p:pic>
        <p:nvPicPr>
          <p:cNvPr id="5" name="Picture 4" descr="ResampleToImageExample-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1167"/>
            <a:ext cx="5202621" cy="6858000"/>
          </a:xfrm>
          <a:prstGeom prst="rect">
            <a:avLst/>
          </a:prstGeom>
        </p:spPr>
      </p:pic>
      <p:pic>
        <p:nvPicPr>
          <p:cNvPr id="11" name="Picture 10" descr="Screen Shot 2016-08-26 at 10.10.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67200"/>
            <a:ext cx="4038600" cy="2032000"/>
          </a:xfrm>
          <a:prstGeom prst="rect">
            <a:avLst/>
          </a:prstGeom>
        </p:spPr>
      </p:pic>
      <p:sp>
        <p:nvSpPr>
          <p:cNvPr id="13" name="Rectangle 3"/>
          <p:cNvSpPr txBox="1">
            <a:spLocks noChangeArrowheads="1"/>
          </p:cNvSpPr>
          <p:nvPr/>
        </p:nvSpPr>
        <p:spPr bwMode="auto">
          <a:xfrm>
            <a:off x="304800" y="2438400"/>
            <a:ext cx="3048000" cy="17526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marL="171450" indent="0">
              <a:buNone/>
            </a:pPr>
            <a:r>
              <a:rPr lang="en-US" dirty="0" smtClean="0">
                <a:ea typeface="ＭＳ Ｐゴシック" pitchFamily="-107" charset="-128"/>
              </a:rPr>
              <a:t>DIY2 handles block data transfer</a:t>
            </a:r>
          </a:p>
        </p:txBody>
      </p:sp>
    </p:spTree>
    <p:extLst>
      <p:ext uri="{BB962C8B-B14F-4D97-AF65-F5344CB8AC3E}">
        <p14:creationId xmlns:p14="http://schemas.microsoft.com/office/powerpoint/2010/main" val="1125173562"/>
      </p:ext>
    </p:extLst>
  </p:cSld>
  <p:clrMapOvr>
    <a:masterClrMapping/>
  </p:clrMapOvr>
  <p:transition>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smtClean="0">
                <a:ea typeface="ＭＳ Ｐゴシック" pitchFamily="-107" charset="-128"/>
              </a:rPr>
              <a:t>Rendering Modes</a:t>
            </a:r>
          </a:p>
        </p:txBody>
      </p:sp>
      <p:sp>
        <p:nvSpPr>
          <p:cNvPr id="262147" name="Rectangle 3"/>
          <p:cNvSpPr>
            <a:spLocks noGrp="1" noChangeArrowheads="1"/>
          </p:cNvSpPr>
          <p:nvPr>
            <p:ph type="body" idx="1"/>
          </p:nvPr>
        </p:nvSpPr>
        <p:spPr/>
        <p:txBody>
          <a:bodyPr/>
          <a:lstStyle/>
          <a:p>
            <a:r>
              <a:rPr lang="en-US" dirty="0" smtClean="0">
                <a:ea typeface="ＭＳ Ｐゴシック" pitchFamily="-107" charset="-128"/>
              </a:rPr>
              <a:t>Still Render</a:t>
            </a:r>
          </a:p>
          <a:p>
            <a:pPr lvl="1"/>
            <a:r>
              <a:rPr lang="en-US" dirty="0" smtClean="0">
                <a:ea typeface="ＭＳ Ｐゴシック" pitchFamily="-107" charset="-128"/>
              </a:rPr>
              <a:t>Full detail render.</a:t>
            </a:r>
          </a:p>
          <a:p>
            <a:r>
              <a:rPr lang="en-US" dirty="0" smtClean="0">
                <a:ea typeface="ＭＳ Ｐゴシック" pitchFamily="-107" charset="-128"/>
              </a:rPr>
              <a:t>Interactive Render</a:t>
            </a:r>
          </a:p>
          <a:p>
            <a:pPr lvl="1"/>
            <a:r>
              <a:rPr lang="en-US" dirty="0" smtClean="0">
                <a:ea typeface="ＭＳ Ｐゴシック" pitchFamily="-107" charset="-128"/>
              </a:rPr>
              <a:t>Sacrifices detail for speed.</a:t>
            </a:r>
          </a:p>
          <a:p>
            <a:pPr lvl="1"/>
            <a:r>
              <a:rPr lang="en-US" dirty="0" smtClean="0">
                <a:ea typeface="ＭＳ Ｐゴシック" pitchFamily="-107" charset="-128"/>
              </a:rPr>
              <a:t>Provides quick rendering rate.</a:t>
            </a:r>
          </a:p>
          <a:p>
            <a:pPr lvl="1"/>
            <a:r>
              <a:rPr lang="en-US" dirty="0" smtClean="0">
                <a:ea typeface="ＭＳ Ｐゴシック" pitchFamily="-107" charset="-128"/>
              </a:rPr>
              <a:t>Used when interacting with 3D view.</a:t>
            </a:r>
          </a:p>
        </p:txBody>
      </p:sp>
    </p:spTree>
  </p:cSld>
  <p:clrMapOvr>
    <a:masterClrMapping/>
  </p:clrMapOvr>
  <p:transition>
    <p:fad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smtClean="0">
                <a:ea typeface="ＭＳ Ｐゴシック" pitchFamily="-107" charset="-128"/>
              </a:rPr>
              <a:t>Level of Detail (LOD)</a:t>
            </a:r>
          </a:p>
        </p:txBody>
      </p:sp>
      <p:sp>
        <p:nvSpPr>
          <p:cNvPr id="264195" name="Rectangle 3"/>
          <p:cNvSpPr>
            <a:spLocks noGrp="1" noChangeArrowheads="1"/>
          </p:cNvSpPr>
          <p:nvPr>
            <p:ph type="body" idx="1"/>
          </p:nvPr>
        </p:nvSpPr>
        <p:spPr/>
        <p:txBody>
          <a:bodyPr/>
          <a:lstStyle/>
          <a:p>
            <a:r>
              <a:rPr lang="en-US" dirty="0" smtClean="0">
                <a:ea typeface="ＭＳ Ｐゴシック" pitchFamily="-107" charset="-128"/>
              </a:rPr>
              <a:t>Geometric decimation</a:t>
            </a:r>
          </a:p>
          <a:p>
            <a:r>
              <a:rPr lang="en-US" dirty="0" smtClean="0">
                <a:ea typeface="ＭＳ Ｐゴシック" pitchFamily="-107" charset="-128"/>
              </a:rPr>
              <a:t>Used only with Interactive Render</a:t>
            </a:r>
          </a:p>
        </p:txBody>
      </p:sp>
      <p:grpSp>
        <p:nvGrpSpPr>
          <p:cNvPr id="264196" name="Group 13"/>
          <p:cNvGrpSpPr>
            <a:grpSpLocks/>
          </p:cNvGrpSpPr>
          <p:nvPr/>
        </p:nvGrpSpPr>
        <p:grpSpPr bwMode="auto">
          <a:xfrm>
            <a:off x="966788" y="2895600"/>
            <a:ext cx="7269163" cy="2759075"/>
            <a:chOff x="612" y="1824"/>
            <a:chExt cx="4579" cy="1738"/>
          </a:xfrm>
        </p:grpSpPr>
        <p:grpSp>
          <p:nvGrpSpPr>
            <p:cNvPr id="264197" name="Group 12"/>
            <p:cNvGrpSpPr>
              <a:grpSpLocks/>
            </p:cNvGrpSpPr>
            <p:nvPr/>
          </p:nvGrpSpPr>
          <p:grpSpPr bwMode="auto">
            <a:xfrm>
              <a:off x="612" y="1824"/>
              <a:ext cx="1370" cy="1736"/>
              <a:chOff x="646" y="2256"/>
              <a:chExt cx="1370" cy="1736"/>
            </a:xfrm>
          </p:grpSpPr>
          <p:pic>
            <p:nvPicPr>
              <p:cNvPr id="264204" name="Picture 6" descr="GeoLodFull"/>
              <p:cNvPicPr>
                <a:picLocks noChangeAspect="1" noChangeArrowheads="1"/>
              </p:cNvPicPr>
              <p:nvPr/>
            </p:nvPicPr>
            <p:blipFill>
              <a:blip r:embed="rId3"/>
              <a:srcRect/>
              <a:stretch>
                <a:fillRect/>
              </a:stretch>
            </p:blipFill>
            <p:spPr bwMode="auto">
              <a:xfrm>
                <a:off x="646" y="2256"/>
                <a:ext cx="1370" cy="1557"/>
              </a:xfrm>
              <a:prstGeom prst="rect">
                <a:avLst/>
              </a:prstGeom>
              <a:noFill/>
              <a:ln w="9525">
                <a:noFill/>
                <a:miter lim="800000"/>
                <a:headEnd/>
                <a:tailEnd/>
              </a:ln>
            </p:spPr>
          </p:pic>
          <p:sp>
            <p:nvSpPr>
              <p:cNvPr id="264205" name="Text Box 7"/>
              <p:cNvSpPr txBox="1">
                <a:spLocks noChangeArrowheads="1"/>
              </p:cNvSpPr>
              <p:nvPr/>
            </p:nvSpPr>
            <p:spPr bwMode="auto">
              <a:xfrm>
                <a:off x="879" y="3761"/>
                <a:ext cx="904" cy="231"/>
              </a:xfrm>
              <a:prstGeom prst="rect">
                <a:avLst/>
              </a:prstGeom>
              <a:noFill/>
              <a:ln w="12700">
                <a:noFill/>
                <a:miter lim="800000"/>
                <a:headEnd/>
                <a:tailEnd/>
              </a:ln>
            </p:spPr>
            <p:txBody>
              <a:bodyPr wrap="none">
                <a:spAutoFit/>
              </a:bodyPr>
              <a:lstStyle/>
              <a:p>
                <a:pPr algn="ctr"/>
                <a:r>
                  <a:rPr lang="en-US" sz="1800"/>
                  <a:t>Original Data</a:t>
                </a:r>
              </a:p>
            </p:txBody>
          </p:sp>
        </p:grpSp>
        <p:grpSp>
          <p:nvGrpSpPr>
            <p:cNvPr id="264198" name="Group 11"/>
            <p:cNvGrpSpPr>
              <a:grpSpLocks/>
            </p:cNvGrpSpPr>
            <p:nvPr/>
          </p:nvGrpSpPr>
          <p:grpSpPr bwMode="auto">
            <a:xfrm>
              <a:off x="2208" y="1824"/>
              <a:ext cx="1359" cy="1738"/>
              <a:chOff x="2292" y="2256"/>
              <a:chExt cx="1359" cy="1738"/>
            </a:xfrm>
          </p:grpSpPr>
          <p:pic>
            <p:nvPicPr>
              <p:cNvPr id="264202" name="Picture 5" descr="GeoLod50"/>
              <p:cNvPicPr>
                <a:picLocks noChangeAspect="1" noChangeArrowheads="1"/>
              </p:cNvPicPr>
              <p:nvPr/>
            </p:nvPicPr>
            <p:blipFill>
              <a:blip r:embed="rId4"/>
              <a:srcRect/>
              <a:stretch>
                <a:fillRect/>
              </a:stretch>
            </p:blipFill>
            <p:spPr bwMode="auto">
              <a:xfrm>
                <a:off x="2292" y="2256"/>
                <a:ext cx="1359" cy="1552"/>
              </a:xfrm>
              <a:prstGeom prst="rect">
                <a:avLst/>
              </a:prstGeom>
              <a:noFill/>
              <a:ln w="9525">
                <a:noFill/>
                <a:miter lim="800000"/>
                <a:headEnd/>
                <a:tailEnd/>
              </a:ln>
            </p:spPr>
          </p:pic>
          <p:sp>
            <p:nvSpPr>
              <p:cNvPr id="264203" name="Text Box 8"/>
              <p:cNvSpPr txBox="1">
                <a:spLocks noChangeArrowheads="1"/>
              </p:cNvSpPr>
              <p:nvPr/>
            </p:nvSpPr>
            <p:spPr bwMode="auto">
              <a:xfrm>
                <a:off x="2340" y="3761"/>
                <a:ext cx="1267" cy="233"/>
              </a:xfrm>
              <a:prstGeom prst="rect">
                <a:avLst/>
              </a:prstGeom>
              <a:noFill/>
              <a:ln w="12700">
                <a:noFill/>
                <a:miter lim="800000"/>
                <a:headEnd/>
                <a:tailEnd/>
              </a:ln>
            </p:spPr>
            <p:txBody>
              <a:bodyPr wrap="none">
                <a:spAutoFit/>
              </a:bodyPr>
              <a:lstStyle/>
              <a:p>
                <a:pPr algn="ctr"/>
                <a:r>
                  <a:rPr lang="en-US" sz="1800" dirty="0" smtClean="0"/>
                  <a:t>Default Decimation</a:t>
                </a:r>
                <a:endParaRPr lang="en-US" sz="1800" dirty="0"/>
              </a:p>
            </p:txBody>
          </p:sp>
        </p:grpSp>
        <p:grpSp>
          <p:nvGrpSpPr>
            <p:cNvPr id="264199" name="Group 10"/>
            <p:cNvGrpSpPr>
              <a:grpSpLocks/>
            </p:cNvGrpSpPr>
            <p:nvPr/>
          </p:nvGrpSpPr>
          <p:grpSpPr bwMode="auto">
            <a:xfrm>
              <a:off x="3754" y="1824"/>
              <a:ext cx="1437" cy="1738"/>
              <a:chOff x="3788" y="2256"/>
              <a:chExt cx="1437" cy="1738"/>
            </a:xfrm>
          </p:grpSpPr>
          <p:pic>
            <p:nvPicPr>
              <p:cNvPr id="264200" name="Picture 4" descr="GeoLod10"/>
              <p:cNvPicPr>
                <a:picLocks noChangeAspect="1" noChangeArrowheads="1"/>
              </p:cNvPicPr>
              <p:nvPr/>
            </p:nvPicPr>
            <p:blipFill>
              <a:blip r:embed="rId5"/>
              <a:srcRect/>
              <a:stretch>
                <a:fillRect/>
              </a:stretch>
            </p:blipFill>
            <p:spPr bwMode="auto">
              <a:xfrm>
                <a:off x="3827" y="2256"/>
                <a:ext cx="1361" cy="1554"/>
              </a:xfrm>
              <a:prstGeom prst="rect">
                <a:avLst/>
              </a:prstGeom>
              <a:noFill/>
              <a:ln w="9525">
                <a:noFill/>
                <a:miter lim="800000"/>
                <a:headEnd/>
                <a:tailEnd/>
              </a:ln>
            </p:spPr>
          </p:pic>
          <p:sp>
            <p:nvSpPr>
              <p:cNvPr id="264201" name="Text Box 9"/>
              <p:cNvSpPr txBox="1">
                <a:spLocks noChangeArrowheads="1"/>
              </p:cNvSpPr>
              <p:nvPr/>
            </p:nvSpPr>
            <p:spPr bwMode="auto">
              <a:xfrm>
                <a:off x="3788" y="3761"/>
                <a:ext cx="1437" cy="233"/>
              </a:xfrm>
              <a:prstGeom prst="rect">
                <a:avLst/>
              </a:prstGeom>
              <a:noFill/>
              <a:ln w="12700">
                <a:noFill/>
                <a:miter lim="800000"/>
                <a:headEnd/>
                <a:tailEnd/>
              </a:ln>
            </p:spPr>
            <p:txBody>
              <a:bodyPr wrap="none">
                <a:spAutoFit/>
              </a:bodyPr>
              <a:lstStyle/>
              <a:p>
                <a:pPr algn="ctr"/>
                <a:r>
                  <a:rPr lang="en-US" sz="1800" dirty="0" smtClean="0"/>
                  <a:t>Maximum Decimation</a:t>
                </a:r>
                <a:endParaRPr lang="en-US" sz="1800" dirty="0"/>
              </a:p>
            </p:txBody>
          </p:sp>
        </p:grpSp>
      </p:grpSp>
    </p:spTree>
  </p:cSld>
  <p:clrMapOvr>
    <a:masterClrMapping/>
  </p:clrMapOvr>
  <p:transition>
    <p:fade/>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Rend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810" y="2057400"/>
            <a:ext cx="4318381" cy="5334000"/>
          </a:xfrm>
          <a:prstGeom prst="rect">
            <a:avLst/>
          </a:prstGeom>
        </p:spPr>
      </p:pic>
      <p:sp>
        <p:nvSpPr>
          <p:cNvPr id="266243" name="Rectangle 2"/>
          <p:cNvSpPr>
            <a:spLocks noGrp="1" noChangeArrowheads="1"/>
          </p:cNvSpPr>
          <p:nvPr>
            <p:ph type="title"/>
          </p:nvPr>
        </p:nvSpPr>
        <p:spPr/>
        <p:txBody>
          <a:bodyPr/>
          <a:lstStyle/>
          <a:p>
            <a:r>
              <a:rPr lang="en-US" smtClean="0">
                <a:ea typeface="ＭＳ Ｐゴシック" pitchFamily="-107" charset="-128"/>
              </a:rPr>
              <a:t>3D Rendering Parameters</a:t>
            </a:r>
          </a:p>
        </p:txBody>
      </p:sp>
      <p:sp>
        <p:nvSpPr>
          <p:cNvPr id="266244"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a:t>
            </a:r>
            <a:r>
              <a:rPr lang="en-US" sz="2800" dirty="0" smtClean="0">
                <a:ea typeface="ＭＳ Ｐゴシック" pitchFamily="-107" charset="-128"/>
              </a:rPr>
              <a:t>, </a:t>
            </a:r>
            <a:r>
              <a:rPr lang="en-US" sz="2800" dirty="0" smtClean="0">
                <a:latin typeface="Verdana"/>
                <a:ea typeface="ＭＳ Ｐゴシック" pitchFamily="-107" charset="-128"/>
                <a:cs typeface="Verdana"/>
              </a:rPr>
              <a:t>Render View</a:t>
            </a:r>
          </a:p>
        </p:txBody>
      </p:sp>
    </p:spTree>
  </p:cSld>
  <p:clrMapOvr>
    <a:masterClrMapping/>
  </p:clrMapOvr>
  <p:transition>
    <p:fad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1"/>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4435" name="Rectangle 2"/>
          <p:cNvSpPr>
            <a:spLocks noGrp="1" noChangeArrowheads="1"/>
          </p:cNvSpPr>
          <p:nvPr>
            <p:ph type="title"/>
          </p:nvPr>
        </p:nvSpPr>
        <p:spPr/>
        <p:txBody>
          <a:bodyPr/>
          <a:lstStyle/>
          <a:p>
            <a:r>
              <a:rPr lang="en-US" smtClean="0">
                <a:ea typeface="ＭＳ Ｐゴシック" pitchFamily="-107" charset="-128"/>
              </a:rPr>
              <a:t>Image Size LOD</a:t>
            </a:r>
          </a:p>
        </p:txBody>
      </p:sp>
      <p:sp>
        <p:nvSpPr>
          <p:cNvPr id="274436" name="Rectangle 3"/>
          <p:cNvSpPr>
            <a:spLocks noGrp="1" noChangeArrowheads="1"/>
          </p:cNvSpPr>
          <p:nvPr>
            <p:ph type="body" idx="1"/>
          </p:nvPr>
        </p:nvSpPr>
        <p:spPr/>
        <p:txBody>
          <a:bodyPr/>
          <a:lstStyle/>
          <a:p>
            <a:r>
              <a:rPr lang="en-US" smtClean="0">
                <a:ea typeface="ＭＳ Ｐゴシック" pitchFamily="-107" charset="-128"/>
              </a:rPr>
              <a:t>ParaView’s parallel rendering overhead proportional to image size.</a:t>
            </a:r>
          </a:p>
          <a:p>
            <a:r>
              <a:rPr lang="en-US" smtClean="0">
                <a:ea typeface="ＭＳ Ｐゴシック" pitchFamily="-107" charset="-128"/>
              </a:rPr>
              <a:t>Can use smaller images for interactive rendering.</a:t>
            </a:r>
          </a:p>
        </p:txBody>
      </p:sp>
      <p:pic>
        <p:nvPicPr>
          <p:cNvPr id="274437" name="Picture 4" descr="ImageLodFull"/>
          <p:cNvPicPr>
            <a:picLocks noChangeAspect="1" noChangeArrowheads="1"/>
          </p:cNvPicPr>
          <p:nvPr/>
        </p:nvPicPr>
        <p:blipFill>
          <a:blip r:embed="rId2"/>
          <a:srcRect t="8304" b="4152"/>
          <a:stretch>
            <a:fillRect/>
          </a:stretch>
        </p:blipFill>
        <p:spPr bwMode="auto">
          <a:xfrm>
            <a:off x="96838" y="3857625"/>
            <a:ext cx="2166937" cy="2159000"/>
          </a:xfrm>
          <a:prstGeom prst="rect">
            <a:avLst/>
          </a:prstGeom>
          <a:noFill/>
          <a:ln w="9525">
            <a:noFill/>
            <a:miter lim="800000"/>
            <a:headEnd/>
            <a:tailEnd/>
          </a:ln>
        </p:spPr>
      </p:pic>
      <p:pic>
        <p:nvPicPr>
          <p:cNvPr id="274438" name="Picture 5" descr="ImageLod2"/>
          <p:cNvPicPr>
            <a:picLocks noChangeAspect="1" noChangeArrowheads="1"/>
          </p:cNvPicPr>
          <p:nvPr/>
        </p:nvPicPr>
        <p:blipFill>
          <a:blip r:embed="rId3"/>
          <a:srcRect t="8304" b="4152"/>
          <a:stretch>
            <a:fillRect/>
          </a:stretch>
        </p:blipFill>
        <p:spPr bwMode="auto">
          <a:xfrm>
            <a:off x="2360613" y="3857625"/>
            <a:ext cx="2157412" cy="2159000"/>
          </a:xfrm>
          <a:prstGeom prst="rect">
            <a:avLst/>
          </a:prstGeom>
          <a:noFill/>
          <a:ln w="9525">
            <a:noFill/>
            <a:miter lim="800000"/>
            <a:headEnd/>
            <a:tailEnd/>
          </a:ln>
        </p:spPr>
      </p:pic>
      <p:pic>
        <p:nvPicPr>
          <p:cNvPr id="274439" name="Picture 6" descr="ImageLod4"/>
          <p:cNvPicPr>
            <a:picLocks noChangeAspect="1" noChangeArrowheads="1"/>
          </p:cNvPicPr>
          <p:nvPr/>
        </p:nvPicPr>
        <p:blipFill>
          <a:blip r:embed="rId4"/>
          <a:srcRect t="8333" b="4167"/>
          <a:stretch>
            <a:fillRect/>
          </a:stretch>
        </p:blipFill>
        <p:spPr bwMode="auto">
          <a:xfrm>
            <a:off x="4614863" y="3857625"/>
            <a:ext cx="2166937" cy="2159000"/>
          </a:xfrm>
          <a:prstGeom prst="rect">
            <a:avLst/>
          </a:prstGeom>
          <a:noFill/>
          <a:ln w="9525">
            <a:noFill/>
            <a:miter lim="800000"/>
            <a:headEnd/>
            <a:tailEnd/>
          </a:ln>
        </p:spPr>
      </p:pic>
      <p:pic>
        <p:nvPicPr>
          <p:cNvPr id="274440" name="Picture 7" descr="ImageLod8"/>
          <p:cNvPicPr>
            <a:picLocks noChangeAspect="1" noChangeArrowheads="1"/>
          </p:cNvPicPr>
          <p:nvPr/>
        </p:nvPicPr>
        <p:blipFill>
          <a:blip r:embed="rId5"/>
          <a:srcRect t="8304" b="4152"/>
          <a:stretch>
            <a:fillRect/>
          </a:stretch>
        </p:blipFill>
        <p:spPr bwMode="auto">
          <a:xfrm>
            <a:off x="6880225" y="3857625"/>
            <a:ext cx="2166938" cy="2162175"/>
          </a:xfrm>
          <a:prstGeom prst="rect">
            <a:avLst/>
          </a:prstGeom>
          <a:noFill/>
          <a:ln w="9525">
            <a:noFill/>
            <a:miter lim="800000"/>
            <a:headEnd/>
            <a:tailEnd/>
          </a:ln>
        </p:spPr>
      </p:pic>
      <p:sp>
        <p:nvSpPr>
          <p:cNvPr id="274441" name="Text Box 8"/>
          <p:cNvSpPr txBox="1">
            <a:spLocks noChangeArrowheads="1"/>
          </p:cNvSpPr>
          <p:nvPr/>
        </p:nvSpPr>
        <p:spPr bwMode="auto">
          <a:xfrm>
            <a:off x="601663" y="6019800"/>
            <a:ext cx="1157287" cy="304800"/>
          </a:xfrm>
          <a:prstGeom prst="rect">
            <a:avLst/>
          </a:prstGeom>
          <a:noFill/>
          <a:ln w="12700">
            <a:noFill/>
            <a:miter lim="800000"/>
            <a:headEnd/>
            <a:tailEnd/>
          </a:ln>
        </p:spPr>
        <p:txBody>
          <a:bodyPr wrap="none">
            <a:spAutoFit/>
          </a:bodyPr>
          <a:lstStyle/>
          <a:p>
            <a:r>
              <a:rPr lang="en-US" sz="1400"/>
              <a:t>Original Data</a:t>
            </a:r>
          </a:p>
        </p:txBody>
      </p:sp>
      <p:sp>
        <p:nvSpPr>
          <p:cNvPr id="274442" name="Text Box 9"/>
          <p:cNvSpPr txBox="1">
            <a:spLocks noChangeArrowheads="1"/>
          </p:cNvSpPr>
          <p:nvPr/>
        </p:nvSpPr>
        <p:spPr bwMode="auto">
          <a:xfrm>
            <a:off x="2444750" y="6019800"/>
            <a:ext cx="1987550" cy="304800"/>
          </a:xfrm>
          <a:prstGeom prst="rect">
            <a:avLst/>
          </a:prstGeom>
          <a:noFill/>
          <a:ln w="12700">
            <a:noFill/>
            <a:miter lim="800000"/>
            <a:headEnd/>
            <a:tailEnd/>
          </a:ln>
        </p:spPr>
        <p:txBody>
          <a:bodyPr wrap="none">
            <a:spAutoFit/>
          </a:bodyPr>
          <a:lstStyle/>
          <a:p>
            <a:r>
              <a:rPr lang="en-US" sz="1400"/>
              <a:t>Subsample Rate: 2 pixels</a:t>
            </a:r>
          </a:p>
        </p:txBody>
      </p:sp>
      <p:sp>
        <p:nvSpPr>
          <p:cNvPr id="274443" name="Text Box 10"/>
          <p:cNvSpPr txBox="1">
            <a:spLocks noChangeArrowheads="1"/>
          </p:cNvSpPr>
          <p:nvPr/>
        </p:nvSpPr>
        <p:spPr bwMode="auto">
          <a:xfrm>
            <a:off x="4703763" y="6019800"/>
            <a:ext cx="1987550" cy="304800"/>
          </a:xfrm>
          <a:prstGeom prst="rect">
            <a:avLst/>
          </a:prstGeom>
          <a:noFill/>
          <a:ln w="12700">
            <a:noFill/>
            <a:miter lim="800000"/>
            <a:headEnd/>
            <a:tailEnd/>
          </a:ln>
        </p:spPr>
        <p:txBody>
          <a:bodyPr wrap="none">
            <a:spAutoFit/>
          </a:bodyPr>
          <a:lstStyle/>
          <a:p>
            <a:r>
              <a:rPr lang="en-US" sz="1400"/>
              <a:t>Subsample Rate: 4 pixels</a:t>
            </a:r>
          </a:p>
        </p:txBody>
      </p:sp>
      <p:sp>
        <p:nvSpPr>
          <p:cNvPr id="274444" name="Text Box 11"/>
          <p:cNvSpPr txBox="1">
            <a:spLocks noChangeArrowheads="1"/>
          </p:cNvSpPr>
          <p:nvPr/>
        </p:nvSpPr>
        <p:spPr bwMode="auto">
          <a:xfrm>
            <a:off x="6969125" y="6019800"/>
            <a:ext cx="1987550" cy="304800"/>
          </a:xfrm>
          <a:prstGeom prst="rect">
            <a:avLst/>
          </a:prstGeom>
          <a:noFill/>
          <a:ln w="12700">
            <a:noFill/>
            <a:miter lim="800000"/>
            <a:headEnd/>
            <a:tailEnd/>
          </a:ln>
        </p:spPr>
        <p:txBody>
          <a:bodyPr wrap="none">
            <a:spAutoFit/>
          </a:bodyPr>
          <a:lstStyle/>
          <a:p>
            <a:r>
              <a:rPr lang="en-US" sz="1400"/>
              <a:t>Subsample Rate: 8 pixels</a:t>
            </a:r>
          </a:p>
        </p:txBody>
      </p:sp>
    </p:spTree>
  </p:cSld>
  <p:clrMapOvr>
    <a:masterClrMapping/>
  </p:clrMapOvr>
  <p:transition>
    <p:fade/>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883" y="1981200"/>
            <a:ext cx="3948234" cy="4876800"/>
          </a:xfrm>
          <a:prstGeom prst="rect">
            <a:avLst/>
          </a:prstGeom>
        </p:spPr>
      </p:pic>
      <p:sp>
        <p:nvSpPr>
          <p:cNvPr id="275458"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5459" name="Rectangle 2"/>
          <p:cNvSpPr>
            <a:spLocks noGrp="1" noChangeArrowheads="1"/>
          </p:cNvSpPr>
          <p:nvPr>
            <p:ph type="title"/>
          </p:nvPr>
        </p:nvSpPr>
        <p:spPr/>
        <p:txBody>
          <a:bodyPr/>
          <a:lstStyle/>
          <a:p>
            <a:r>
              <a:rPr lang="en-US" smtClean="0">
                <a:ea typeface="ＭＳ Ｐゴシック" pitchFamily="-107" charset="-128"/>
              </a:rPr>
              <a:t>Parallel Rendering Parameters</a:t>
            </a:r>
          </a:p>
        </p:txBody>
      </p:sp>
      <p:sp>
        <p:nvSpPr>
          <p:cNvPr id="275460"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 Render View</a:t>
            </a:r>
          </a:p>
        </p:txBody>
      </p:sp>
    </p:spTree>
  </p:cSld>
  <p:clrMapOvr>
    <a:masterClrMapping/>
  </p:clrMapOvr>
  <p:transition>
    <p:fade/>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smtClean="0">
                <a:ea typeface="ＭＳ Ｐゴシック" pitchFamily="-107" charset="-128"/>
              </a:rPr>
              <a:t>Parameters for Large Data</a:t>
            </a:r>
          </a:p>
        </p:txBody>
      </p:sp>
      <p:sp>
        <p:nvSpPr>
          <p:cNvPr id="277507" name="Rectangle 3"/>
          <p:cNvSpPr>
            <a:spLocks noGrp="1" noChangeArrowheads="1"/>
          </p:cNvSpPr>
          <p:nvPr>
            <p:ph type="body" idx="1"/>
          </p:nvPr>
        </p:nvSpPr>
        <p:spPr/>
        <p:txBody>
          <a:bodyPr/>
          <a:lstStyle/>
          <a:p>
            <a:r>
              <a:rPr lang="en-US" dirty="0" smtClean="0">
                <a:ea typeface="ＭＳ Ｐゴシック" pitchFamily="-107" charset="-128"/>
              </a:rPr>
              <a:t>Use display lists for GPU, off for CPU.</a:t>
            </a:r>
          </a:p>
          <a:p>
            <a:r>
              <a:rPr lang="en-US" dirty="0" smtClean="0">
                <a:ea typeface="ＭＳ Ｐゴシック" pitchFamily="-107" charset="-128"/>
              </a:rPr>
              <a:t>Try outline instead of decimated geometry.</a:t>
            </a:r>
          </a:p>
          <a:p>
            <a:pPr lvl="1"/>
            <a:r>
              <a:rPr lang="en-US" dirty="0" smtClean="0">
                <a:ea typeface="ＭＳ Ｐゴシック" pitchFamily="-107" charset="-128"/>
              </a:rPr>
              <a:t>Also try lowering decimation factor.</a:t>
            </a:r>
          </a:p>
          <a:p>
            <a:r>
              <a:rPr lang="en-US" dirty="0" smtClean="0">
                <a:ea typeface="ＭＳ Ｐゴシック" pitchFamily="-107" charset="-128"/>
              </a:rPr>
              <a:t>Avoid shipping large data back to client.</a:t>
            </a:r>
          </a:p>
          <a:p>
            <a:r>
              <a:rPr lang="en-US" dirty="0" smtClean="0">
                <a:ea typeface="ＭＳ Ｐゴシック" pitchFamily="-107" charset="-128"/>
              </a:rPr>
              <a:t>Turn on </a:t>
            </a:r>
            <a:r>
              <a:rPr lang="en-US" dirty="0" err="1" smtClean="0">
                <a:ea typeface="ＭＳ Ｐゴシック" pitchFamily="-107" charset="-128"/>
              </a:rPr>
              <a:t>subsampling</a:t>
            </a:r>
            <a:r>
              <a:rPr lang="en-US" dirty="0" smtClean="0">
                <a:ea typeface="ＭＳ Ｐゴシック" pitchFamily="-107" charset="-128"/>
              </a:rPr>
              <a:t>.</a:t>
            </a:r>
          </a:p>
          <a:p>
            <a:r>
              <a:rPr lang="en-US" dirty="0" smtClean="0">
                <a:ea typeface="ＭＳ Ｐゴシック" pitchFamily="-107" charset="-128"/>
              </a:rPr>
              <a:t>Image Compression on.</a:t>
            </a:r>
          </a:p>
        </p:txBody>
      </p:sp>
    </p:spTree>
  </p:cSld>
  <p:clrMapOvr>
    <a:masterClrMapping/>
  </p:clrMapOvr>
  <p:transition>
    <p:fade/>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Low </a:t>
            </a:r>
            <a:r>
              <a:rPr lang="en-US" dirty="0"/>
              <a:t>B</a:t>
            </a:r>
            <a:r>
              <a:rPr lang="en-US" dirty="0" smtClean="0"/>
              <a:t>andwidth</a:t>
            </a:r>
            <a:endParaRPr lang="en-US" dirty="0"/>
          </a:p>
        </p:txBody>
      </p:sp>
      <p:sp>
        <p:nvSpPr>
          <p:cNvPr id="3" name="Content Placeholder 2"/>
          <p:cNvSpPr>
            <a:spLocks noGrp="1"/>
          </p:cNvSpPr>
          <p:nvPr>
            <p:ph idx="1"/>
          </p:nvPr>
        </p:nvSpPr>
        <p:spPr/>
        <p:txBody>
          <a:bodyPr/>
          <a:lstStyle/>
          <a:p>
            <a:pPr marL="342900" lvl="1" indent="-171450">
              <a:buFontTx/>
              <a:buChar char="•"/>
            </a:pPr>
            <a:r>
              <a:rPr lang="en-US" dirty="0">
                <a:ea typeface="ＭＳ Ｐゴシック" pitchFamily="-107" charset="-128"/>
              </a:rPr>
              <a:t>Try larger subsampling rates.</a:t>
            </a:r>
          </a:p>
          <a:p>
            <a:r>
              <a:rPr lang="en-US" dirty="0" smtClean="0"/>
              <a:t>Try </a:t>
            </a:r>
            <a:r>
              <a:rPr lang="en-US" dirty="0" err="1" smtClean="0"/>
              <a:t>Zlib</a:t>
            </a:r>
            <a:r>
              <a:rPr lang="en-US" dirty="0" smtClean="0"/>
              <a:t> compression and fewer bits.</a:t>
            </a:r>
          </a:p>
          <a:p>
            <a:endParaRPr lang="en-US" dirty="0"/>
          </a:p>
        </p:txBody>
      </p:sp>
    </p:spTree>
    <p:extLst>
      <p:ext uri="{BB962C8B-B14F-4D97-AF65-F5344CB8AC3E}">
        <p14:creationId xmlns:p14="http://schemas.microsoft.com/office/powerpoint/2010/main" val="15877719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46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Sources</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r>
              <a:rPr lang="en-US" dirty="0" smtClean="0">
                <a:ea typeface="ＭＳ Ｐゴシック" pitchFamily="-107" charset="-128"/>
              </a:rPr>
              <a:t> </a:t>
            </a:r>
          </a:p>
        </p:txBody>
      </p:sp>
      <p:pic>
        <p:nvPicPr>
          <p:cNvPr id="2" name="Picture 1"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spTree>
    <p:extLst>
      <p:ext uri="{BB962C8B-B14F-4D97-AF65-F5344CB8AC3E}">
        <p14:creationId xmlns:p14="http://schemas.microsoft.com/office/powerpoint/2010/main" val="738034173"/>
      </p:ext>
    </p:extLst>
  </p:cSld>
  <p:clrMapOvr>
    <a:masterClrMapping/>
  </p:clrMapOvr>
  <p:transition>
    <p:fade/>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High Latency</a:t>
            </a:r>
            <a:endParaRPr lang="en-US" dirty="0"/>
          </a:p>
        </p:txBody>
      </p:sp>
      <p:sp>
        <p:nvSpPr>
          <p:cNvPr id="3" name="Content Placeholder 2"/>
          <p:cNvSpPr>
            <a:spLocks noGrp="1"/>
          </p:cNvSpPr>
          <p:nvPr>
            <p:ph idx="1"/>
          </p:nvPr>
        </p:nvSpPr>
        <p:spPr/>
        <p:txBody>
          <a:bodyPr/>
          <a:lstStyle/>
          <a:p>
            <a:r>
              <a:rPr lang="en-US" dirty="0" smtClean="0"/>
              <a:t>Turn up Remote Render Threshold.</a:t>
            </a:r>
          </a:p>
          <a:p>
            <a:pPr lvl="1"/>
            <a:r>
              <a:rPr lang="en-US" dirty="0" smtClean="0"/>
              <a:t>Allow more data to go to client.</a:t>
            </a:r>
          </a:p>
          <a:p>
            <a:r>
              <a:rPr lang="en-US" dirty="0" smtClean="0"/>
              <a:t>Play with the LOD Threshold and LOD Resolution to control geometry sent to client.</a:t>
            </a:r>
          </a:p>
          <a:p>
            <a:r>
              <a:rPr lang="en-US" dirty="0" smtClean="0"/>
              <a:t>Turn on Use outline for LOD rendering if decimated geometry too big for client.</a:t>
            </a:r>
          </a:p>
          <a:p>
            <a:r>
              <a:rPr lang="en-US" dirty="0" smtClean="0"/>
              <a:t>Try turning on interactive render delay.</a:t>
            </a:r>
            <a:endParaRPr lang="en-US" dirty="0"/>
          </a:p>
        </p:txBody>
      </p:sp>
    </p:spTree>
    <p:extLst>
      <p:ext uri="{BB962C8B-B14F-4D97-AF65-F5344CB8AC3E}">
        <p14:creationId xmlns:p14="http://schemas.microsoft.com/office/powerpoint/2010/main" val="1796380145"/>
      </p:ext>
    </p:extLst>
  </p:cSld>
  <p:clrMapOvr>
    <a:masterClrMapping/>
  </p:clrMapOvr>
  <p:transition>
    <p:fade/>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V_Cataly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905000"/>
            <a:ext cx="7620001" cy="2654048"/>
          </a:xfrm>
          <a:prstGeom prst="rect">
            <a:avLst/>
          </a:prstGeom>
        </p:spPr>
      </p:pic>
    </p:spTree>
    <p:extLst>
      <p:ext uri="{BB962C8B-B14F-4D97-AF65-F5344CB8AC3E}">
        <p14:creationId xmlns:p14="http://schemas.microsoft.com/office/powerpoint/2010/main" val="3746943283"/>
      </p:ext>
    </p:extLst>
  </p:cSld>
  <p:clrMapOvr>
    <a:masterClrMapping/>
  </p:clrMapOvr>
  <p:transition>
    <p:fade/>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nvPr>
        </p:nvGraphicFramePr>
        <p:xfrm>
          <a:off x="304801" y="1600200"/>
          <a:ext cx="8610599" cy="4079240"/>
        </p:xfrm>
        <a:graphic>
          <a:graphicData uri="http://schemas.openxmlformats.org/drawingml/2006/table">
            <a:tbl>
              <a:tblPr firstRow="1" bandRow="1">
                <a:tableStyleId>{EB9631B5-78F2-41C9-869B-9F39066F8104}</a:tableStyleId>
              </a:tblPr>
              <a:tblGrid>
                <a:gridCol w="2637481">
                  <a:extLst>
                    <a:ext uri="{9D8B030D-6E8A-4147-A177-3AD203B41FA5}">
                      <a16:colId xmlns:a16="http://schemas.microsoft.com/office/drawing/2014/main" val="20000"/>
                    </a:ext>
                  </a:extLst>
                </a:gridCol>
                <a:gridCol w="1551459">
                  <a:extLst>
                    <a:ext uri="{9D8B030D-6E8A-4147-A177-3AD203B41FA5}">
                      <a16:colId xmlns:a16="http://schemas.microsoft.com/office/drawing/2014/main" val="20001"/>
                    </a:ext>
                  </a:extLst>
                </a:gridCol>
                <a:gridCol w="1146031">
                  <a:extLst>
                    <a:ext uri="{9D8B030D-6E8A-4147-A177-3AD203B41FA5}">
                      <a16:colId xmlns:a16="http://schemas.microsoft.com/office/drawing/2014/main" val="20002"/>
                    </a:ext>
                  </a:extLst>
                </a:gridCol>
                <a:gridCol w="1491450">
                  <a:extLst>
                    <a:ext uri="{9D8B030D-6E8A-4147-A177-3AD203B41FA5}">
                      <a16:colId xmlns:a16="http://schemas.microsoft.com/office/drawing/2014/main" val="20003"/>
                    </a:ext>
                  </a:extLst>
                </a:gridCol>
                <a:gridCol w="1784178">
                  <a:extLst>
                    <a:ext uri="{9D8B030D-6E8A-4147-A177-3AD203B41FA5}">
                      <a16:colId xmlns:a16="http://schemas.microsoft.com/office/drawing/2014/main" val="20004"/>
                    </a:ext>
                  </a:extLst>
                </a:gridCol>
              </a:tblGrid>
              <a:tr h="370840">
                <a:tc>
                  <a:txBody>
                    <a:bodyPr/>
                    <a:lstStyle/>
                    <a:p>
                      <a:r>
                        <a:rPr lang="en-US" dirty="0">
                          <a:solidFill>
                            <a:schemeClr val="tx2"/>
                          </a:solidFill>
                        </a:rPr>
                        <a:t>System Parameter</a:t>
                      </a:r>
                    </a:p>
                  </a:txBody>
                  <a:tcPr marL="93165" marR="93165">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dirty="0">
                          <a:solidFill>
                            <a:schemeClr val="tx2"/>
                          </a:solidFill>
                        </a:rPr>
                        <a:t>2011</a:t>
                      </a:r>
                    </a:p>
                  </a:txBody>
                  <a:tcPr marL="93165" marR="93165">
                    <a:solidFill>
                      <a:schemeClr val="bg2"/>
                    </a:solidFill>
                  </a:tcPr>
                </a:tc>
                <a:tc gridSpan="2">
                  <a:txBody>
                    <a:bodyPr/>
                    <a:lstStyle/>
                    <a:p>
                      <a:pPr algn="ctr"/>
                      <a:r>
                        <a:rPr lang="en-US" dirty="0">
                          <a:solidFill>
                            <a:schemeClr val="tx2"/>
                          </a:solidFill>
                        </a:rPr>
                        <a:t>“2018”</a:t>
                      </a:r>
                    </a:p>
                  </a:txBody>
                  <a:tcPr marL="93165" marR="93165">
                    <a:solidFill>
                      <a:schemeClr val="bg2"/>
                    </a:solidFill>
                  </a:tcPr>
                </a:tc>
                <a:tc hMerge="1">
                  <a:txBody>
                    <a:bodyPr/>
                    <a:lstStyle/>
                    <a:p>
                      <a:endParaRPr lang="en-US"/>
                    </a:p>
                  </a:txBody>
                  <a:tcPr/>
                </a:tc>
                <a:tc>
                  <a:txBody>
                    <a:bodyPr/>
                    <a:lstStyle/>
                    <a:p>
                      <a:pPr algn="ctr"/>
                      <a:r>
                        <a:rPr lang="en-US" dirty="0">
                          <a:solidFill>
                            <a:schemeClr val="tx2"/>
                          </a:solidFill>
                        </a:rPr>
                        <a:t>Factor Change</a:t>
                      </a:r>
                    </a:p>
                  </a:txBody>
                  <a:tcPr marL="93165" marR="93165">
                    <a:lnR w="12700" cap="flat" cmpd="sng" algn="ctr">
                      <a:solidFill>
                        <a:schemeClr val="tx1"/>
                      </a:solidFill>
                      <a:prstDash val="solid"/>
                      <a:round/>
                      <a:headEnd type="none" w="med" len="med"/>
                      <a:tailEnd type="none" w="med" len="med"/>
                    </a:lnR>
                    <a:solidFill>
                      <a:schemeClr val="bg2"/>
                    </a:solidFill>
                  </a:tcPr>
                </a:tc>
                <a:extLst>
                  <a:ext uri="{0D108BD9-81ED-4DB2-BD59-A6C34878D82A}">
                    <a16:rowId xmlns:a16="http://schemas.microsoft.com/office/drawing/2014/main" val="10000"/>
                  </a:ext>
                </a:extLst>
              </a:tr>
              <a:tr h="370840">
                <a:tc>
                  <a:txBody>
                    <a:bodyPr/>
                    <a:lstStyle/>
                    <a:p>
                      <a:r>
                        <a:rPr lang="en-US" dirty="0"/>
                        <a:t>System</a:t>
                      </a:r>
                      <a:r>
                        <a:rPr lang="en-US" baseline="0" dirty="0"/>
                        <a:t> peak</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 PF</a:t>
                      </a:r>
                    </a:p>
                  </a:txBody>
                  <a:tcPr marL="93165" marR="93165"/>
                </a:tc>
                <a:tc gridSpan="2">
                  <a:txBody>
                    <a:bodyPr/>
                    <a:lstStyle/>
                    <a:p>
                      <a:pPr algn="ctr"/>
                      <a:r>
                        <a:rPr lang="en-US" dirty="0"/>
                        <a:t>1 EF</a:t>
                      </a:r>
                    </a:p>
                  </a:txBody>
                  <a:tcPr marL="93165" marR="93165"/>
                </a:tc>
                <a:tc hMerge="1">
                  <a:txBody>
                    <a:bodyPr/>
                    <a:lstStyle/>
                    <a:p>
                      <a:endParaRPr lang="en-US"/>
                    </a:p>
                  </a:txBody>
                  <a:tcPr/>
                </a:tc>
                <a:tc>
                  <a:txBody>
                    <a:bodyPr/>
                    <a:lstStyle/>
                    <a:p>
                      <a:pPr algn="r"/>
                      <a:r>
                        <a:rPr lang="en-US" dirty="0"/>
                        <a:t>500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0840">
                <a:tc>
                  <a:txBody>
                    <a:bodyPr/>
                    <a:lstStyle/>
                    <a:p>
                      <a:r>
                        <a:rPr lang="en-US" dirty="0"/>
                        <a:t>Power</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6 MW</a:t>
                      </a:r>
                    </a:p>
                  </a:txBody>
                  <a:tcPr marL="93165" marR="93165"/>
                </a:tc>
                <a:tc gridSpan="2">
                  <a:txBody>
                    <a:bodyPr/>
                    <a:lstStyle/>
                    <a:p>
                      <a:pPr algn="ctr"/>
                      <a:r>
                        <a:rPr lang="en-US" dirty="0"/>
                        <a:t>≤20 MW</a:t>
                      </a:r>
                    </a:p>
                  </a:txBody>
                  <a:tcPr marL="93165" marR="93165"/>
                </a:tc>
                <a:tc hMerge="1">
                  <a:txBody>
                    <a:bodyPr/>
                    <a:lstStyle/>
                    <a:p>
                      <a:endParaRPr lang="en-US"/>
                    </a:p>
                  </a:txBody>
                  <a:tcPr/>
                </a:tc>
                <a:tc>
                  <a:txBody>
                    <a:bodyPr/>
                    <a:lstStyle/>
                    <a:p>
                      <a:pPr algn="r"/>
                      <a:r>
                        <a:rPr lang="en-US" dirty="0"/>
                        <a:t>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r>
                        <a:rPr lang="en-US" dirty="0"/>
                        <a:t>System Memory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0.3 PB</a:t>
                      </a:r>
                    </a:p>
                  </a:txBody>
                  <a:tcPr marL="93165" marR="93165"/>
                </a:tc>
                <a:tc gridSpan="2">
                  <a:txBody>
                    <a:bodyPr/>
                    <a:lstStyle/>
                    <a:p>
                      <a:pPr algn="ctr"/>
                      <a:r>
                        <a:rPr lang="en-US" baseline="0" dirty="0"/>
                        <a:t>32-64 PB</a:t>
                      </a:r>
                      <a:endParaRPr lang="en-US" dirty="0"/>
                    </a:p>
                  </a:txBody>
                  <a:tcPr marL="93165" marR="93165"/>
                </a:tc>
                <a:tc hMerge="1">
                  <a:txBody>
                    <a:bodyPr/>
                    <a:lstStyle/>
                    <a:p>
                      <a:endParaRPr lang="en-US"/>
                    </a:p>
                  </a:txBody>
                  <a:tcPr/>
                </a:tc>
                <a:tc>
                  <a:txBody>
                    <a:bodyPr/>
                    <a:lstStyle/>
                    <a:p>
                      <a:pPr algn="r"/>
                      <a:r>
                        <a:rPr lang="en-US" dirty="0"/>
                        <a:t>33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r>
                        <a:rPr lang="en-US" dirty="0"/>
                        <a:t>Node Performance</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0.125</a:t>
                      </a:r>
                      <a:r>
                        <a:rPr lang="en-US" baseline="0" dirty="0"/>
                        <a:t> </a:t>
                      </a:r>
                      <a:r>
                        <a:rPr lang="en-US" baseline="0" dirty="0" err="1"/>
                        <a:t>Tf</a:t>
                      </a:r>
                      <a:r>
                        <a:rPr lang="en-US" baseline="0" dirty="0"/>
                        <a:t>/s</a:t>
                      </a:r>
                      <a:endParaRPr lang="en-US" dirty="0"/>
                    </a:p>
                  </a:txBody>
                  <a:tcPr marL="93165" marR="93165"/>
                </a:tc>
                <a:tc>
                  <a:txBody>
                    <a:bodyPr/>
                    <a:lstStyle/>
                    <a:p>
                      <a:pPr algn="ctr"/>
                      <a:r>
                        <a:rPr lang="en-US" dirty="0"/>
                        <a:t>1</a:t>
                      </a:r>
                      <a:r>
                        <a:rPr lang="en-US" baseline="0" dirty="0"/>
                        <a:t> TF</a:t>
                      </a:r>
                      <a:endParaRPr lang="en-US" dirty="0"/>
                    </a:p>
                  </a:txBody>
                  <a:tcPr marL="93165" marR="93165"/>
                </a:tc>
                <a:tc>
                  <a:txBody>
                    <a:bodyPr/>
                    <a:lstStyle/>
                    <a:p>
                      <a:pPr algn="ctr"/>
                      <a:r>
                        <a:rPr lang="en-US" dirty="0"/>
                        <a:t>10 TF</a:t>
                      </a:r>
                    </a:p>
                  </a:txBody>
                  <a:tcPr marL="93165" marR="93165"/>
                </a:tc>
                <a:tc>
                  <a:txBody>
                    <a:bodyPr/>
                    <a:lstStyle/>
                    <a:p>
                      <a:pPr algn="r"/>
                      <a:r>
                        <a:rPr lang="en-US" dirty="0"/>
                        <a:t>8-80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r>
                        <a:rPr lang="en-US" dirty="0"/>
                        <a:t>Node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12</a:t>
                      </a:r>
                    </a:p>
                  </a:txBody>
                  <a:tcPr marL="93165" marR="93165"/>
                </a:tc>
                <a:tc>
                  <a:txBody>
                    <a:bodyPr/>
                    <a:lstStyle/>
                    <a:p>
                      <a:pPr algn="ctr"/>
                      <a:r>
                        <a:rPr lang="en-US" dirty="0"/>
                        <a:t>1,000</a:t>
                      </a:r>
                    </a:p>
                  </a:txBody>
                  <a:tcPr marL="93165" marR="93165"/>
                </a:tc>
                <a:tc>
                  <a:txBody>
                    <a:bodyPr/>
                    <a:lstStyle/>
                    <a:p>
                      <a:pPr algn="ctr"/>
                      <a:r>
                        <a:rPr lang="en-US" dirty="0"/>
                        <a:t>10,000</a:t>
                      </a:r>
                    </a:p>
                  </a:txBody>
                  <a:tcPr marL="93165" marR="93165"/>
                </a:tc>
                <a:tc>
                  <a:txBody>
                    <a:bodyPr/>
                    <a:lstStyle/>
                    <a:p>
                      <a:pPr algn="r"/>
                      <a:r>
                        <a:rPr lang="en-US" dirty="0"/>
                        <a:t>83-830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0840">
                <a:tc>
                  <a:txBody>
                    <a:bodyPr/>
                    <a:lstStyle/>
                    <a:p>
                      <a:r>
                        <a:rPr lang="en-US" dirty="0"/>
                        <a:t>Network </a:t>
                      </a:r>
                      <a:r>
                        <a:rPr lang="en-US" baseline="0" dirty="0"/>
                        <a:t>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GB/s</a:t>
                      </a:r>
                    </a:p>
                  </a:txBody>
                  <a:tcPr marL="93165" marR="93165"/>
                </a:tc>
                <a:tc>
                  <a:txBody>
                    <a:bodyPr/>
                    <a:lstStyle/>
                    <a:p>
                      <a:pPr algn="ctr"/>
                      <a:r>
                        <a:rPr lang="en-US" baseline="0" dirty="0"/>
                        <a:t>100 GB/s</a:t>
                      </a:r>
                      <a:endParaRPr lang="en-US" dirty="0"/>
                    </a:p>
                  </a:txBody>
                  <a:tcPr marL="93165" marR="93165"/>
                </a:tc>
                <a:tc>
                  <a:txBody>
                    <a:bodyPr/>
                    <a:lstStyle/>
                    <a:p>
                      <a:pPr algn="ctr"/>
                      <a:r>
                        <a:rPr lang="en-US" dirty="0"/>
                        <a:t>1,000 GB/s</a:t>
                      </a:r>
                    </a:p>
                  </a:txBody>
                  <a:tcPr marL="93165" marR="93165"/>
                </a:tc>
                <a:tc>
                  <a:txBody>
                    <a:bodyPr/>
                    <a:lstStyle/>
                    <a:p>
                      <a:pPr algn="r"/>
                      <a:r>
                        <a:rPr lang="en-US" dirty="0"/>
                        <a:t>66-660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70840">
                <a:tc>
                  <a:txBody>
                    <a:bodyPr/>
                    <a:lstStyle/>
                    <a:p>
                      <a:r>
                        <a:rPr lang="en-US" dirty="0"/>
                        <a:t>System Size (nodes)</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18,700</a:t>
                      </a:r>
                    </a:p>
                  </a:txBody>
                  <a:tcPr marL="93165" marR="93165"/>
                </a:tc>
                <a:tc>
                  <a:txBody>
                    <a:bodyPr/>
                    <a:lstStyle/>
                    <a:p>
                      <a:pPr algn="ctr"/>
                      <a:r>
                        <a:rPr lang="en-US" dirty="0"/>
                        <a:t>1M</a:t>
                      </a:r>
                    </a:p>
                  </a:txBody>
                  <a:tcPr marL="93165" marR="93165"/>
                </a:tc>
                <a:tc>
                  <a:txBody>
                    <a:bodyPr/>
                    <a:lstStyle/>
                    <a:p>
                      <a:pPr algn="ctr"/>
                      <a:r>
                        <a:rPr lang="en-US" dirty="0"/>
                        <a:t>100k</a:t>
                      </a:r>
                    </a:p>
                  </a:txBody>
                  <a:tcPr marL="93165" marR="93165"/>
                </a:tc>
                <a:tc>
                  <a:txBody>
                    <a:bodyPr/>
                    <a:lstStyle/>
                    <a:p>
                      <a:pPr algn="r"/>
                      <a:r>
                        <a:rPr lang="en-US" dirty="0"/>
                        <a:t>50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70840">
                <a:tc>
                  <a:txBody>
                    <a:bodyPr/>
                    <a:lstStyle/>
                    <a:p>
                      <a:r>
                        <a:rPr lang="en-US" dirty="0"/>
                        <a:t>Total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225 K</a:t>
                      </a:r>
                    </a:p>
                  </a:txBody>
                  <a:tcPr marL="93165" marR="93165"/>
                </a:tc>
                <a:tc>
                  <a:txBody>
                    <a:bodyPr/>
                    <a:lstStyle/>
                    <a:p>
                      <a:pPr algn="ctr"/>
                      <a:r>
                        <a:rPr lang="en-US" dirty="0"/>
                        <a:t>10 B</a:t>
                      </a:r>
                    </a:p>
                  </a:txBody>
                  <a:tcPr marL="93165" marR="93165"/>
                </a:tc>
                <a:tc>
                  <a:txBody>
                    <a:bodyPr/>
                    <a:lstStyle/>
                    <a:p>
                      <a:pPr algn="ctr"/>
                      <a:r>
                        <a:rPr lang="en-US" dirty="0"/>
                        <a:t>100 B</a:t>
                      </a:r>
                    </a:p>
                  </a:txBody>
                  <a:tcPr marL="93165" marR="93165"/>
                </a:tc>
                <a:tc>
                  <a:txBody>
                    <a:bodyPr/>
                    <a:lstStyle/>
                    <a:p>
                      <a:pPr algn="r"/>
                      <a:r>
                        <a:rPr lang="en-US" dirty="0"/>
                        <a:t>40k-400k</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70840">
                <a:tc>
                  <a:txBody>
                    <a:bodyPr/>
                    <a:lstStyle/>
                    <a:p>
                      <a:r>
                        <a:rPr lang="en-US" dirty="0"/>
                        <a:t>Storage Capacity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PB</a:t>
                      </a:r>
                    </a:p>
                  </a:txBody>
                  <a:tcPr marL="93165" marR="93165"/>
                </a:tc>
                <a:tc gridSpan="2">
                  <a:txBody>
                    <a:bodyPr/>
                    <a:lstStyle/>
                    <a:p>
                      <a:pPr algn="ctr"/>
                      <a:r>
                        <a:rPr lang="en-US" dirty="0"/>
                        <a:t>300-1,000 PB</a:t>
                      </a:r>
                    </a:p>
                  </a:txBody>
                  <a:tcPr marL="93165" marR="93165"/>
                </a:tc>
                <a:tc hMerge="1">
                  <a:txBody>
                    <a:bodyPr/>
                    <a:lstStyle/>
                    <a:p>
                      <a:endParaRPr lang="en-US"/>
                    </a:p>
                  </a:txBody>
                  <a:tcPr/>
                </a:tc>
                <a:tc>
                  <a:txBody>
                    <a:bodyPr/>
                    <a:lstStyle/>
                    <a:p>
                      <a:pPr algn="r"/>
                      <a:r>
                        <a:rPr lang="en-US" dirty="0"/>
                        <a:t>20-67</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70840">
                <a:tc>
                  <a:txBody>
                    <a:bodyPr/>
                    <a:lstStyle/>
                    <a:p>
                      <a:r>
                        <a:rPr lang="en-US" dirty="0"/>
                        <a:t>I/O BW</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0.2 TB/s</a:t>
                      </a:r>
                    </a:p>
                  </a:txBody>
                  <a:tcPr marL="93165" marR="93165"/>
                </a:tc>
                <a:tc gridSpan="2">
                  <a:txBody>
                    <a:bodyPr/>
                    <a:lstStyle/>
                    <a:p>
                      <a:pPr algn="ctr"/>
                      <a:r>
                        <a:rPr lang="en-US" dirty="0"/>
                        <a:t>20-60 TB/s</a:t>
                      </a:r>
                    </a:p>
                  </a:txBody>
                  <a:tcPr marL="93165" marR="93165"/>
                </a:tc>
                <a:tc hMerge="1">
                  <a:txBody>
                    <a:bodyPr/>
                    <a:lstStyle/>
                    <a:p>
                      <a:endParaRPr lang="en-US"/>
                    </a:p>
                  </a:txBody>
                  <a:tcPr/>
                </a:tc>
                <a:tc>
                  <a:txBody>
                    <a:bodyPr/>
                    <a:lstStyle/>
                    <a:p>
                      <a:pPr algn="r"/>
                      <a:r>
                        <a:rPr lang="en-US" dirty="0"/>
                        <a:t>100-300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bl>
          </a:graphicData>
        </a:graphic>
      </p:graphicFrame>
      <p:sp>
        <p:nvSpPr>
          <p:cNvPr id="4" name="Title 3"/>
          <p:cNvSpPr>
            <a:spLocks noGrp="1"/>
          </p:cNvSpPr>
          <p:nvPr>
            <p:ph type="title"/>
          </p:nvPr>
        </p:nvSpPr>
        <p:spPr/>
        <p:txBody>
          <a:bodyPr/>
          <a:lstStyle/>
          <a:p>
            <a:r>
              <a:rPr lang="en-US"/>
              <a:t>Why </a:t>
            </a:r>
            <a:r>
              <a:rPr lang="en-US" i="1"/>
              <a:t>In Situ</a:t>
            </a:r>
            <a:r>
              <a:rPr lang="en-US"/>
              <a:t>?</a:t>
            </a:r>
            <a:endParaRPr lang="en-US" dirty="0"/>
          </a:p>
        </p:txBody>
      </p:sp>
      <p:sp>
        <p:nvSpPr>
          <p:cNvPr id="2" name="Oval 1"/>
          <p:cNvSpPr/>
          <p:nvPr/>
        </p:nvSpPr>
        <p:spPr>
          <a:xfrm>
            <a:off x="7313034" y="5061029"/>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8" name="Oval 7"/>
          <p:cNvSpPr/>
          <p:nvPr/>
        </p:nvSpPr>
        <p:spPr>
          <a:xfrm>
            <a:off x="7313034" y="5480129"/>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3" name="TextBox 2"/>
          <p:cNvSpPr txBox="1"/>
          <p:nvPr/>
        </p:nvSpPr>
        <p:spPr>
          <a:xfrm>
            <a:off x="0" y="6611779"/>
            <a:ext cx="7981522" cy="246221"/>
          </a:xfrm>
          <a:prstGeom prst="rect">
            <a:avLst/>
          </a:prstGeom>
          <a:noFill/>
        </p:spPr>
        <p:txBody>
          <a:bodyPr wrap="none" rtlCol="0">
            <a:spAutoFit/>
          </a:bodyPr>
          <a:lstStyle/>
          <a:p>
            <a:r>
              <a:rPr lang="en-US" sz="1000" dirty="0"/>
              <a:t>Source: “Scientific Discovery at the </a:t>
            </a:r>
            <a:r>
              <a:rPr lang="en-US" sz="1000" dirty="0" err="1"/>
              <a:t>Exascale</a:t>
            </a:r>
            <a:r>
              <a:rPr lang="en-US" sz="1000" dirty="0"/>
              <a:t>: Report from the DOE ASCR 2011 Workshop on </a:t>
            </a:r>
            <a:r>
              <a:rPr lang="en-US" sz="1000" dirty="0" err="1"/>
              <a:t>Exascale</a:t>
            </a:r>
            <a:r>
              <a:rPr lang="en-US" sz="1000" dirty="0"/>
              <a:t> Data Management, Analysis and Visualization.”</a:t>
            </a:r>
          </a:p>
        </p:txBody>
      </p:sp>
    </p:spTree>
    <p:extLst>
      <p:ext uri="{BB962C8B-B14F-4D97-AF65-F5344CB8AC3E}">
        <p14:creationId xmlns:p14="http://schemas.microsoft.com/office/powerpoint/2010/main" val="122959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tan will be capable of performing 20,000 trillion calculations every second, making it six times more powerful than ORNL's current Jaguar system. Image: Andy Sproles"/>
          <p:cNvPicPr>
            <a:picLocks noChangeAspect="1" noChangeArrowheads="1"/>
          </p:cNvPicPr>
          <p:nvPr/>
        </p:nvPicPr>
        <p:blipFill rotWithShape="1">
          <a:blip r:embed="rId3">
            <a:extLst>
              <a:ext uri="{28A0092B-C50C-407E-A947-70E740481C1C}">
                <a14:useLocalDpi xmlns:a14="http://schemas.microsoft.com/office/drawing/2010/main" val="0"/>
              </a:ext>
            </a:extLst>
          </a:blip>
          <a:srcRect t="18095" b="13331"/>
          <a:stretch/>
        </p:blipFill>
        <p:spPr bwMode="auto">
          <a:xfrm>
            <a:off x="2742934" y="1752600"/>
            <a:ext cx="6401066" cy="2700479"/>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regmedia.co.uk/2011/04/11/z210_sff_medical_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67" y="4800600"/>
            <a:ext cx="1981200" cy="184292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Why </a:t>
            </a:r>
            <a:r>
              <a:rPr lang="en-US" i="1" dirty="0"/>
              <a:t>In Situ</a:t>
            </a:r>
            <a:r>
              <a:rPr lang="en-US" dirty="0"/>
              <a:t>?</a:t>
            </a:r>
          </a:p>
        </p:txBody>
      </p:sp>
      <p:sp>
        <p:nvSpPr>
          <p:cNvPr id="3" name="Content Placeholder 2"/>
          <p:cNvSpPr>
            <a:spLocks noGrp="1"/>
          </p:cNvSpPr>
          <p:nvPr>
            <p:ph idx="1"/>
          </p:nvPr>
        </p:nvSpPr>
        <p:spPr>
          <a:xfrm>
            <a:off x="228600" y="1524000"/>
            <a:ext cx="8229600" cy="1596848"/>
          </a:xfrm>
        </p:spPr>
        <p:txBody>
          <a:bodyPr/>
          <a:lstStyle/>
          <a:p>
            <a:pPr marL="0" indent="0">
              <a:buNone/>
            </a:pPr>
            <a:r>
              <a:rPr lang="en-US" sz="2400" dirty="0"/>
              <a:t>Need a supercomputer to analyze results from a hero run</a:t>
            </a:r>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p>
        </p:txBody>
      </p:sp>
      <p:sp>
        <p:nvSpPr>
          <p:cNvPr id="8" name="TextBox 7"/>
          <p:cNvSpPr txBox="1"/>
          <p:nvPr/>
        </p:nvSpPr>
        <p:spPr>
          <a:xfrm>
            <a:off x="3124200" y="4765122"/>
            <a:ext cx="5715000" cy="954105"/>
          </a:xfrm>
          <a:prstGeom prst="rect">
            <a:avLst/>
          </a:prstGeom>
          <a:noFill/>
        </p:spPr>
        <p:txBody>
          <a:bodyPr wrap="square" lIns="91438" tIns="45719" rIns="91438" bIns="45719" rtlCol="0">
            <a:spAutoFit/>
          </a:bodyPr>
          <a:lstStyle/>
          <a:p>
            <a:r>
              <a:rPr lang="en-US" sz="2800" dirty="0">
                <a:solidFill>
                  <a:schemeClr val="tx1">
                    <a:lumMod val="65000"/>
                    <a:lumOff val="35000"/>
                  </a:schemeClr>
                </a:solidFill>
              </a:rPr>
              <a:t>2 orders of magnitude difference between each level</a:t>
            </a:r>
            <a:endParaRPr lang="en-US" dirty="0"/>
          </a:p>
        </p:txBody>
      </p:sp>
      <p:sp>
        <p:nvSpPr>
          <p:cNvPr id="9" name="AutoShape 6" descr="rhea_art_tn"/>
          <p:cNvSpPr>
            <a:spLocks noChangeAspect="1" noChangeArrowheads="1"/>
          </p:cNvSpPr>
          <p:nvPr/>
        </p:nvSpPr>
        <p:spPr bwMode="auto">
          <a:xfrm>
            <a:off x="155575" y="-342900"/>
            <a:ext cx="1905000" cy="7143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a:p>
        </p:txBody>
      </p:sp>
      <p:pic>
        <p:nvPicPr>
          <p:cNvPr id="2056" name="Picture 8" descr="rhea_art_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079" y="4050747"/>
            <a:ext cx="1713041" cy="71437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Down Arrow 9"/>
          <p:cNvSpPr/>
          <p:nvPr/>
        </p:nvSpPr>
        <p:spPr>
          <a:xfrm rot="3037965">
            <a:off x="3601484" y="3661274"/>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Down Arrow 11"/>
          <p:cNvSpPr/>
          <p:nvPr/>
        </p:nvSpPr>
        <p:spPr>
          <a:xfrm rot="3037965">
            <a:off x="1654175" y="5022260"/>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82060558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pic>
        <p:nvPicPr>
          <p:cNvPr id="23560" name="Picture 13"/>
          <p:cNvPicPr>
            <a:picLocks noChangeAspect="1"/>
          </p:cNvPicPr>
          <p:nvPr/>
        </p:nvPicPr>
        <p:blipFill>
          <a:blip r:embed="rId3"/>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pic>
        <p:nvPicPr>
          <p:cNvPr id="23559" name="Picture 12" descr="Picture 1.png"/>
          <p:cNvPicPr>
            <a:picLocks noChangeAspect="1"/>
          </p:cNvPicPr>
          <p:nvPr/>
        </p:nvPicPr>
        <p:blipFill>
          <a:blip r:embed="rId4"/>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5"/>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6"/>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8458200" y="1905000"/>
            <a:ext cx="533400" cy="819997"/>
            <a:chOff x="3200400" y="1905000"/>
            <a:chExt cx="921597" cy="1581997"/>
          </a:xfrm>
        </p:grpSpPr>
        <p:sp>
          <p:nvSpPr>
            <p:cNvPr id="31" name="Curved Up Arrow 30"/>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2" name="Curved Down Arrow 31"/>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243442781"/>
      </p:ext>
    </p:extLst>
  </p:cSld>
  <p:clrMapOvr>
    <a:masterClrMapping/>
  </p:clrMapOvr>
  <p:transition>
    <p:fade/>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Reduced File IO Costs</a:t>
            </a:r>
          </a:p>
        </p:txBody>
      </p:sp>
      <p:graphicFrame>
        <p:nvGraphicFramePr>
          <p:cNvPr id="7" name="Table 6"/>
          <p:cNvGraphicFramePr>
            <a:graphicFrameLocks noGrp="1"/>
          </p:cNvGraphicFramePr>
          <p:nvPr>
            <p:extLst/>
          </p:nvPr>
        </p:nvGraphicFramePr>
        <p:xfrm>
          <a:off x="840877" y="1895513"/>
          <a:ext cx="7345739" cy="3535680"/>
        </p:xfrm>
        <a:graphic>
          <a:graphicData uri="http://schemas.openxmlformats.org/drawingml/2006/table">
            <a:tbl>
              <a:tblPr firstRow="1" bandRow="1">
                <a:tableStyleId>{5C22544A-7EE6-4342-B048-85BDC9FD1C3A}</a:tableStyleId>
              </a:tblPr>
              <a:tblGrid>
                <a:gridCol w="1469148">
                  <a:extLst>
                    <a:ext uri="{9D8B030D-6E8A-4147-A177-3AD203B41FA5}">
                      <a16:colId xmlns:a16="http://schemas.microsoft.com/office/drawing/2014/main" val="20000"/>
                    </a:ext>
                  </a:extLst>
                </a:gridCol>
                <a:gridCol w="1185064">
                  <a:extLst>
                    <a:ext uri="{9D8B030D-6E8A-4147-A177-3AD203B41FA5}">
                      <a16:colId xmlns:a16="http://schemas.microsoft.com/office/drawing/2014/main" val="20001"/>
                    </a:ext>
                  </a:extLst>
                </a:gridCol>
                <a:gridCol w="1342860">
                  <a:extLst>
                    <a:ext uri="{9D8B030D-6E8A-4147-A177-3AD203B41FA5}">
                      <a16:colId xmlns:a16="http://schemas.microsoft.com/office/drawing/2014/main" val="20002"/>
                    </a:ext>
                  </a:extLst>
                </a:gridCol>
                <a:gridCol w="1775821">
                  <a:extLst>
                    <a:ext uri="{9D8B030D-6E8A-4147-A177-3AD203B41FA5}">
                      <a16:colId xmlns:a16="http://schemas.microsoft.com/office/drawing/2014/main" val="20003"/>
                    </a:ext>
                  </a:extLst>
                </a:gridCol>
                <a:gridCol w="1572846">
                  <a:extLst>
                    <a:ext uri="{9D8B030D-6E8A-4147-A177-3AD203B41FA5}">
                      <a16:colId xmlns:a16="http://schemas.microsoft.com/office/drawing/2014/main" val="20004"/>
                    </a:ext>
                  </a:extLst>
                </a:gridCol>
              </a:tblGrid>
              <a:tr h="1554480">
                <a:tc>
                  <a:txBody>
                    <a:bodyPr/>
                    <a:lstStyle/>
                    <a:p>
                      <a:r>
                        <a:rPr lang="en-US" sz="2000" dirty="0"/>
                        <a:t>Time of Processing</a:t>
                      </a:r>
                    </a:p>
                  </a:txBody>
                  <a:tcPr/>
                </a:tc>
                <a:tc>
                  <a:txBody>
                    <a:bodyPr/>
                    <a:lstStyle/>
                    <a:p>
                      <a:r>
                        <a:rPr lang="en-US" sz="2000" dirty="0"/>
                        <a:t>Type of File</a:t>
                      </a:r>
                    </a:p>
                  </a:txBody>
                  <a:tcPr/>
                </a:tc>
                <a:tc>
                  <a:txBody>
                    <a:bodyPr/>
                    <a:lstStyle/>
                    <a:p>
                      <a:r>
                        <a:rPr lang="en-US" sz="2000" dirty="0"/>
                        <a:t>Size per</a:t>
                      </a:r>
                      <a:r>
                        <a:rPr lang="en-US" sz="2000" baseline="0" dirty="0"/>
                        <a:t> File</a:t>
                      </a:r>
                      <a:endParaRPr lang="en-US" sz="2000" dirty="0"/>
                    </a:p>
                  </a:txBody>
                  <a:tcPr/>
                </a:tc>
                <a:tc>
                  <a:txBody>
                    <a:bodyPr/>
                    <a:lstStyle/>
                    <a:p>
                      <a:r>
                        <a:rPr lang="en-US" sz="2000" dirty="0"/>
                        <a:t>Size per 1000 time</a:t>
                      </a:r>
                      <a:r>
                        <a:rPr lang="en-US" sz="2000" baseline="0" dirty="0"/>
                        <a:t> steps</a:t>
                      </a:r>
                      <a:endParaRPr lang="en-US" sz="2000" dirty="0"/>
                    </a:p>
                  </a:txBody>
                  <a:tcPr/>
                </a:tc>
                <a:tc>
                  <a:txBody>
                    <a:bodyPr/>
                    <a:lstStyle/>
                    <a:p>
                      <a:r>
                        <a:rPr lang="en-US" sz="2000" dirty="0"/>
                        <a:t>Time per File</a:t>
                      </a:r>
                      <a:r>
                        <a:rPr lang="en-US" sz="2000" baseline="0" dirty="0"/>
                        <a:t> to Write at Simulation</a:t>
                      </a:r>
                      <a:endParaRPr lang="en-US" sz="2000" dirty="0"/>
                    </a:p>
                  </a:txBody>
                  <a:tcPr/>
                </a:tc>
                <a:extLst>
                  <a:ext uri="{0D108BD9-81ED-4DB2-BD59-A6C34878D82A}">
                    <a16:rowId xmlns:a16="http://schemas.microsoft.com/office/drawing/2014/main" val="10000"/>
                  </a:ext>
                </a:extLst>
              </a:tr>
              <a:tr h="457200">
                <a:tc>
                  <a:txBody>
                    <a:bodyPr/>
                    <a:lstStyle/>
                    <a:p>
                      <a:r>
                        <a:rPr lang="en-US" sz="2000" dirty="0"/>
                        <a:t>Post</a:t>
                      </a:r>
                    </a:p>
                  </a:txBody>
                  <a:tcPr/>
                </a:tc>
                <a:tc>
                  <a:txBody>
                    <a:bodyPr/>
                    <a:lstStyle/>
                    <a:p>
                      <a:r>
                        <a:rPr lang="en-US" sz="2000" dirty="0"/>
                        <a:t>Restart</a:t>
                      </a:r>
                    </a:p>
                  </a:txBody>
                  <a:tcPr/>
                </a:tc>
                <a:tc>
                  <a:txBody>
                    <a:bodyPr/>
                    <a:lstStyle/>
                    <a:p>
                      <a:r>
                        <a:rPr lang="en-US" sz="2000" dirty="0"/>
                        <a:t>1,300 MB</a:t>
                      </a:r>
                    </a:p>
                  </a:txBody>
                  <a:tcPr/>
                </a:tc>
                <a:tc>
                  <a:txBody>
                    <a:bodyPr/>
                    <a:lstStyle/>
                    <a:p>
                      <a:r>
                        <a:rPr lang="en-US" sz="2000" dirty="0"/>
                        <a:t>1,300,000 MB</a:t>
                      </a:r>
                    </a:p>
                  </a:txBody>
                  <a:tcPr/>
                </a:tc>
                <a:tc>
                  <a:txBody>
                    <a:bodyPr/>
                    <a:lstStyle/>
                    <a:p>
                      <a:r>
                        <a:rPr lang="en-US" sz="2000" dirty="0"/>
                        <a:t>1-20</a:t>
                      </a:r>
                      <a:r>
                        <a:rPr lang="en-US" sz="2000" baseline="0" dirty="0"/>
                        <a:t> seconds</a:t>
                      </a:r>
                      <a:endParaRPr lang="en-US" sz="2000" dirty="0"/>
                    </a:p>
                  </a:txBody>
                  <a:tcPr/>
                </a:tc>
                <a:extLst>
                  <a:ext uri="{0D108BD9-81ED-4DB2-BD59-A6C34878D82A}">
                    <a16:rowId xmlns:a16="http://schemas.microsoft.com/office/drawing/2014/main" val="10001"/>
                  </a:ext>
                </a:extLst>
              </a:tr>
              <a:tr h="822960">
                <a:tc>
                  <a:txBody>
                    <a:bodyPr/>
                    <a:lstStyle/>
                    <a:p>
                      <a:r>
                        <a:rPr lang="en-US" sz="2000" dirty="0"/>
                        <a:t>Post</a:t>
                      </a:r>
                    </a:p>
                  </a:txBody>
                  <a:tcPr/>
                </a:tc>
                <a:tc>
                  <a:txBody>
                    <a:bodyPr/>
                    <a:lstStyle/>
                    <a:p>
                      <a:r>
                        <a:rPr lang="en-US" sz="2000" dirty="0" err="1"/>
                        <a:t>Ensight</a:t>
                      </a:r>
                      <a:r>
                        <a:rPr lang="en-US" sz="2000" dirty="0"/>
                        <a:t> Dump</a:t>
                      </a:r>
                    </a:p>
                  </a:txBody>
                  <a:tcPr/>
                </a:tc>
                <a:tc>
                  <a:txBody>
                    <a:bodyPr/>
                    <a:lstStyle/>
                    <a:p>
                      <a:r>
                        <a:rPr lang="en-US" sz="2000" dirty="0"/>
                        <a:t>200</a:t>
                      </a:r>
                      <a:r>
                        <a:rPr lang="en-US" sz="2000" baseline="0" dirty="0"/>
                        <a:t> MB</a:t>
                      </a:r>
                      <a:endParaRPr lang="en-US" sz="2000" dirty="0"/>
                    </a:p>
                  </a:txBody>
                  <a:tcPr/>
                </a:tc>
                <a:tc>
                  <a:txBody>
                    <a:bodyPr/>
                    <a:lstStyle/>
                    <a:p>
                      <a:r>
                        <a:rPr lang="en-US" sz="2000" dirty="0"/>
                        <a:t>200,000 MB</a:t>
                      </a:r>
                    </a:p>
                  </a:txBody>
                  <a:tcPr/>
                </a:tc>
                <a:tc>
                  <a:txBody>
                    <a:bodyPr/>
                    <a:lstStyle/>
                    <a:p>
                      <a:r>
                        <a:rPr lang="en-US" sz="2000" dirty="0"/>
                        <a:t>&gt;</a:t>
                      </a:r>
                      <a:r>
                        <a:rPr lang="en-US" sz="2000" baseline="0" dirty="0"/>
                        <a:t> 10 seconds</a:t>
                      </a:r>
                      <a:endParaRPr lang="en-US" sz="2000" dirty="0"/>
                    </a:p>
                  </a:txBody>
                  <a:tcPr/>
                </a:tc>
                <a:extLst>
                  <a:ext uri="{0D108BD9-81ED-4DB2-BD59-A6C34878D82A}">
                    <a16:rowId xmlns:a16="http://schemas.microsoft.com/office/drawing/2014/main" val="10002"/>
                  </a:ext>
                </a:extLst>
              </a:tr>
              <a:tr h="457200">
                <a:tc>
                  <a:txBody>
                    <a:bodyPr/>
                    <a:lstStyle/>
                    <a:p>
                      <a:r>
                        <a:rPr lang="en-US" sz="2000" i="1" dirty="0"/>
                        <a:t>In Situ </a:t>
                      </a:r>
                    </a:p>
                  </a:txBody>
                  <a:tcPr/>
                </a:tc>
                <a:tc>
                  <a:txBody>
                    <a:bodyPr/>
                    <a:lstStyle/>
                    <a:p>
                      <a:r>
                        <a:rPr lang="en-US" sz="2000" dirty="0"/>
                        <a:t>PNG</a:t>
                      </a:r>
                    </a:p>
                  </a:txBody>
                  <a:tcPr/>
                </a:tc>
                <a:tc>
                  <a:txBody>
                    <a:bodyPr/>
                    <a:lstStyle/>
                    <a:p>
                      <a:r>
                        <a:rPr lang="en-US" sz="2000" dirty="0"/>
                        <a:t>.25 MB</a:t>
                      </a:r>
                    </a:p>
                  </a:txBody>
                  <a:tcPr/>
                </a:tc>
                <a:tc>
                  <a:txBody>
                    <a:bodyPr/>
                    <a:lstStyle/>
                    <a:p>
                      <a:r>
                        <a:rPr lang="en-US" sz="2000" dirty="0"/>
                        <a:t>250 MB</a:t>
                      </a:r>
                    </a:p>
                  </a:txBody>
                  <a:tcPr/>
                </a:tc>
                <a:tc>
                  <a:txBody>
                    <a:bodyPr/>
                    <a:lstStyle/>
                    <a:p>
                      <a:r>
                        <a:rPr lang="en-US" sz="2000" dirty="0"/>
                        <a:t>&lt; 1 second</a:t>
                      </a:r>
                    </a:p>
                  </a:txBody>
                  <a:tcPr/>
                </a:tc>
                <a:extLst>
                  <a:ext uri="{0D108BD9-81ED-4DB2-BD59-A6C34878D82A}">
                    <a16:rowId xmlns:a16="http://schemas.microsoft.com/office/drawing/2014/main" val="10003"/>
                  </a:ext>
                </a:extLst>
              </a:tr>
            </a:tbl>
          </a:graphicData>
        </a:graphic>
      </p:graphicFrame>
      <p:sp>
        <p:nvSpPr>
          <p:cNvPr id="4" name="Rectangle 3"/>
          <p:cNvSpPr/>
          <p:nvPr/>
        </p:nvSpPr>
        <p:spPr>
          <a:xfrm>
            <a:off x="8382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4270269218"/>
      </p:ext>
    </p:extLst>
  </p:cSld>
  <p:clrMapOvr>
    <a:masterClrMapping/>
  </p:clrMapOvr>
  <p:transition>
    <p:fade/>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Access to More Data</a:t>
            </a:r>
          </a:p>
        </p:txBody>
      </p:sp>
      <p:pic>
        <p:nvPicPr>
          <p:cNvPr id="4" name="splash_movie.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4663439" y="1379220"/>
            <a:ext cx="4469911" cy="2514600"/>
          </a:xfrm>
          <a:prstGeom prst="rect">
            <a:avLst/>
          </a:prstGeom>
        </p:spPr>
      </p:pic>
      <p:sp>
        <p:nvSpPr>
          <p:cNvPr id="5" name="TextBox 4"/>
          <p:cNvSpPr txBox="1"/>
          <p:nvPr/>
        </p:nvSpPr>
        <p:spPr>
          <a:xfrm>
            <a:off x="949266" y="4705597"/>
            <a:ext cx="2393604" cy="461665"/>
          </a:xfrm>
          <a:prstGeom prst="rect">
            <a:avLst/>
          </a:prstGeom>
          <a:noFill/>
        </p:spPr>
        <p:txBody>
          <a:bodyPr wrap="none" rtlCol="0">
            <a:spAutoFit/>
          </a:bodyPr>
          <a:lstStyle/>
          <a:p>
            <a:r>
              <a:rPr lang="en-US" sz="2400" dirty="0">
                <a:solidFill>
                  <a:schemeClr val="tx2"/>
                </a:solidFill>
              </a:rPr>
              <a:t>Post-processing</a:t>
            </a:r>
            <a:endParaRPr lang="en-US" dirty="0">
              <a:solidFill>
                <a:schemeClr val="tx2"/>
              </a:solidFill>
            </a:endParaRPr>
          </a:p>
        </p:txBody>
      </p:sp>
      <p:sp>
        <p:nvSpPr>
          <p:cNvPr id="6" name="TextBox 5"/>
          <p:cNvSpPr txBox="1"/>
          <p:nvPr/>
        </p:nvSpPr>
        <p:spPr>
          <a:xfrm>
            <a:off x="5794375" y="4706342"/>
            <a:ext cx="2581156" cy="461665"/>
          </a:xfrm>
          <a:prstGeom prst="rect">
            <a:avLst/>
          </a:prstGeom>
          <a:noFill/>
        </p:spPr>
        <p:txBody>
          <a:bodyPr wrap="none" rtlCol="0">
            <a:spAutoFit/>
          </a:bodyPr>
          <a:lstStyle/>
          <a:p>
            <a:r>
              <a:rPr lang="en-US" sz="2400" i="1" dirty="0">
                <a:solidFill>
                  <a:schemeClr val="tx2"/>
                </a:solidFill>
              </a:rPr>
              <a:t>In situ </a:t>
            </a:r>
            <a:r>
              <a:rPr lang="en-US" sz="2400" dirty="0">
                <a:solidFill>
                  <a:schemeClr val="tx2"/>
                </a:solidFill>
              </a:rPr>
              <a:t>processing</a:t>
            </a:r>
          </a:p>
        </p:txBody>
      </p:sp>
      <p:pic>
        <p:nvPicPr>
          <p:cNvPr id="10" name="lowfi.avi">
            <a:hlinkClick r:id="" action="ppaction://media"/>
          </p:cNvPr>
          <p:cNvPicPr/>
          <p:nvPr>
            <a:videoFile r:link="rId4"/>
            <p:extLst>
              <p:ext uri="{DAA4B4D4-6D71-4841-9C94-3DE7FCFB9230}">
                <p14:media xmlns:p14="http://schemas.microsoft.com/office/powerpoint/2010/main" r:embed="rId3"/>
              </p:ext>
            </p:extLst>
          </p:nvPr>
        </p:nvPicPr>
        <p:blipFill>
          <a:blip r:embed="rId7"/>
          <a:stretch>
            <a:fillRect/>
          </a:stretch>
        </p:blipFill>
        <p:spPr>
          <a:xfrm>
            <a:off x="76200" y="1371600"/>
            <a:ext cx="4470400" cy="2514600"/>
          </a:xfrm>
          <a:prstGeom prst="rect">
            <a:avLst/>
          </a:prstGeom>
        </p:spPr>
      </p:pic>
      <p:sp>
        <p:nvSpPr>
          <p:cNvPr id="11" name="TextBox 10"/>
          <p:cNvSpPr txBox="1"/>
          <p:nvPr/>
        </p:nvSpPr>
        <p:spPr>
          <a:xfrm>
            <a:off x="609600" y="5297210"/>
            <a:ext cx="8143756" cy="1600438"/>
          </a:xfrm>
          <a:prstGeom prst="rect">
            <a:avLst/>
          </a:prstGeom>
          <a:noFill/>
        </p:spPr>
        <p:txBody>
          <a:bodyPr wrap="square" rtlCol="0">
            <a:spAutoFit/>
          </a:bodyPr>
          <a:lstStyle/>
          <a:p>
            <a:r>
              <a:rPr lang="en-US" sz="2000" dirty="0">
                <a:solidFill>
                  <a:schemeClr val="tx2"/>
                </a:solidFill>
              </a:rPr>
              <a:t>CTH (Sandia) simulation with roughly equal data stored at simulation time</a:t>
            </a:r>
          </a:p>
          <a:p>
            <a:endParaRPr lang="en-US" sz="1400" dirty="0">
              <a:solidFill>
                <a:schemeClr val="tx2"/>
              </a:solidFill>
            </a:endParaRPr>
          </a:p>
          <a:p>
            <a:r>
              <a:rPr lang="en-US" sz="2000" i="1" dirty="0">
                <a:solidFill>
                  <a:schemeClr val="tx2"/>
                </a:solidFill>
              </a:rPr>
              <a:t>Reflections and shadows added in post-processing for both examples</a:t>
            </a:r>
          </a:p>
          <a:p>
            <a:endParaRPr lang="en-US" sz="2400" dirty="0">
              <a:solidFill>
                <a:schemeClr val="tx2"/>
              </a:solidFill>
            </a:endParaRPr>
          </a:p>
        </p:txBody>
      </p:sp>
      <p:grpSp>
        <p:nvGrpSpPr>
          <p:cNvPr id="8" name="Group 7"/>
          <p:cNvGrpSpPr/>
          <p:nvPr/>
        </p:nvGrpSpPr>
        <p:grpSpPr>
          <a:xfrm>
            <a:off x="947678" y="4149013"/>
            <a:ext cx="3733800" cy="444500"/>
            <a:chOff x="914400" y="4737100"/>
            <a:chExt cx="3733800" cy="444500"/>
          </a:xfrm>
        </p:grpSpPr>
        <p:cxnSp>
          <p:nvCxnSpPr>
            <p:cNvPr id="9" name="Straight Connector 8"/>
            <p:cNvCxnSpPr/>
            <p:nvPr/>
          </p:nvCxnSpPr>
          <p:spPr>
            <a:xfrm>
              <a:off x="914400" y="5181600"/>
              <a:ext cx="37338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914400" y="4737100"/>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600200" y="4748213"/>
              <a:ext cx="1588"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286000" y="4748213"/>
              <a:ext cx="0"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702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560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40225" y="4737100"/>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4876800" y="4153990"/>
            <a:ext cx="4267200" cy="449262"/>
            <a:chOff x="4876800" y="4735513"/>
            <a:chExt cx="4267200" cy="449262"/>
          </a:xfrm>
        </p:grpSpPr>
        <p:cxnSp>
          <p:nvCxnSpPr>
            <p:cNvPr id="68" name="Straight Connector 67"/>
            <p:cNvCxnSpPr/>
            <p:nvPr/>
          </p:nvCxnSpPr>
          <p:spPr>
            <a:xfrm>
              <a:off x="4876800" y="5181600"/>
              <a:ext cx="42672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4887913" y="4735513"/>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551488" y="4746625"/>
              <a:ext cx="1587"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292850" y="4746625"/>
              <a:ext cx="0"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943725"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607300"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280400" y="4735513"/>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4970463" y="5096293"/>
              <a:ext cx="3721100" cy="88482"/>
              <a:chOff x="4970463" y="4870450"/>
              <a:chExt cx="3721100" cy="314325"/>
            </a:xfrm>
          </p:grpSpPr>
          <p:cxnSp>
            <p:nvCxnSpPr>
              <p:cNvPr id="76" name="Straight Connector 75"/>
              <p:cNvCxnSpPr/>
              <p:nvPr/>
            </p:nvCxnSpPr>
            <p:spPr>
              <a:xfrm>
                <a:off x="497046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0514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1339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2165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2990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3800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46258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630863"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7118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794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876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9594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040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122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20871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722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454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537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6198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7008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7833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8497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86752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0310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1135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1961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27710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35965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7445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527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691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7773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78565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937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020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8105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88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445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8528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860901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869156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83661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8" name="TextBox 76"/>
          <p:cNvSpPr txBox="1">
            <a:spLocks noChangeArrowheads="1"/>
          </p:cNvSpPr>
          <p:nvPr/>
        </p:nvSpPr>
        <p:spPr bwMode="auto">
          <a:xfrm>
            <a:off x="0" y="4058740"/>
            <a:ext cx="7620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Calibri" charset="0"/>
                <a:ea typeface="ＭＳ Ｐゴシック" charset="0"/>
                <a:cs typeface="ＭＳ Ｐゴシック" charset="0"/>
                <a:sym typeface="Calibri" charset="0"/>
              </a:defRPr>
            </a:lvl1pPr>
            <a:lvl2pPr marL="742950" indent="-285750" eaLnBrk="0">
              <a:defRPr sz="2400">
                <a:solidFill>
                  <a:srgbClr val="000000"/>
                </a:solidFill>
                <a:latin typeface="Calibri" charset="0"/>
                <a:ea typeface="ＭＳ Ｐゴシック" charset="0"/>
                <a:sym typeface="Calibri" charset="0"/>
              </a:defRPr>
            </a:lvl2pPr>
            <a:lvl3pPr marL="1143000" indent="-228600" eaLnBrk="0">
              <a:defRPr sz="2400">
                <a:solidFill>
                  <a:srgbClr val="000000"/>
                </a:solidFill>
                <a:latin typeface="Calibri" charset="0"/>
                <a:ea typeface="ＭＳ Ｐゴシック" charset="0"/>
                <a:sym typeface="Calibri" charset="0"/>
              </a:defRPr>
            </a:lvl3pPr>
            <a:lvl4pPr marL="1600200" indent="-228600" eaLnBrk="0">
              <a:defRPr sz="2400">
                <a:solidFill>
                  <a:srgbClr val="000000"/>
                </a:solidFill>
                <a:latin typeface="Calibri" charset="0"/>
                <a:ea typeface="ＭＳ Ｐゴシック" charset="0"/>
                <a:sym typeface="Calibri" charset="0"/>
              </a:defRPr>
            </a:lvl4pPr>
            <a:lvl5pPr marL="2057400" indent="-228600" eaLnBrk="0">
              <a:defRPr sz="2400">
                <a:solidFill>
                  <a:srgbClr val="000000"/>
                </a:solidFill>
                <a:latin typeface="Calibri" charset="0"/>
                <a:ea typeface="ＭＳ Ｐゴシック"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9pPr>
          </a:lstStyle>
          <a:p>
            <a:pPr eaLnBrk="1" hangingPunct="0"/>
            <a:r>
              <a:rPr lang="en-US" sz="1800" dirty="0"/>
              <a:t>Dump Times</a:t>
            </a:r>
          </a:p>
        </p:txBody>
      </p:sp>
    </p:spTree>
    <p:extLst>
      <p:ext uri="{BB962C8B-B14F-4D97-AF65-F5344CB8AC3E}">
        <p14:creationId xmlns:p14="http://schemas.microsoft.com/office/powerpoint/2010/main" val="489319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10"/>
                                        </p:tgtEl>
                                      </p:cBhvr>
                                    </p:cmd>
                                  </p:childTnLst>
                                </p:cTn>
                              </p:par>
                              <p:par>
                                <p:cTn id="7" presetID="1" presetClass="mediacall" presetSubtype="0" fill="hold" nodeType="withEffect">
                                  <p:stCondLst>
                                    <p:cond delay="0"/>
                                  </p:stCondLst>
                                  <p:childTnLst>
                                    <p:cmd type="call" cmd="playFrom(0.0)">
                                      <p:cBhvr>
                                        <p:cTn id="8" dur="19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Time to Solution</a:t>
            </a:r>
          </a:p>
        </p:txBody>
      </p:sp>
      <p:sp>
        <p:nvSpPr>
          <p:cNvPr id="4" name="Content Placeholder 3"/>
          <p:cNvSpPr>
            <a:spLocks noGrp="1"/>
          </p:cNvSpPr>
          <p:nvPr>
            <p:ph sz="half" idx="2"/>
          </p:nvPr>
        </p:nvSpPr>
        <p:spPr>
          <a:xfrm>
            <a:off x="609600" y="6249296"/>
            <a:ext cx="8077200" cy="532504"/>
          </a:xfrm>
        </p:spPr>
        <p:txBody>
          <a:bodyPr/>
          <a:lstStyle/>
          <a:p>
            <a:pPr marL="0" indent="0" algn="ctr">
              <a:buNone/>
            </a:pPr>
            <a:r>
              <a:rPr lang="en-US" sz="1800" dirty="0"/>
              <a:t>CTH (Sandia) simulations comparing different workflows</a:t>
            </a:r>
          </a:p>
        </p:txBody>
      </p:sp>
      <p:pic>
        <p:nvPicPr>
          <p:cNvPr id="1026" name="Picture 2" descr="C:\Users\acbauer\Documents\SC14\cth-timing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00200"/>
            <a:ext cx="6400800" cy="45657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63765553"/>
      </p:ext>
    </p:extLst>
  </p:cSld>
  <p:clrMapOvr>
    <a:masterClrMapping/>
  </p:clrMapOvr>
  <p:transition>
    <p:fade/>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Quick and Easy Run-Time Checks</a:t>
            </a:r>
          </a:p>
        </p:txBody>
      </p:sp>
      <p:sp>
        <p:nvSpPr>
          <p:cNvPr id="5" name="Text Placeholder 4"/>
          <p:cNvSpPr>
            <a:spLocks noGrp="1"/>
          </p:cNvSpPr>
          <p:nvPr>
            <p:ph type="body" idx="1"/>
          </p:nvPr>
        </p:nvSpPr>
        <p:spPr>
          <a:xfrm>
            <a:off x="457201" y="1600200"/>
            <a:ext cx="4040188" cy="639763"/>
          </a:xfrm>
        </p:spPr>
        <p:txBody>
          <a:bodyPr>
            <a:noAutofit/>
          </a:bodyPr>
          <a:lstStyle/>
          <a:p>
            <a:r>
              <a:rPr lang="en-US" sz="2000" dirty="0"/>
              <a:t>Expected wind stress field at the surface of the ocean</a:t>
            </a:r>
          </a:p>
        </p:txBody>
      </p:sp>
      <p:pic>
        <p:nvPicPr>
          <p:cNvPr id="9" name="Content Placeholder 8" descr="m76z_windsStress.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914400" y="2743200"/>
            <a:ext cx="3048000" cy="3581400"/>
          </a:xfrm>
        </p:spPr>
      </p:pic>
      <p:sp>
        <p:nvSpPr>
          <p:cNvPr id="7" name="Text Placeholder 6"/>
          <p:cNvSpPr>
            <a:spLocks noGrp="1"/>
          </p:cNvSpPr>
          <p:nvPr>
            <p:ph type="body" sz="quarter" idx="3"/>
          </p:nvPr>
        </p:nvSpPr>
        <p:spPr>
          <a:xfrm>
            <a:off x="4721226" y="1874837"/>
            <a:ext cx="4422775" cy="639763"/>
          </a:xfrm>
        </p:spPr>
        <p:txBody>
          <a:bodyPr>
            <a:noAutofit/>
          </a:bodyPr>
          <a:lstStyle/>
          <a:p>
            <a:r>
              <a:rPr lang="en-US" sz="2000" dirty="0"/>
              <a:t>Wind stress in new run, quick glance indicates using wrong wind stress</a:t>
            </a:r>
          </a:p>
        </p:txBody>
      </p:sp>
      <p:pic>
        <p:nvPicPr>
          <p:cNvPr id="10" name="Content Placeholder 9" descr="c02d_windsStress.jpg"/>
          <p:cNvPicPr>
            <a:picLocks noGrp="1" noChangeAspect="1"/>
          </p:cNvPicPr>
          <p:nvPr>
            <p:ph sz="quarter" idx="4"/>
          </p:nvPr>
        </p:nvPicPr>
        <p:blipFill>
          <a:blip r:embed="rId4" cstate="screen">
            <a:extLst>
              <a:ext uri="{28A0092B-C50C-407E-A947-70E740481C1C}">
                <a14:useLocalDpi xmlns:a14="http://schemas.microsoft.com/office/drawing/2010/main"/>
              </a:ext>
            </a:extLst>
          </a:blip>
          <a:srcRect/>
          <a:stretch>
            <a:fillRect/>
          </a:stretch>
        </p:blipFill>
        <p:spPr>
          <a:xfrm>
            <a:off x="4904330" y="2743200"/>
            <a:ext cx="3142391" cy="3581400"/>
          </a:xfrm>
        </p:spPr>
      </p:pic>
      <p:sp>
        <p:nvSpPr>
          <p:cNvPr id="6" name="Slide Number Placeholder 5"/>
          <p:cNvSpPr>
            <a:spLocks noGrp="1"/>
          </p:cNvSpPr>
          <p:nvPr>
            <p:ph type="sldNum" sz="quarter" idx="4294967295"/>
          </p:nvPr>
        </p:nvSpPr>
        <p:spPr>
          <a:xfrm>
            <a:off x="7010400" y="6446010"/>
            <a:ext cx="2133600" cy="365125"/>
          </a:xfrm>
          <a:prstGeom prst="rect">
            <a:avLst/>
          </a:prstGeom>
        </p:spPr>
        <p:txBody>
          <a:bodyPr/>
          <a:lstStyle/>
          <a:p>
            <a:pPr>
              <a:defRPr/>
            </a:pPr>
            <a:fld id="{8F76E1A2-C64F-4918-8EFD-021E0B462136}" type="slidenum">
              <a:rPr lang="en-US" smtClean="0"/>
              <a:pPr>
                <a:defRPr/>
              </a:pPr>
              <a:t>218</a:t>
            </a:fld>
            <a:endParaRPr lang="en-US"/>
          </a:p>
        </p:txBody>
      </p:sp>
      <p:sp>
        <p:nvSpPr>
          <p:cNvPr id="2" name="Rectangle 1"/>
          <p:cNvSpPr/>
          <p:nvPr/>
        </p:nvSpPr>
        <p:spPr>
          <a:xfrm>
            <a:off x="457201" y="6324600"/>
            <a:ext cx="3196053" cy="400108"/>
          </a:xfrm>
          <a:prstGeom prst="rect">
            <a:avLst/>
          </a:prstGeom>
        </p:spPr>
        <p:txBody>
          <a:bodyPr wrap="none" lIns="91438" tIns="45719" rIns="91438" bIns="45719">
            <a:spAutoFit/>
          </a:bodyPr>
          <a:lstStyle/>
          <a:p>
            <a:r>
              <a:rPr lang="en-US" sz="2000" dirty="0">
                <a:solidFill>
                  <a:schemeClr val="tx1">
                    <a:lumMod val="75000"/>
                    <a:lumOff val="25000"/>
                  </a:schemeClr>
                </a:solidFill>
              </a:rPr>
              <a:t>MPAS-O (LANL) simulation</a:t>
            </a:r>
            <a:endParaRPr lang="en-US" dirty="0">
              <a:solidFill>
                <a:schemeClr val="tx1">
                  <a:lumMod val="75000"/>
                  <a:lumOff val="25000"/>
                </a:schemeClr>
              </a:solidFill>
            </a:endParaRPr>
          </a:p>
        </p:txBody>
      </p:sp>
    </p:spTree>
    <p:extLst>
      <p:ext uri="{BB962C8B-B14F-4D97-AF65-F5344CB8AC3E}">
        <p14:creationId xmlns:p14="http://schemas.microsoft.com/office/powerpoint/2010/main" val="570272829"/>
      </p:ext>
    </p:extLst>
  </p:cSld>
  <p:clrMapOvr>
    <a:masterClrMapping/>
  </p:clrMapOvr>
  <p:transition>
    <p:fade/>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2"/>
                </a:solidFill>
              </a:rPr>
              <a:t>Small Run-Time Overhead</a:t>
            </a:r>
          </a:p>
        </p:txBody>
      </p:sp>
      <p:graphicFrame>
        <p:nvGraphicFramePr>
          <p:cNvPr id="5" name="Chart 4"/>
          <p:cNvGraphicFramePr>
            <a:graphicFrameLocks/>
          </p:cNvGraphicFramePr>
          <p:nvPr>
            <p:extLst/>
          </p:nvPr>
        </p:nvGraphicFramePr>
        <p:xfrm>
          <a:off x="1447800" y="1752600"/>
          <a:ext cx="6172200" cy="446833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4478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388005252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ea typeface="ＭＳ Ｐゴシック" pitchFamily="-107" charset="-128"/>
              </a:rPr>
              <a:t>Simple Camera Manipulation</a:t>
            </a:r>
          </a:p>
        </p:txBody>
      </p:sp>
      <p:sp>
        <p:nvSpPr>
          <p:cNvPr id="48131" name="Rectangle 3"/>
          <p:cNvSpPr>
            <a:spLocks noGrp="1" noChangeArrowheads="1"/>
          </p:cNvSpPr>
          <p:nvPr>
            <p:ph type="body" idx="1"/>
          </p:nvPr>
        </p:nvSpPr>
        <p:spPr/>
        <p:txBody>
          <a:bodyPr/>
          <a:lstStyle/>
          <a:p>
            <a:r>
              <a:rPr lang="en-US" dirty="0" smtClean="0">
                <a:ea typeface="ＭＳ Ｐゴシック" pitchFamily="-107" charset="-128"/>
              </a:rPr>
              <a:t>Drag left, middle, right buttons for rotate, pan, zoom.</a:t>
            </a:r>
          </a:p>
          <a:p>
            <a:pPr lvl="1"/>
            <a:r>
              <a:rPr lang="en-US" dirty="0" smtClean="0">
                <a:ea typeface="ＭＳ Ｐゴシック" pitchFamily="-107" charset="-128"/>
              </a:rPr>
              <a:t>Also use Shift, Ctrl, Alt modifiers.</a:t>
            </a:r>
          </a:p>
          <a:p>
            <a:pPr lvl="1"/>
            <a:r>
              <a:rPr lang="en-US" dirty="0" smtClean="0">
                <a:ea typeface="ＭＳ Ｐゴシック" pitchFamily="-107" charset="-128"/>
              </a:rPr>
              <a:t>Also try holding down x, y, or z.</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31607"/>
            <a:ext cx="9144000" cy="74605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3916" y="5105400"/>
            <a:ext cx="3156169" cy="749808"/>
          </a:xfrm>
          <a:prstGeom prst="rect">
            <a:avLst/>
          </a:prstGeom>
        </p:spPr>
      </p:pic>
    </p:spTree>
    <p:extLst>
      <p:ext uri="{BB962C8B-B14F-4D97-AF65-F5344CB8AC3E}">
        <p14:creationId xmlns:p14="http://schemas.microsoft.com/office/powerpoint/2010/main" val="1482817923"/>
      </p:ext>
    </p:extLst>
  </p:cSld>
  <p:clrMapOvr>
    <a:masterClrMapping/>
  </p:clrMapOvr>
  <p:transition>
    <p:fade/>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High Level View</a:t>
            </a:r>
          </a:p>
        </p:txBody>
      </p:sp>
      <p:sp>
        <p:nvSpPr>
          <p:cNvPr id="4" name="Content Placeholder 3"/>
          <p:cNvSpPr>
            <a:spLocks noGrp="1"/>
          </p:cNvSpPr>
          <p:nvPr>
            <p:ph sz="half" idx="1"/>
          </p:nvPr>
        </p:nvSpPr>
        <p:spPr>
          <a:xfrm>
            <a:off x="47244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Developers</a:t>
            </a:r>
            <a:endParaRPr lang="en-US" sz="3500" dirty="0">
              <a:solidFill>
                <a:schemeClr val="tx1"/>
              </a:solidFill>
            </a:endParaRPr>
          </a:p>
          <a:p>
            <a:r>
              <a:rPr lang="en-US" sz="2200" dirty="0">
                <a:solidFill>
                  <a:schemeClr val="tx1"/>
                </a:solidFill>
              </a:rPr>
              <a:t>Pass necessary simulation data to ParaView Catalyst</a:t>
            </a:r>
          </a:p>
          <a:p>
            <a:r>
              <a:rPr lang="en-US" sz="2200" dirty="0">
                <a:solidFill>
                  <a:schemeClr val="tx1"/>
                </a:solidFill>
              </a:rPr>
              <a:t>Need sufficient knowledge of both codes</a:t>
            </a:r>
          </a:p>
          <a:p>
            <a:pPr lvl="1"/>
            <a:r>
              <a:rPr lang="en-US" sz="1800" dirty="0">
                <a:solidFill>
                  <a:schemeClr val="tx1"/>
                </a:solidFill>
              </a:rPr>
              <a:t>VTK for grids and field data</a:t>
            </a:r>
          </a:p>
          <a:p>
            <a:pPr lvl="1"/>
            <a:r>
              <a:rPr lang="en-US" sz="1800" dirty="0">
                <a:solidFill>
                  <a:schemeClr val="tx1"/>
                </a:solidFill>
              </a:rPr>
              <a:t>ParaView Catalyst libraries</a:t>
            </a:r>
          </a:p>
          <a:p>
            <a:r>
              <a:rPr lang="en-US" sz="2200" dirty="0">
                <a:solidFill>
                  <a:schemeClr val="tx1"/>
                </a:solidFill>
              </a:rPr>
              <a:t>Transparent to simulation users</a:t>
            </a:r>
          </a:p>
          <a:p>
            <a:r>
              <a:rPr lang="en-US" sz="2200" dirty="0">
                <a:solidFill>
                  <a:schemeClr val="tx1"/>
                </a:solidFill>
              </a:rPr>
              <a:t>Extensible </a:t>
            </a:r>
          </a:p>
        </p:txBody>
      </p:sp>
      <p:sp>
        <p:nvSpPr>
          <p:cNvPr id="5" name="Content Placeholder 4"/>
          <p:cNvSpPr>
            <a:spLocks noGrp="1"/>
          </p:cNvSpPr>
          <p:nvPr>
            <p:ph sz="half" idx="2"/>
          </p:nvPr>
        </p:nvSpPr>
        <p:spPr>
          <a:xfrm>
            <a:off x="3810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Users</a:t>
            </a:r>
          </a:p>
          <a:p>
            <a:r>
              <a:rPr lang="en-US" sz="2200" dirty="0">
                <a:solidFill>
                  <a:schemeClr val="tx1"/>
                </a:solidFill>
              </a:rPr>
              <a:t>Knowledge of ParaView as a post-processing/analysis  tool</a:t>
            </a:r>
          </a:p>
          <a:p>
            <a:pPr lvl="1"/>
            <a:r>
              <a:rPr lang="en-US" sz="1800" dirty="0">
                <a:solidFill>
                  <a:schemeClr val="tx1"/>
                </a:solidFill>
              </a:rPr>
              <a:t>Basic interaction with GUI Catalyst script generator  plugin</a:t>
            </a:r>
          </a:p>
          <a:p>
            <a:pPr lvl="1"/>
            <a:r>
              <a:rPr lang="en-US" sz="1800" dirty="0">
                <a:solidFill>
                  <a:schemeClr val="tx1"/>
                </a:solidFill>
              </a:rPr>
              <a:t>Incremental knowledge increase to use the </a:t>
            </a:r>
            <a:r>
              <a:rPr lang="en-US" sz="1800" i="1" dirty="0">
                <a:solidFill>
                  <a:schemeClr val="tx1"/>
                </a:solidFill>
              </a:rPr>
              <a:t>in situ</a:t>
            </a:r>
            <a:r>
              <a:rPr lang="en-US" sz="1800" dirty="0">
                <a:solidFill>
                  <a:schemeClr val="tx1"/>
                </a:solidFill>
              </a:rPr>
              <a:t> tools from basic ParaView use</a:t>
            </a:r>
          </a:p>
          <a:p>
            <a:r>
              <a:rPr lang="en-US" sz="2200" dirty="0">
                <a:solidFill>
                  <a:schemeClr val="tx1"/>
                </a:solidFill>
              </a:rPr>
              <a:t>Programming knowledge can be useful to extend the tools</a:t>
            </a:r>
          </a:p>
        </p:txBody>
      </p:sp>
    </p:spTree>
    <p:extLst>
      <p:ext uri="{BB962C8B-B14F-4D97-AF65-F5344CB8AC3E}">
        <p14:creationId xmlns:p14="http://schemas.microsoft.com/office/powerpoint/2010/main" val="34161348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grpSp>
        <p:nvGrpSpPr>
          <p:cNvPr id="2" name="Group 5"/>
          <p:cNvGrpSpPr>
            <a:grpSpLocks noChangeAspect="1"/>
          </p:cNvGrpSpPr>
          <p:nvPr/>
        </p:nvGrpSpPr>
        <p:grpSpPr bwMode="auto">
          <a:xfrm>
            <a:off x="190500" y="1736339"/>
            <a:ext cx="2286000" cy="1431925"/>
            <a:chOff x="152400" y="533400"/>
            <a:chExt cx="9144000" cy="5721350"/>
          </a:xfrm>
        </p:grpSpPr>
        <p:pic>
          <p:nvPicPr>
            <p:cNvPr id="23575" name="Picture 2" descr="ExampleScreenshot.png"/>
            <p:cNvPicPr>
              <a:picLocks noChangeAspect="1"/>
            </p:cNvPicPr>
            <p:nvPr/>
          </p:nvPicPr>
          <p:blipFill>
            <a:blip r:embed="rId3"/>
            <a:srcRect/>
            <a:stretch>
              <a:fillRect/>
            </a:stretch>
          </p:blipFill>
          <p:spPr bwMode="auto">
            <a:xfrm>
              <a:off x="152400" y="533400"/>
              <a:ext cx="9144000" cy="5721350"/>
            </a:xfrm>
            <a:prstGeom prst="rect">
              <a:avLst/>
            </a:prstGeom>
            <a:noFill/>
            <a:ln w="9525">
              <a:noFill/>
              <a:miter lim="800000"/>
              <a:headEnd/>
              <a:tailEnd/>
            </a:ln>
          </p:spPr>
        </p:pic>
        <p:pic>
          <p:nvPicPr>
            <p:cNvPr id="23576" name="Picture 3" descr="LargeAMR.png"/>
            <p:cNvPicPr>
              <a:picLocks noChangeAspect="1"/>
            </p:cNvPicPr>
            <p:nvPr/>
          </p:nvPicPr>
          <p:blipFill>
            <a:blip r:embed="rId4"/>
            <a:srcRect/>
            <a:stretch>
              <a:fillRect/>
            </a:stretch>
          </p:blipFill>
          <p:spPr bwMode="auto">
            <a:xfrm>
              <a:off x="1566065" y="808634"/>
              <a:ext cx="7696200" cy="5280448"/>
            </a:xfrm>
            <a:prstGeom prst="rect">
              <a:avLst/>
            </a:prstGeom>
            <a:noFill/>
            <a:ln w="9525">
              <a:noFill/>
              <a:miter lim="800000"/>
              <a:headEnd/>
              <a:tailEnd/>
            </a:ln>
          </p:spPr>
        </p:pic>
      </p:grpSp>
      <p:sp>
        <p:nvSpPr>
          <p:cNvPr id="8" name="Content Placeholder 2"/>
          <p:cNvSpPr txBox="1">
            <a:spLocks/>
          </p:cNvSpPr>
          <p:nvPr/>
        </p:nvSpPr>
        <p:spPr bwMode="auto">
          <a:xfrm>
            <a:off x="3581400" y="1576001"/>
            <a:ext cx="1905000" cy="1752600"/>
          </a:xfrm>
          <a:prstGeom prst="rect">
            <a:avLst/>
          </a:prstGeom>
          <a:ln>
            <a:solidFill>
              <a:schemeClr val="bg2"/>
            </a:solidFill>
            <a:headEnd/>
            <a:tailEnd/>
          </a:ln>
          <a:effectLst>
            <a:outerShdw blurRad="50800" dist="38100" dir="2700000" algn="br">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marL="342900" indent="-342900" eaLnBrk="1" hangingPunct="1">
              <a:spcBef>
                <a:spcPct val="20000"/>
              </a:spcBef>
              <a:buClr>
                <a:srgbClr val="CB9745"/>
              </a:buClr>
            </a:pPr>
            <a:r>
              <a:rPr sz="500" noProof="1">
                <a:solidFill>
                  <a:srgbClr val="00B050"/>
                </a:solidFill>
                <a:ea typeface="ＭＳ Ｐゴシック" charset="-128"/>
                <a:cs typeface="ＭＳ Ｐゴシック" charset="-128"/>
              </a:rPr>
              <a:t># Create the reader and set the filename.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 = servermanager.sources.Reader(FileNames=path)</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view = servermanager.CreateRenderView()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repr = servermanager.CreateRepresentation(reader, 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reader.UpdatePipeline()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dataInfo = reader.GetDataInformation()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pDinfo = dataInfo.GetPointDataInformation()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arrayInfo = pDInfo.GetArrayInformation("displacement9")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if arrayInfo:</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a:t>
            </a:r>
            <a:r>
              <a:rPr sz="500" noProof="1">
                <a:solidFill>
                  <a:srgbClr val="00B050"/>
                </a:solidFill>
                <a:ea typeface="ＭＳ Ｐゴシック" charset="-128"/>
                <a:cs typeface="ＭＳ Ｐゴシック" charset="-128"/>
              </a:rPr>
              <a:t># get the range for the magnitude of displacement9</a:t>
            </a:r>
            <a:r>
              <a:rPr sz="500" noProof="1">
                <a:solidFill>
                  <a:srgbClr val="0070C0"/>
                </a:solidFill>
                <a:ea typeface="ＭＳ Ｐゴシック" charset="-128"/>
                <a:cs typeface="ＭＳ Ｐゴシック" charset="-128"/>
              </a:rPr>
              <a:t>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 = arrayInfo.GetComponentRange(-1)</a:t>
            </a:r>
            <a:endParaRPr sz="500" noProof="1">
              <a:solidFill>
                <a:srgbClr val="00B050"/>
              </a:solidFill>
              <a:ea typeface="ＭＳ Ｐゴシック" charset="-128"/>
              <a:cs typeface="ＭＳ Ｐゴシック" charset="-128"/>
            </a:endParaRP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 = servermanager.rendering.PVLookupTable()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lut.RGBPoints  = [range[0], 0.0, 0.0, 1.0,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range[1], 1.0, 0.0, 0.0]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lut.VectorMode = "Magnitude"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repr.LookupTable = lut</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repr.ColorArrayName = "displacement9"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repr.ColorAttributeType = "POINT_DATA"</a:t>
            </a:r>
          </a:p>
        </p:txBody>
      </p:sp>
      <p:cxnSp>
        <p:nvCxnSpPr>
          <p:cNvPr id="23566" name="Straight Arrow Connector 23"/>
          <p:cNvCxnSpPr>
            <a:cxnSpLocks noChangeShapeType="1"/>
            <a:endCxn id="8" idx="1"/>
          </p:cNvCxnSpPr>
          <p:nvPr/>
        </p:nvCxnSpPr>
        <p:spPr bwMode="auto">
          <a:xfrm flipV="1">
            <a:off x="2468563" y="2452301"/>
            <a:ext cx="1112837" cy="14288"/>
          </a:xfrm>
          <a:prstGeom prst="straightConnector1">
            <a:avLst/>
          </a:prstGeom>
          <a:noFill/>
          <a:ln w="3175">
            <a:solidFill>
              <a:schemeClr val="tx1"/>
            </a:solidFill>
            <a:round/>
            <a:headEnd/>
            <a:tailEnd type="arrow" w="med" len="med"/>
          </a:ln>
        </p:spPr>
      </p:cxnSp>
      <p:cxnSp>
        <p:nvCxnSpPr>
          <p:cNvPr id="23567" name="Straight Arrow Connector 25"/>
          <p:cNvCxnSpPr>
            <a:cxnSpLocks noChangeShapeType="1"/>
            <a:stCxn id="8" idx="3"/>
            <a:endCxn id="10" idx="1"/>
          </p:cNvCxnSpPr>
          <p:nvPr/>
        </p:nvCxnSpPr>
        <p:spPr bwMode="auto">
          <a:xfrm>
            <a:off x="5486400" y="2452301"/>
            <a:ext cx="1295400" cy="419100"/>
          </a:xfrm>
          <a:prstGeom prst="straightConnector1">
            <a:avLst/>
          </a:prstGeom>
          <a:noFill/>
          <a:ln w="3175">
            <a:solidFill>
              <a:schemeClr val="tx1"/>
            </a:solidFill>
            <a:round/>
            <a:headEnd/>
            <a:tailEnd type="arrow" w="med" len="med"/>
          </a:ln>
        </p:spPr>
      </p:cxnSp>
      <p:pic>
        <p:nvPicPr>
          <p:cNvPr id="23560" name="Picture 13"/>
          <p:cNvPicPr>
            <a:picLocks noChangeAspect="1"/>
          </p:cNvPicPr>
          <p:nvPr/>
        </p:nvPicPr>
        <p:blipFill>
          <a:blip r:embed="rId5"/>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sp>
        <p:nvSpPr>
          <p:cNvPr id="23572" name="TextBox 35"/>
          <p:cNvSpPr txBox="1">
            <a:spLocks noChangeArrowheads="1"/>
          </p:cNvSpPr>
          <p:nvPr/>
        </p:nvSpPr>
        <p:spPr bwMode="auto">
          <a:xfrm>
            <a:off x="2400300" y="2251502"/>
            <a:ext cx="1018227" cy="276999"/>
          </a:xfrm>
          <a:prstGeom prst="rect">
            <a:avLst/>
          </a:prstGeom>
          <a:noFill/>
          <a:ln w="9525">
            <a:noFill/>
            <a:miter lim="800000"/>
            <a:headEnd/>
            <a:tailEnd/>
          </a:ln>
        </p:spPr>
        <p:txBody>
          <a:bodyPr wrap="none">
            <a:prstTxWarp prst="textNoShape">
              <a:avLst/>
            </a:prstTxWarp>
            <a:spAutoFit/>
          </a:bodyPr>
          <a:lstStyle/>
          <a:p>
            <a:r>
              <a:rPr lang="en-US" sz="1200" dirty="0"/>
              <a:t>Script Export</a:t>
            </a:r>
          </a:p>
        </p:txBody>
      </p:sp>
      <p:sp>
        <p:nvSpPr>
          <p:cNvPr id="23573" name="TextBox 36"/>
          <p:cNvSpPr txBox="1">
            <a:spLocks noChangeArrowheads="1"/>
          </p:cNvSpPr>
          <p:nvPr/>
        </p:nvSpPr>
        <p:spPr bwMode="auto">
          <a:xfrm>
            <a:off x="5448300" y="1882170"/>
            <a:ext cx="990600" cy="646331"/>
          </a:xfrm>
          <a:prstGeom prst="rect">
            <a:avLst/>
          </a:prstGeom>
          <a:noFill/>
          <a:ln w="9525">
            <a:noFill/>
            <a:miter lim="800000"/>
            <a:headEnd/>
            <a:tailEnd/>
          </a:ln>
        </p:spPr>
        <p:txBody>
          <a:bodyPr wrap="square">
            <a:prstTxWarp prst="textNoShape">
              <a:avLst/>
            </a:prstTxWarp>
            <a:spAutoFit/>
          </a:bodyPr>
          <a:lstStyle/>
          <a:p>
            <a:r>
              <a:rPr lang="en-US" sz="1200" dirty="0"/>
              <a:t>Augmented script in input deck.</a:t>
            </a:r>
          </a:p>
        </p:txBody>
      </p:sp>
      <p:pic>
        <p:nvPicPr>
          <p:cNvPr id="23559" name="Picture 12" descr="Picture 1.png"/>
          <p:cNvPicPr>
            <a:picLocks noChangeAspect="1"/>
          </p:cNvPicPr>
          <p:nvPr/>
        </p:nvPicPr>
        <p:blipFill>
          <a:blip r:embed="rId6"/>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7"/>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8"/>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9" name="Group 28"/>
          <p:cNvGrpSpPr/>
          <p:nvPr/>
        </p:nvGrpSpPr>
        <p:grpSpPr>
          <a:xfrm>
            <a:off x="8458200" y="1905000"/>
            <a:ext cx="533400" cy="819997"/>
            <a:chOff x="3200400" y="1905000"/>
            <a:chExt cx="921597" cy="1581997"/>
          </a:xfrm>
        </p:grpSpPr>
        <p:sp>
          <p:nvSpPr>
            <p:cNvPr id="30" name="Curved Up Arrow 29"/>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1" name="Curved Down Arrow 30"/>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1270039889"/>
      </p:ext>
    </p:extLst>
  </p:cSld>
  <p:clrMapOvr>
    <a:masterClrMapping/>
  </p:clrMapOvr>
  <p:transition>
    <p:fade/>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a:t>
            </a:r>
          </a:p>
        </p:txBody>
      </p:sp>
      <p:sp>
        <p:nvSpPr>
          <p:cNvPr id="3" name="Content Placeholder 2"/>
          <p:cNvSpPr>
            <a:spLocks noGrp="1"/>
          </p:cNvSpPr>
          <p:nvPr>
            <p:ph idx="1"/>
          </p:nvPr>
        </p:nvSpPr>
        <p:spPr>
          <a:xfrm>
            <a:off x="381000" y="1524000"/>
            <a:ext cx="8305800" cy="4572000"/>
          </a:xfrm>
        </p:spPr>
        <p:txBody>
          <a:bodyPr/>
          <a:lstStyle/>
          <a:p>
            <a:r>
              <a:rPr lang="en-US" sz="2000" dirty="0"/>
              <a:t>$PVSOURCE/Examples/Catalyst/</a:t>
            </a:r>
            <a:r>
              <a:rPr lang="en-US" sz="2000" dirty="0" err="1"/>
              <a:t>PythonFullExample</a:t>
            </a:r>
            <a:endParaRPr lang="en-US" sz="2000" dirty="0"/>
          </a:p>
          <a:p>
            <a:pPr lvl="1"/>
            <a:r>
              <a:rPr lang="en-US" sz="2000" dirty="0" err="1"/>
              <a:t>fedriver.py</a:t>
            </a:r>
            <a:r>
              <a:rPr lang="en-US" sz="2000" dirty="0"/>
              <a:t> - simulation main loop</a:t>
            </a:r>
          </a:p>
          <a:p>
            <a:pPr lvl="1"/>
            <a:r>
              <a:rPr lang="en-US" sz="2000" dirty="0" err="1"/>
              <a:t>fedatastructures.py</a:t>
            </a:r>
            <a:r>
              <a:rPr lang="en-US" sz="2000" dirty="0"/>
              <a:t> - toy simulation kernel on regular grid</a:t>
            </a:r>
          </a:p>
          <a:p>
            <a:pPr lvl="1"/>
            <a:endParaRPr lang="en-US" sz="600" dirty="0"/>
          </a:p>
          <a:p>
            <a:pPr lvl="1"/>
            <a:r>
              <a:rPr lang="en-US" sz="2000" dirty="0" err="1"/>
              <a:t>coprocessing.py</a:t>
            </a:r>
            <a:r>
              <a:rPr lang="en-US" sz="2000" dirty="0"/>
              <a:t> - generic adaptor that runs catalyst scripts</a:t>
            </a:r>
          </a:p>
          <a:p>
            <a:pPr lvl="1"/>
            <a:r>
              <a:rPr lang="en-US" sz="2000" dirty="0"/>
              <a:t>gridwriter.py - Catalyst script with simple pipeline to output full grid</a:t>
            </a:r>
          </a:p>
          <a:p>
            <a:pPr lvl="1"/>
            <a:r>
              <a:rPr lang="en-US" sz="2000" dirty="0"/>
              <a:t>cpscript.py – Catalyst script with simple pipeline to output slices </a:t>
            </a:r>
          </a:p>
          <a:p>
            <a:endParaRPr lang="en-US" sz="900" dirty="0"/>
          </a:p>
          <a:p>
            <a:r>
              <a:rPr lang="en-US" sz="2000" dirty="0"/>
              <a:t>Run it in parallel</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a:t>
            </a:r>
            <a:r>
              <a:rPr lang="en-US" sz="2000" dirty="0" err="1">
                <a:latin typeface="Courier"/>
                <a:cs typeface="Courier"/>
              </a:rPr>
              <a:t>np</a:t>
            </a:r>
            <a:r>
              <a:rPr lang="en-US" sz="2000" dirty="0">
                <a:latin typeface="Courier"/>
                <a:cs typeface="Courier"/>
              </a:rPr>
              <a:t>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gridwriter.py</a:t>
            </a:r>
          </a:p>
          <a:p>
            <a:pPr marL="171450" indent="0">
              <a:buNone/>
            </a:pPr>
            <a:endParaRPr lang="en-US" sz="800" dirty="0"/>
          </a:p>
          <a:p>
            <a:pPr lvl="0"/>
            <a:r>
              <a:rPr lang="en-US" sz="2000" dirty="0"/>
              <a:t>Examine output with ParaView</a:t>
            </a:r>
          </a:p>
          <a:p>
            <a:pPr marL="171450" indent="0">
              <a:buNone/>
            </a:pPr>
            <a:r>
              <a:rPr lang="en-US" sz="2000" dirty="0">
                <a:latin typeface="Courier"/>
                <a:cs typeface="Courier"/>
              </a:rPr>
              <a:t>&lt;path to&gt;</a:t>
            </a:r>
            <a:r>
              <a:rPr lang="en-US" sz="2000" dirty="0" err="1">
                <a:latin typeface="Courier"/>
                <a:cs typeface="Courier"/>
              </a:rPr>
              <a:t>paraview</a:t>
            </a:r>
            <a:r>
              <a:rPr lang="en-US" sz="2000" dirty="0">
                <a:latin typeface="Courier"/>
                <a:cs typeface="Courier"/>
              </a:rPr>
              <a:t> full_grid_0.pvti</a:t>
            </a:r>
          </a:p>
          <a:p>
            <a:pPr lvl="0"/>
            <a:endParaRPr lang="en-US" sz="2000" dirty="0"/>
          </a:p>
          <a:p>
            <a:pPr lvl="0"/>
            <a:endParaRPr lang="en-US" sz="2000" dirty="0"/>
          </a:p>
          <a:p>
            <a:pPr marL="171450" indent="0">
              <a:buNone/>
            </a:pPr>
            <a:endParaRPr lang="en-US" sz="1600" dirty="0">
              <a:latin typeface="Courier"/>
              <a:cs typeface="Courier"/>
            </a:endParaRPr>
          </a:p>
        </p:txBody>
      </p:sp>
    </p:spTree>
    <p:extLst>
      <p:ext uri="{BB962C8B-B14F-4D97-AF65-F5344CB8AC3E}">
        <p14:creationId xmlns:p14="http://schemas.microsoft.com/office/powerpoint/2010/main" val="3840203691"/>
      </p:ext>
    </p:extLst>
  </p:cSld>
  <p:clrMapOvr>
    <a:masterClrMapping/>
  </p:clrMapOvr>
  <p:transition>
    <p:fade/>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ParaView GUI Plugin</a:t>
            </a:r>
          </a:p>
        </p:txBody>
      </p:sp>
      <p:sp>
        <p:nvSpPr>
          <p:cNvPr id="3" name="Content Placeholder 2"/>
          <p:cNvSpPr>
            <a:spLocks noGrp="1"/>
          </p:cNvSpPr>
          <p:nvPr>
            <p:ph idx="1"/>
          </p:nvPr>
        </p:nvSpPr>
        <p:spPr/>
        <p:txBody>
          <a:bodyPr/>
          <a:lstStyle/>
          <a:p>
            <a:r>
              <a:rPr lang="en-US" sz="2400" dirty="0"/>
              <a:t>Creates Catalyst scripts (e.g. gridwriter.py) to insert into simulation runs</a:t>
            </a:r>
          </a:p>
          <a:p>
            <a:r>
              <a:rPr lang="en-US" sz="2400" dirty="0"/>
              <a:t>Mostly just use ParaView as normal</a:t>
            </a:r>
          </a:p>
          <a:p>
            <a:pPr lvl="1"/>
            <a:r>
              <a:rPr lang="en-US" sz="2400" dirty="0"/>
              <a:t>Setup desired pipelines</a:t>
            </a:r>
          </a:p>
          <a:p>
            <a:pPr lvl="1"/>
            <a:r>
              <a:rPr lang="en-US" sz="2400" dirty="0"/>
              <a:t>Ideally, start with a representative data set from the simulation</a:t>
            </a:r>
          </a:p>
          <a:p>
            <a:r>
              <a:rPr lang="en-US" sz="2400" dirty="0"/>
              <a:t>Plugin lets you add extra pipeline information to tell what to take in and output during simulation run</a:t>
            </a:r>
          </a:p>
          <a:p>
            <a:pPr lvl="1"/>
            <a:r>
              <a:rPr lang="en-US" sz="2400" dirty="0"/>
              <a:t>What will simulation produce?</a:t>
            </a:r>
          </a:p>
          <a:p>
            <a:pPr lvl="1"/>
            <a:r>
              <a:rPr lang="en-US" sz="2400" dirty="0"/>
              <a:t>Add data extract writers</a:t>
            </a:r>
          </a:p>
          <a:p>
            <a:pPr lvl="1"/>
            <a:r>
              <a:rPr lang="en-US" sz="2400" dirty="0"/>
              <a:t>Create screenshots to output</a:t>
            </a:r>
          </a:p>
          <a:p>
            <a:pPr marL="457200" lvl="1" indent="0">
              <a:buNone/>
            </a:pPr>
            <a:endParaRPr lang="en-US" sz="2400" dirty="0"/>
          </a:p>
        </p:txBody>
      </p:sp>
    </p:spTree>
    <p:extLst>
      <p:ext uri="{BB962C8B-B14F-4D97-AF65-F5344CB8AC3E}">
        <p14:creationId xmlns:p14="http://schemas.microsoft.com/office/powerpoint/2010/main" val="154821901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026" name="Picture 2" descr="C:\Users\acbauer\Documents\CatalystImages\plugi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41290"/>
            <a:ext cx="6669026" cy="521671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acbauer\Documents\CatalystImages\tools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12110" t="-1" r="56267" b="-23334"/>
          <a:stretch/>
        </p:blipFill>
        <p:spPr bwMode="auto">
          <a:xfrm>
            <a:off x="0" y="1484440"/>
            <a:ext cx="5173349" cy="40353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i="1" dirty="0"/>
              <a:t>In Situ</a:t>
            </a:r>
            <a:r>
              <a:rPr lang="en-US" dirty="0"/>
              <a:t> Exercise – Load Plugin</a:t>
            </a:r>
          </a:p>
        </p:txBody>
      </p:sp>
      <p:cxnSp>
        <p:nvCxnSpPr>
          <p:cNvPr id="9" name="Straight Arrow Connector 8"/>
          <p:cNvCxnSpPr/>
          <p:nvPr/>
        </p:nvCxnSpPr>
        <p:spPr bwMode="auto">
          <a:xfrm flipH="1" flipV="1">
            <a:off x="7689418" y="4648200"/>
            <a:ext cx="1265607" cy="163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pic>
        <p:nvPicPr>
          <p:cNvPr id="1028" name="Picture 4" descr="C:\Users\acbauer\Documents\CatalystImages\toolsmenu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814848"/>
            <a:ext cx="2469170" cy="414220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bwMode="auto">
          <a:xfrm>
            <a:off x="2100723" y="1484440"/>
            <a:ext cx="762000" cy="327334"/>
          </a:xfrm>
          <a:prstGeom prst="roundRect">
            <a:avLst/>
          </a:prstGeom>
          <a:noFill/>
          <a:ln w="508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21106299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New Menus</a:t>
            </a:r>
          </a:p>
        </p:txBody>
      </p:sp>
      <p:grpSp>
        <p:nvGrpSpPr>
          <p:cNvPr id="3" name="Group 2"/>
          <p:cNvGrpSpPr/>
          <p:nvPr/>
        </p:nvGrpSpPr>
        <p:grpSpPr>
          <a:xfrm>
            <a:off x="609600" y="1883662"/>
            <a:ext cx="8027384" cy="3662570"/>
            <a:chOff x="838200" y="1976230"/>
            <a:chExt cx="8027384" cy="3662570"/>
          </a:xfrm>
        </p:grpSpPr>
        <p:pic>
          <p:nvPicPr>
            <p:cNvPr id="5123" name="Picture 3" descr="C:\Users\acbauer\Downloads\writersm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216" y="2595563"/>
              <a:ext cx="5234368" cy="3043237"/>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C:\Users\acbauer\Downloads\ExportState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95563"/>
              <a:ext cx="2820284" cy="500051"/>
            </a:xfrm>
            <a:prstGeom prst="rect">
              <a:avLst/>
            </a:prstGeom>
            <a:noFill/>
            <a:extLst>
              <a:ext uri="{909E8E84-426E-40dd-AFC4-6F175D3DCCD1}">
                <a14:hiddenFill xmlns:a14="http://schemas.microsoft.com/office/drawing/2010/main" xmlns="">
                  <a:solidFill>
                    <a:srgbClr val="FFFFFF"/>
                  </a:solidFill>
                </a14:hiddenFill>
              </a:ext>
            </a:extLst>
          </p:spPr>
        </p:pic>
        <p:pic>
          <p:nvPicPr>
            <p:cNvPr id="5125" name="Picture 5" descr="C:\Users\acbauer\Downloads\MainMenu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16" y="1976230"/>
              <a:ext cx="4103084" cy="619333"/>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377090550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a:t>
            </a:r>
          </a:p>
        </p:txBody>
      </p:sp>
      <p:sp>
        <p:nvSpPr>
          <p:cNvPr id="7" name="Content Placeholder 6"/>
          <p:cNvSpPr>
            <a:spLocks noGrp="1"/>
          </p:cNvSpPr>
          <p:nvPr>
            <p:ph idx="1"/>
          </p:nvPr>
        </p:nvSpPr>
        <p:spPr/>
        <p:txBody>
          <a:bodyPr/>
          <a:lstStyle/>
          <a:p>
            <a:r>
              <a:rPr lang="en-US" sz="2400" dirty="0"/>
              <a:t>Bootstrap with some similar data</a:t>
            </a:r>
          </a:p>
          <a:p>
            <a:pPr marL="171450" indent="0">
              <a:buNone/>
            </a:pPr>
            <a:r>
              <a:rPr lang="en-US" sz="2000" dirty="0"/>
              <a:t>   </a:t>
            </a:r>
            <a:r>
              <a:rPr lang="en-US" sz="2200" dirty="0"/>
              <a:t>fedriver.py made </a:t>
            </a:r>
            <a:r>
              <a:rPr lang="en-US" sz="2200" dirty="0" err="1"/>
              <a:t>fullgrid</a:t>
            </a:r>
            <a:r>
              <a:rPr lang="en-US" sz="2200" dirty="0"/>
              <a:t>_*.</a:t>
            </a:r>
            <a:r>
              <a:rPr lang="en-US" sz="2200" dirty="0" err="1"/>
              <a:t>pvti</a:t>
            </a:r>
            <a:r>
              <a:rPr lang="en-US" sz="2200" dirty="0"/>
              <a:t> files</a:t>
            </a:r>
          </a:p>
          <a:p>
            <a:pPr marL="171450" indent="0">
              <a:buNone/>
            </a:pPr>
            <a:r>
              <a:rPr lang="en-US" sz="2200" dirty="0"/>
              <a:t>   open one</a:t>
            </a:r>
          </a:p>
          <a:p>
            <a:pPr marL="171450" indent="0">
              <a:buNone/>
            </a:pPr>
            <a:endParaRPr lang="en-US" sz="1050" dirty="0"/>
          </a:p>
          <a:p>
            <a:r>
              <a:rPr lang="en-US" sz="2400" dirty="0"/>
              <a:t>Customize the visualization pipeline for simulation</a:t>
            </a:r>
          </a:p>
          <a:p>
            <a:pPr marL="457200" lvl="1" indent="0">
              <a:buNone/>
            </a:pPr>
            <a:r>
              <a:rPr lang="en-US" sz="2200" dirty="0"/>
              <a:t>Produce different results</a:t>
            </a:r>
          </a:p>
          <a:p>
            <a:pPr marL="457200" lvl="1" indent="0">
              <a:buNone/>
            </a:pPr>
            <a:r>
              <a:rPr lang="en-US" sz="2200" dirty="0"/>
              <a:t>Almost anything ParaView can make is fair game</a:t>
            </a:r>
          </a:p>
          <a:p>
            <a:pPr lvl="1"/>
            <a:r>
              <a:rPr lang="en-US" sz="2200" dirty="0"/>
              <a:t>Insert an Extract Subset Filter</a:t>
            </a:r>
          </a:p>
          <a:p>
            <a:pPr lvl="1"/>
            <a:r>
              <a:rPr lang="en-US" sz="2200" dirty="0"/>
              <a:t>Insert a writer to have the simulation save its output</a:t>
            </a:r>
          </a:p>
          <a:p>
            <a:pPr lvl="1"/>
            <a:r>
              <a:rPr lang="en-US" sz="2200" dirty="0"/>
              <a:t>Export View</a:t>
            </a:r>
          </a:p>
          <a:p>
            <a:pPr lvl="1"/>
            <a:r>
              <a:rPr lang="en-US" sz="2200" dirty="0"/>
              <a:t>Save Script</a:t>
            </a:r>
          </a:p>
          <a:p>
            <a:pPr lvl="1"/>
            <a:endParaRPr lang="en-US" sz="1100" dirty="0"/>
          </a:p>
        </p:txBody>
      </p:sp>
    </p:spTree>
    <p:extLst>
      <p:ext uri="{BB962C8B-B14F-4D97-AF65-F5344CB8AC3E}">
        <p14:creationId xmlns:p14="http://schemas.microsoft.com/office/powerpoint/2010/main" val="426302190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 – Adding in Writers</a:t>
            </a:r>
          </a:p>
        </p:txBody>
      </p:sp>
      <p:sp>
        <p:nvSpPr>
          <p:cNvPr id="7" name="Content Placeholder 6"/>
          <p:cNvSpPr>
            <a:spLocks noGrp="1"/>
          </p:cNvSpPr>
          <p:nvPr>
            <p:ph sz="half" idx="1"/>
          </p:nvPr>
        </p:nvSpPr>
        <p:spPr/>
        <p:txBody>
          <a:bodyPr/>
          <a:lstStyle/>
          <a:p>
            <a:r>
              <a:rPr lang="en-US" sz="2400" dirty="0"/>
              <a:t>Only valid writers available in Writers menu</a:t>
            </a:r>
          </a:p>
          <a:p>
            <a:r>
              <a:rPr lang="en-US" sz="2400" dirty="0"/>
              <a:t>Parameters:</a:t>
            </a:r>
          </a:p>
          <a:p>
            <a:pPr lvl="1"/>
            <a:r>
              <a:rPr lang="en-US" sz="2000" dirty="0"/>
              <a:t>File Name – %t gets replaced with time step</a:t>
            </a:r>
          </a:p>
          <a:p>
            <a:pPr lvl="1"/>
            <a:r>
              <a:rPr lang="en-US" sz="2000" dirty="0"/>
              <a:t>Write Frequency</a:t>
            </a:r>
          </a:p>
        </p:txBody>
      </p:sp>
      <p:sp>
        <p:nvSpPr>
          <p:cNvPr id="5" name="Content Placeholder 4"/>
          <p:cNvSpPr>
            <a:spLocks noGrp="1"/>
          </p:cNvSpPr>
          <p:nvPr>
            <p:ph sz="half" idx="2"/>
          </p:nvPr>
        </p:nvSpPr>
        <p:spPr/>
        <p:txBody>
          <a:bodyPr/>
          <a:lstStyle/>
          <a:p>
            <a:endParaRPr lang="en-US"/>
          </a:p>
        </p:txBody>
      </p:sp>
      <p:pic>
        <p:nvPicPr>
          <p:cNvPr id="2050" name="Picture 2" descr="C:\Users\acbauer\Documents\CatalystImages\pipeline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3776420" cy="5181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Users\acbauer\Documents\CatalystImages\writers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3" y="4343400"/>
            <a:ext cx="4062984" cy="2362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2479193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cbauer\Downloads\Expo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87" y="1876042"/>
            <a:ext cx="5811525" cy="495983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777948" y="197036"/>
            <a:ext cx="7696200" cy="1066800"/>
          </a:xfrm>
        </p:spPr>
        <p:txBody>
          <a:bodyPr>
            <a:noAutofit/>
          </a:bodyPr>
          <a:lstStyle/>
          <a:p>
            <a:r>
              <a:rPr lang="en-US" i="1" dirty="0"/>
              <a:t>In Situ </a:t>
            </a:r>
            <a:r>
              <a:rPr lang="en-US" dirty="0"/>
              <a:t>Exercise – </a:t>
            </a:r>
            <a:br>
              <a:rPr lang="en-US" dirty="0"/>
            </a:br>
            <a:r>
              <a:rPr lang="en-US" dirty="0"/>
              <a:t>Exporting the Script</a:t>
            </a:r>
            <a:endParaRPr lang="en-US" i="1" dirty="0"/>
          </a:p>
        </p:txBody>
      </p:sp>
      <p:pic>
        <p:nvPicPr>
          <p:cNvPr id="8196" name="Picture 4" descr="C:\Users\acbauer\Downloads\Main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2087" r="41420"/>
          <a:stretch/>
        </p:blipFill>
        <p:spPr bwMode="auto">
          <a:xfrm>
            <a:off x="4701978" y="1351641"/>
            <a:ext cx="2194560" cy="586390"/>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C:\Users\acbauer\Downloads\ExportStateMen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978" y="1923283"/>
            <a:ext cx="3764796" cy="66751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le 8"/>
          <p:cNvSpPr/>
          <p:nvPr/>
        </p:nvSpPr>
        <p:spPr bwMode="auto">
          <a:xfrm>
            <a:off x="5029200" y="6324600"/>
            <a:ext cx="935910" cy="356105"/>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21131790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 – Select Inputs</a:t>
            </a:r>
          </a:p>
        </p:txBody>
      </p:sp>
      <p:sp>
        <p:nvSpPr>
          <p:cNvPr id="4" name="Content Placeholder 3"/>
          <p:cNvSpPr>
            <a:spLocks noGrp="1"/>
          </p:cNvSpPr>
          <p:nvPr>
            <p:ph idx="1"/>
          </p:nvPr>
        </p:nvSpPr>
        <p:spPr/>
        <p:txBody>
          <a:bodyPr/>
          <a:lstStyle/>
          <a:p>
            <a:r>
              <a:rPr lang="en-US" dirty="0"/>
              <a:t>Usually only a single input but can have multiple inputs</a:t>
            </a:r>
          </a:p>
          <a:p>
            <a:r>
              <a:rPr lang="en-US" dirty="0"/>
              <a:t>Each pipeline source is a potential input</a:t>
            </a:r>
          </a:p>
        </p:txBody>
      </p:sp>
      <p:grpSp>
        <p:nvGrpSpPr>
          <p:cNvPr id="11" name="Group 10"/>
          <p:cNvGrpSpPr/>
          <p:nvPr/>
        </p:nvGrpSpPr>
        <p:grpSpPr>
          <a:xfrm>
            <a:off x="1447800" y="3172550"/>
            <a:ext cx="6022046" cy="3685450"/>
            <a:chOff x="914400" y="2846113"/>
            <a:chExt cx="6555446" cy="4011887"/>
          </a:xfrm>
        </p:grpSpPr>
        <p:pic>
          <p:nvPicPr>
            <p:cNvPr id="3075" name="Picture 3" descr="C:\Users\acbauer\Documents\CatalystImages\exportstatesimulationinputs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46113"/>
              <a:ext cx="6555446" cy="401188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Arrow Connector 7"/>
            <p:cNvCxnSpPr/>
            <p:nvPr/>
          </p:nvCxnSpPr>
          <p:spPr bwMode="auto">
            <a:xfrm>
              <a:off x="2590800" y="4452479"/>
              <a:ext cx="2362200" cy="0"/>
            </a:xfrm>
            <a:prstGeom prst="straightConnector1">
              <a:avLst/>
            </a:prstGeom>
            <a:solidFill>
              <a:schemeClr val="accent1"/>
            </a:solidFill>
            <a:ln w="25400" cap="flat" cmpd="sng" algn="ctr">
              <a:solidFill>
                <a:schemeClr val="accent2"/>
              </a:solidFill>
              <a:prstDash val="solid"/>
              <a:round/>
              <a:headEnd type="none" w="med" len="med"/>
              <a:tailEnd type="arrow"/>
            </a:ln>
            <a:effectLst/>
          </p:spPr>
        </p:cxnSp>
        <p:sp>
          <p:nvSpPr>
            <p:cNvPr id="9" name="Rounded Rectangle 8"/>
            <p:cNvSpPr/>
            <p:nvPr/>
          </p:nvSpPr>
          <p:spPr bwMode="auto">
            <a:xfrm>
              <a:off x="3686068" y="5360713"/>
              <a:ext cx="1012110" cy="472437"/>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Rounded Rectangle 9"/>
            <p:cNvSpPr/>
            <p:nvPr/>
          </p:nvSpPr>
          <p:spPr bwMode="auto">
            <a:xfrm>
              <a:off x="5410200" y="6385563"/>
              <a:ext cx="1012110" cy="3931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p:cNvSpPr/>
            <p:nvPr/>
          </p:nvSpPr>
          <p:spPr>
            <a:xfrm>
              <a:off x="4089405" y="4489125"/>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1</a:t>
              </a:r>
            </a:p>
          </p:txBody>
        </p:sp>
        <p:sp>
          <p:nvSpPr>
            <p:cNvPr id="13" name="Rectangle 12"/>
            <p:cNvSpPr/>
            <p:nvPr/>
          </p:nvSpPr>
          <p:spPr>
            <a:xfrm>
              <a:off x="5813537" y="5574069"/>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2</a:t>
              </a:r>
            </a:p>
          </p:txBody>
        </p:sp>
      </p:grpSp>
    </p:spTree>
    <p:extLst>
      <p:ext uri="{BB962C8B-B14F-4D97-AF65-F5344CB8AC3E}">
        <p14:creationId xmlns:p14="http://schemas.microsoft.com/office/powerpoint/2010/main" val="3764677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p:txBody>
      </p:sp>
      <p:pic>
        <p:nvPicPr>
          <p:cNvPr id="50181" name="Picture 6"/>
          <p:cNvPicPr>
            <a:picLocks noChangeAspect="1" noChangeArrowheads="1"/>
          </p:cNvPicPr>
          <p:nvPr/>
        </p:nvPicPr>
        <p:blipFill>
          <a:blip r:embed="rId3"/>
          <a:srcRect/>
          <a:stretch>
            <a:fillRect/>
          </a:stretch>
        </p:blipFill>
        <p:spPr bwMode="auto">
          <a:xfrm>
            <a:off x="2362200" y="4210050"/>
            <a:ext cx="4419600" cy="4953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spTree>
    <p:extLst>
      <p:ext uri="{BB962C8B-B14F-4D97-AF65-F5344CB8AC3E}">
        <p14:creationId xmlns:p14="http://schemas.microsoft.com/office/powerpoint/2010/main" val="1740457744"/>
      </p:ext>
    </p:extLst>
  </p:cSld>
  <p:clrMapOvr>
    <a:masterClrMapping/>
  </p:clrMapOvr>
  <p:transition>
    <p:fade/>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In Situ </a:t>
            </a:r>
            <a:r>
              <a:rPr lang="en-US" dirty="0"/>
              <a:t>Exercise – Specify Renderings</a:t>
            </a:r>
          </a:p>
        </p:txBody>
      </p:sp>
      <p:sp>
        <p:nvSpPr>
          <p:cNvPr id="5" name="Content Placeholder 4"/>
          <p:cNvSpPr>
            <a:spLocks noGrp="1"/>
          </p:cNvSpPr>
          <p:nvPr>
            <p:ph sz="half" idx="2"/>
          </p:nvPr>
        </p:nvSpPr>
        <p:spPr>
          <a:xfrm>
            <a:off x="381000" y="1391265"/>
            <a:ext cx="3379838" cy="4734898"/>
          </a:xfrm>
        </p:spPr>
        <p:txBody>
          <a:bodyPr/>
          <a:lstStyle/>
          <a:p>
            <a:r>
              <a:rPr lang="en-US" dirty="0"/>
              <a:t>Parameters/Options:</a:t>
            </a:r>
          </a:p>
          <a:p>
            <a:pPr lvl="1"/>
            <a:r>
              <a:rPr lang="en-US" dirty="0"/>
              <a:t>Live visualization</a:t>
            </a:r>
          </a:p>
          <a:p>
            <a:pPr lvl="1"/>
            <a:r>
              <a:rPr lang="en-US" dirty="0"/>
              <a:t>Rescale to Data Range (all images)</a:t>
            </a:r>
          </a:p>
          <a:p>
            <a:pPr lvl="1"/>
            <a:r>
              <a:rPr lang="en-US" dirty="0"/>
              <a:t>Individual images</a:t>
            </a:r>
          </a:p>
          <a:p>
            <a:pPr lvl="2"/>
            <a:r>
              <a:rPr lang="en-US" dirty="0"/>
              <a:t>Image Type</a:t>
            </a:r>
          </a:p>
          <a:p>
            <a:pPr lvl="2"/>
            <a:r>
              <a:rPr lang="en-US" dirty="0"/>
              <a:t>File Name</a:t>
            </a:r>
          </a:p>
          <a:p>
            <a:pPr lvl="2"/>
            <a:r>
              <a:rPr lang="en-US" dirty="0"/>
              <a:t>Write Frequency</a:t>
            </a:r>
          </a:p>
          <a:p>
            <a:pPr lvl="2"/>
            <a:r>
              <a:rPr lang="en-US" dirty="0"/>
              <a:t>Magnification</a:t>
            </a:r>
          </a:p>
          <a:p>
            <a:pPr lvl="2"/>
            <a:r>
              <a:rPr lang="en-US" dirty="0"/>
              <a:t>Fit to Screen</a:t>
            </a:r>
          </a:p>
          <a:p>
            <a:r>
              <a:rPr lang="en-US" dirty="0"/>
              <a:t>%t gets replaced with time step</a:t>
            </a:r>
          </a:p>
        </p:txBody>
      </p:sp>
      <p:sp>
        <p:nvSpPr>
          <p:cNvPr id="6" name="Text Placeholder 5"/>
          <p:cNvSpPr>
            <a:spLocks noGrp="1"/>
          </p:cNvSpPr>
          <p:nvPr>
            <p:ph type="body" sz="quarter" idx="3"/>
          </p:nvPr>
        </p:nvSpPr>
        <p:spPr/>
        <p:txBody>
          <a:bodyPr/>
          <a:lstStyle/>
          <a:p>
            <a:endParaRPr lang="en-US"/>
          </a:p>
        </p:txBody>
      </p:sp>
      <p:pic>
        <p:nvPicPr>
          <p:cNvPr id="13314" name="Picture 2" descr="C:\Users\acbauer\Downloads\Expor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838" y="1391265"/>
            <a:ext cx="5383161"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2418900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Save the Script</a:t>
            </a:r>
            <a:endParaRPr lang="en-US" i="1" dirty="0"/>
          </a:p>
        </p:txBody>
      </p:sp>
      <p:sp>
        <p:nvSpPr>
          <p:cNvPr id="3" name="Content Placeholder 2"/>
          <p:cNvSpPr>
            <a:spLocks noGrp="1"/>
          </p:cNvSpPr>
          <p:nvPr>
            <p:ph idx="1"/>
          </p:nvPr>
        </p:nvSpPr>
        <p:spPr>
          <a:xfrm>
            <a:off x="457199" y="2057401"/>
            <a:ext cx="7132803" cy="3394472"/>
          </a:xfrm>
        </p:spPr>
        <p:txBody>
          <a:bodyPr/>
          <a:lstStyle/>
          <a:p>
            <a:r>
              <a:rPr lang="en-US" dirty="0"/>
              <a:t>Click on </a:t>
            </a:r>
            <a:r>
              <a:rPr lang="en-US" b="1" dirty="0"/>
              <a:t>Finish </a:t>
            </a:r>
            <a:r>
              <a:rPr lang="en-US" dirty="0"/>
              <a:t> and save script</a:t>
            </a:r>
            <a:endParaRPr lang="en-US" b="1" dirty="0"/>
          </a:p>
        </p:txBody>
      </p:sp>
      <p:pic>
        <p:nvPicPr>
          <p:cNvPr id="13314" name="Picture 2" descr="C:\Users\acbauer\Documents\SCConferences\SC15\savescri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205" y="2971800"/>
            <a:ext cx="5333589" cy="335756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 name="Straight Arrow Connector 5"/>
          <p:cNvCxnSpPr/>
          <p:nvPr/>
        </p:nvCxnSpPr>
        <p:spPr bwMode="auto">
          <a:xfrm flipH="1" flipV="1">
            <a:off x="4577861" y="5888783"/>
            <a:ext cx="1265607" cy="1223"/>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spTree>
    <p:extLst>
      <p:ext uri="{BB962C8B-B14F-4D97-AF65-F5344CB8AC3E}">
        <p14:creationId xmlns:p14="http://schemas.microsoft.com/office/powerpoint/2010/main" val="125441624"/>
      </p:ext>
    </p:extLst>
  </p:cSld>
  <p:clrMapOvr>
    <a:masterClrMapping/>
  </p:clrMapOvr>
  <p:transition>
    <p:fade/>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In Situ Exercise</a:t>
            </a:r>
          </a:p>
        </p:txBody>
      </p:sp>
      <p:sp>
        <p:nvSpPr>
          <p:cNvPr id="7" name="Content Placeholder 6"/>
          <p:cNvSpPr>
            <a:spLocks noGrp="1"/>
          </p:cNvSpPr>
          <p:nvPr>
            <p:ph idx="1"/>
          </p:nvPr>
        </p:nvSpPr>
        <p:spPr/>
        <p:txBody>
          <a:bodyPr/>
          <a:lstStyle/>
          <a:p>
            <a:r>
              <a:rPr lang="en-US" sz="2400" dirty="0"/>
              <a:t>Run the simulation again</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-np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dataextracts.py</a:t>
            </a:r>
          </a:p>
          <a:p>
            <a:pPr lvl="1"/>
            <a:endParaRPr lang="en-US" sz="2200" dirty="0"/>
          </a:p>
          <a:p>
            <a:r>
              <a:rPr lang="en-US" sz="2400" dirty="0"/>
              <a:t>It will produce requested data subsets and rendered images</a:t>
            </a:r>
            <a:endParaRPr lang="en-US" sz="2200" dirty="0"/>
          </a:p>
        </p:txBody>
      </p:sp>
    </p:spTree>
    <p:extLst>
      <p:ext uri="{BB962C8B-B14F-4D97-AF65-F5344CB8AC3E}">
        <p14:creationId xmlns:p14="http://schemas.microsoft.com/office/powerpoint/2010/main" val="367951706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ParaView Catalyst Possibilities</a:t>
            </a:r>
          </a:p>
        </p:txBody>
      </p:sp>
      <p:sp>
        <p:nvSpPr>
          <p:cNvPr id="8" name="Content Placeholder 7"/>
          <p:cNvSpPr>
            <a:spLocks noGrp="1"/>
          </p:cNvSpPr>
          <p:nvPr>
            <p:ph idx="1"/>
          </p:nvPr>
        </p:nvSpPr>
        <p:spPr/>
        <p:txBody>
          <a:bodyPr/>
          <a:lstStyle/>
          <a:p>
            <a:r>
              <a:rPr lang="en-US" sz="2800" dirty="0"/>
              <a:t>Just scratched the surface</a:t>
            </a:r>
          </a:p>
          <a:p>
            <a:pPr lvl="1"/>
            <a:r>
              <a:rPr lang="en-US" sz="2600" dirty="0"/>
              <a:t>Don’t need ParaView GUI</a:t>
            </a:r>
          </a:p>
          <a:p>
            <a:pPr lvl="1"/>
            <a:r>
              <a:rPr lang="en-US" sz="2600" dirty="0"/>
              <a:t>Don’t need Python</a:t>
            </a:r>
          </a:p>
          <a:p>
            <a:pPr lvl="1"/>
            <a:r>
              <a:rPr lang="en-US" sz="2600" dirty="0"/>
              <a:t>Don’t need full ParaView library</a:t>
            </a:r>
          </a:p>
          <a:p>
            <a:pPr lvl="1"/>
            <a:endParaRPr lang="en-US" sz="2600" dirty="0"/>
          </a:p>
          <a:p>
            <a:pPr lvl="1"/>
            <a:r>
              <a:rPr lang="en-US" sz="2600" dirty="0"/>
              <a:t>Can connect to running simulations</a:t>
            </a:r>
          </a:p>
          <a:p>
            <a:pPr lvl="1"/>
            <a:r>
              <a:rPr lang="en-US" sz="2600" dirty="0"/>
              <a:t>Output Cinema databases for image based deferred rendering interactive and </a:t>
            </a:r>
            <a:r>
              <a:rPr lang="en-US" sz="2600" dirty="0" err="1"/>
              <a:t>queryable</a:t>
            </a:r>
            <a:r>
              <a:rPr lang="en-US" sz="2600" dirty="0"/>
              <a:t> visualization.</a:t>
            </a:r>
          </a:p>
          <a:p>
            <a:pPr lvl="1"/>
            <a:endParaRPr lang="en-US" sz="2800" dirty="0"/>
          </a:p>
          <a:p>
            <a:pPr lvl="1"/>
            <a:endParaRPr lang="en-US" sz="2800" dirty="0"/>
          </a:p>
        </p:txBody>
      </p:sp>
    </p:spTree>
    <p:extLst>
      <p:ext uri="{BB962C8B-B14F-4D97-AF65-F5344CB8AC3E}">
        <p14:creationId xmlns:p14="http://schemas.microsoft.com/office/powerpoint/2010/main" val="4164055709"/>
      </p:ext>
    </p:extLst>
  </p:cSld>
  <p:clrMapOvr>
    <a:masterClrMapping/>
  </p:clrMapOvr>
  <p:transition>
    <p:fade/>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a:t>Want to Learn More?</a:t>
            </a:r>
            <a:endParaRPr lang="en-US" dirty="0"/>
          </a:p>
        </p:txBody>
      </p:sp>
      <p:sp>
        <p:nvSpPr>
          <p:cNvPr id="3" name="Content Placeholder 2"/>
          <p:cNvSpPr>
            <a:spLocks noGrp="1"/>
          </p:cNvSpPr>
          <p:nvPr>
            <p:ph idx="1"/>
          </p:nvPr>
        </p:nvSpPr>
        <p:spPr/>
        <p:txBody>
          <a:bodyPr/>
          <a:lstStyle/>
          <a:p>
            <a:r>
              <a:rPr lang="en-US" sz="2400" dirty="0"/>
              <a:t>Catalyst User’s Guide:</a:t>
            </a:r>
          </a:p>
          <a:p>
            <a:pPr lvl="1"/>
            <a:r>
              <a:rPr lang="en-US" altLang="en-US" sz="2400" dirty="0">
                <a:solidFill>
                  <a:schemeClr val="tx1"/>
                </a:solidFill>
                <a:latin typeface="Arial" panose="020B0604020202020204" pitchFamily="34" charset="0"/>
                <a:hlinkClick r:id="rId3"/>
              </a:rPr>
              <a:t>http://www.paraview.org/files/catalyst/docs/ParaViewCatalystUsersGuide_v2.pdf</a:t>
            </a:r>
            <a:r>
              <a:rPr lang="en-US" altLang="en-US" sz="2400" dirty="0">
                <a:solidFill>
                  <a:schemeClr val="tx1"/>
                </a:solidFill>
                <a:latin typeface="Arial" panose="020B0604020202020204" pitchFamily="34" charset="0"/>
              </a:rPr>
              <a:t> </a:t>
            </a:r>
            <a:endParaRPr lang="en-US" sz="2400" dirty="0">
              <a:hlinkClick r:id="rId4"/>
            </a:endParaRPr>
          </a:p>
          <a:p>
            <a:r>
              <a:rPr lang="en-US" sz="2400" dirty="0"/>
              <a:t>Website:</a:t>
            </a:r>
          </a:p>
          <a:p>
            <a:pPr lvl="1"/>
            <a:r>
              <a:rPr lang="en-US" sz="2400" dirty="0">
                <a:hlinkClick r:id="rId5"/>
              </a:rPr>
              <a:t>http://catalyst.paraview.org</a:t>
            </a:r>
            <a:endParaRPr lang="en-US" sz="2400" dirty="0"/>
          </a:p>
          <a:p>
            <a:r>
              <a:rPr lang="en-US" sz="2400" dirty="0"/>
              <a:t>Examples: </a:t>
            </a:r>
          </a:p>
          <a:p>
            <a:pPr lvl="1"/>
            <a:r>
              <a:rPr lang="en-US" altLang="en-US" sz="2400" dirty="0">
                <a:solidFill>
                  <a:schemeClr val="tx1"/>
                </a:solidFill>
                <a:latin typeface="Arial" panose="020B0604020202020204" pitchFamily="34" charset="0"/>
              </a:rPr>
              <a:t>In source code under the Examples/Catalyst subdirectory.</a:t>
            </a:r>
          </a:p>
          <a:p>
            <a:pPr lvl="1"/>
            <a:r>
              <a:rPr lang="en-US" altLang="en-US" sz="2400" dirty="0">
                <a:solidFill>
                  <a:schemeClr val="tx1"/>
                </a:solidFill>
                <a:latin typeface="Arial" panose="020B0604020202020204" pitchFamily="34" charset="0"/>
                <a:hlinkClick r:id="rId6"/>
              </a:rPr>
              <a:t>https://gitlab.kitware.com/paraview/paraview/tree/master/Examples/Catalyst</a:t>
            </a:r>
            <a:r>
              <a:rPr lang="en-US" altLang="en-US" sz="2400" dirty="0">
                <a:solidFill>
                  <a:schemeClr val="tx1"/>
                </a:solidFill>
                <a:latin typeface="Arial" panose="020B0604020202020204" pitchFamily="34" charset="0"/>
              </a:rPr>
              <a:t/>
            </a:r>
            <a:br>
              <a:rPr lang="en-US" altLang="en-US" sz="2400" dirty="0">
                <a:solidFill>
                  <a:schemeClr val="tx1"/>
                </a:solidFill>
                <a:latin typeface="Arial" panose="020B0604020202020204" pitchFamily="34" charset="0"/>
              </a:rPr>
            </a:br>
            <a:endParaRPr lang="en-US" altLang="en-US" sz="2400" dirty="0">
              <a:solidFill>
                <a:schemeClr val="tx1"/>
              </a:solidFill>
              <a:latin typeface="Arial" panose="020B0604020202020204" pitchFamily="34" charset="0"/>
            </a:endParaRPr>
          </a:p>
        </p:txBody>
      </p:sp>
    </p:spTree>
    <p:extLst>
      <p:ext uri="{BB962C8B-B14F-4D97-AF65-F5344CB8AC3E}">
        <p14:creationId xmlns:p14="http://schemas.microsoft.com/office/powerpoint/2010/main" val="4064806462"/>
      </p:ext>
    </p:extLst>
  </p:cSld>
  <p:clrMapOvr>
    <a:masterClrMapping/>
  </p:clrMapOvr>
  <p:transition>
    <p:fade/>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smtClean="0">
                <a:ea typeface="ＭＳ Ｐゴシック" pitchFamily="-107" charset="-128"/>
              </a:rPr>
              <a:t>Further Reading</a:t>
            </a:r>
          </a:p>
        </p:txBody>
      </p:sp>
      <p:sp>
        <p:nvSpPr>
          <p:cNvPr id="279555" name="Rectangle 3"/>
          <p:cNvSpPr>
            <a:spLocks noGrp="1" noChangeArrowheads="1"/>
          </p:cNvSpPr>
          <p:nvPr>
            <p:ph type="body" idx="1"/>
          </p:nvPr>
        </p:nvSpPr>
        <p:spPr/>
        <p:txBody>
          <a:bodyPr/>
          <a:lstStyle/>
          <a:p>
            <a:r>
              <a:rPr lang="en-US" dirty="0" err="1" smtClean="0">
                <a:ea typeface="ＭＳ Ｐゴシック" pitchFamily="-107" charset="-128"/>
              </a:rPr>
              <a:t>ParaView’s</a:t>
            </a:r>
            <a:r>
              <a:rPr lang="en-US" dirty="0" smtClean="0">
                <a:ea typeface="ＭＳ Ｐゴシック" pitchFamily="-107" charset="-128"/>
              </a:rPr>
              <a:t> documentation page.</a:t>
            </a:r>
          </a:p>
          <a:p>
            <a:pPr lvl="1"/>
            <a:r>
              <a:rPr lang="en-US" dirty="0" smtClean="0">
                <a:ea typeface="ＭＳ Ｐゴシック" pitchFamily="-107" charset="-128"/>
                <a:hlinkClick r:id="rId3"/>
              </a:rPr>
              <a:t>http://www.paraview.org/documentation</a:t>
            </a:r>
            <a:r>
              <a:rPr lang="en-US" dirty="0" smtClean="0">
                <a:ea typeface="ＭＳ Ｐゴシック" pitchFamily="-107" charset="-128"/>
              </a:rPr>
              <a:t> </a:t>
            </a:r>
          </a:p>
          <a:p>
            <a:r>
              <a:rPr lang="en-US" i="1" dirty="0" smtClean="0">
                <a:ea typeface="ＭＳ Ｐゴシック" pitchFamily="-107" charset="-128"/>
              </a:rPr>
              <a:t>The </a:t>
            </a:r>
            <a:r>
              <a:rPr lang="en-US" i="1" dirty="0">
                <a:ea typeface="ＭＳ Ｐゴシック" pitchFamily="-107" charset="-128"/>
              </a:rPr>
              <a:t>ParaView User’s Guide</a:t>
            </a:r>
          </a:p>
          <a:p>
            <a:r>
              <a:rPr lang="en-US" dirty="0" smtClean="0">
                <a:ea typeface="ＭＳ Ｐゴシック" pitchFamily="-107" charset="-128"/>
                <a:hlinkClick r:id="rId4"/>
              </a:rPr>
              <a:t>http://www.paraview.org/Wiki/ParaView</a:t>
            </a:r>
            <a:endParaRPr lang="en-US" dirty="0" smtClean="0">
              <a:ea typeface="ＭＳ Ｐゴシック" pitchFamily="-107" charset="-128"/>
              <a:hlinkClick r:id="rId5"/>
            </a:endParaRPr>
          </a:p>
          <a:p>
            <a:r>
              <a:rPr lang="en-US" sz="2000" dirty="0" smtClean="0">
                <a:ea typeface="ＭＳ Ｐゴシック" pitchFamily="-107" charset="-128"/>
                <a:hlinkClick r:id="rId5"/>
              </a:rPr>
              <a:t>http://www.paraview.org/Wiki/Setting_up_a_ParaView_Server</a:t>
            </a:r>
            <a:r>
              <a:rPr lang="en-US" dirty="0" smtClean="0">
                <a:ea typeface="ＭＳ Ｐゴシック" pitchFamily="-107" charset="-128"/>
              </a:rPr>
              <a:t> </a:t>
            </a:r>
          </a:p>
        </p:txBody>
      </p:sp>
    </p:spTree>
  </p:cSld>
  <p:clrMapOvr>
    <a:masterClrMapping/>
  </p:clrMapOvr>
  <p:transition>
    <p:fade/>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Visualization and Customization</a:t>
            </a:r>
          </a:p>
        </p:txBody>
      </p:sp>
      <p:sp>
        <p:nvSpPr>
          <p:cNvPr id="281603" name="Rectangle 3"/>
          <p:cNvSpPr>
            <a:spLocks noGrp="1" noChangeArrowheads="1"/>
          </p:cNvSpPr>
          <p:nvPr>
            <p:ph type="body" idx="1"/>
          </p:nvPr>
        </p:nvSpPr>
        <p:spPr/>
        <p:txBody>
          <a:bodyPr/>
          <a:lstStyle/>
          <a:p>
            <a:r>
              <a:rPr lang="en-US" smtClean="0">
                <a:ea typeface="ＭＳ Ｐゴシック" pitchFamily="-107" charset="-128"/>
              </a:rPr>
              <a:t>Will Schroeder, Ken Martin, and Bill Lorensen.  </a:t>
            </a:r>
            <a:r>
              <a:rPr lang="en-US" i="1" smtClean="0">
                <a:ea typeface="ＭＳ Ｐゴシック" pitchFamily="-107" charset="-128"/>
              </a:rPr>
              <a:t>The Visualization Toolkit</a:t>
            </a:r>
            <a:r>
              <a:rPr lang="en-US" smtClean="0">
                <a:ea typeface="ＭＳ Ｐゴシック" pitchFamily="-107" charset="-128"/>
              </a:rPr>
              <a:t>.  Kitware, Inc., fourth edition, 2006. </a:t>
            </a:r>
          </a:p>
          <a:p>
            <a:r>
              <a:rPr lang="en-US" smtClean="0">
                <a:ea typeface="ＭＳ Ｐゴシック" pitchFamily="-107" charset="-128"/>
              </a:rPr>
              <a:t>Kitware Inc.  </a:t>
            </a:r>
            <a:r>
              <a:rPr lang="en-US" i="1" smtClean="0">
                <a:ea typeface="ＭＳ Ｐゴシック" pitchFamily="-107" charset="-128"/>
              </a:rPr>
              <a:t>The VTK User’s Guide</a:t>
            </a:r>
            <a:r>
              <a:rPr lang="en-US" smtClean="0">
                <a:ea typeface="ＭＳ Ｐゴシック" pitchFamily="-107" charset="-128"/>
              </a:rPr>
              <a:t>.  Kitware, Inc., 2006.</a:t>
            </a:r>
          </a:p>
          <a:p>
            <a:r>
              <a:rPr lang="en-US" smtClean="0">
                <a:ea typeface="ＭＳ Ｐゴシック" pitchFamily="-107" charset="-128"/>
              </a:rPr>
              <a:t>Jasmin Blanchette and Mark Summerfield.  </a:t>
            </a:r>
            <a:r>
              <a:rPr lang="en-US" i="1" smtClean="0">
                <a:ea typeface="ＭＳ Ｐゴシック" pitchFamily="-107" charset="-128"/>
              </a:rPr>
              <a:t>C++ GUI Programming with Qt 4</a:t>
            </a:r>
            <a:r>
              <a:rPr lang="en-US" smtClean="0">
                <a:ea typeface="ＭＳ Ｐゴシック" pitchFamily="-107" charset="-128"/>
              </a:rPr>
              <a:t>.  Prentice Hall, 2006.</a:t>
            </a:r>
          </a:p>
        </p:txBody>
      </p:sp>
    </p:spTree>
  </p:cSld>
  <p:clrMapOvr>
    <a:masterClrMapping/>
  </p:clrMapOvr>
  <p:transition>
    <p:fade/>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VTK Topics</a:t>
            </a:r>
          </a:p>
        </p:txBody>
      </p:sp>
      <p:sp>
        <p:nvSpPr>
          <p:cNvPr id="283651" name="Rectangle 3"/>
          <p:cNvSpPr>
            <a:spLocks noGrp="1" noChangeArrowheads="1"/>
          </p:cNvSpPr>
          <p:nvPr>
            <p:ph type="body" idx="1"/>
          </p:nvPr>
        </p:nvSpPr>
        <p:spPr/>
        <p:txBody>
          <a:bodyPr/>
          <a:lstStyle/>
          <a:p>
            <a:pPr>
              <a:lnSpc>
                <a:spcPct val="80000"/>
              </a:lnSpc>
            </a:pPr>
            <a:r>
              <a:rPr lang="en-US" sz="2400" dirty="0">
                <a:ea typeface="ＭＳ Ｐゴシック" pitchFamily="-107" charset="-128"/>
              </a:rPr>
              <a:t>Kenneth Moreland. </a:t>
            </a:r>
            <a:r>
              <a:rPr lang="en-US" sz="2400" dirty="0" smtClean="0">
                <a:ea typeface="ＭＳ Ｐゴシック" pitchFamily="-107" charset="-128"/>
              </a:rPr>
              <a:t>“A </a:t>
            </a:r>
            <a:r>
              <a:rPr lang="en-US" sz="2400" dirty="0">
                <a:ea typeface="ＭＳ Ｐゴシック" pitchFamily="-107" charset="-128"/>
              </a:rPr>
              <a:t>Survey of Visualization Pipelines</a:t>
            </a:r>
            <a:r>
              <a:rPr lang="en-US" sz="2400" dirty="0" smtClean="0">
                <a:ea typeface="ＭＳ Ｐゴシック" pitchFamily="-107" charset="-128"/>
              </a:rPr>
              <a:t>.” </a:t>
            </a:r>
            <a:r>
              <a:rPr lang="en-US" sz="2400" i="1" dirty="0" smtClean="0">
                <a:ea typeface="ＭＳ Ｐゴシック" pitchFamily="-107" charset="-128"/>
              </a:rPr>
              <a:t>IEEE Transactions </a:t>
            </a:r>
            <a:r>
              <a:rPr lang="en-US" sz="2400" i="1" dirty="0">
                <a:ea typeface="ＭＳ Ｐゴシック" pitchFamily="-107" charset="-128"/>
              </a:rPr>
              <a:t>on Visualization and Computer </a:t>
            </a:r>
            <a:r>
              <a:rPr lang="en-US" sz="2400" i="1" dirty="0" smtClean="0">
                <a:ea typeface="ＭＳ Ｐゴシック" pitchFamily="-107" charset="-128"/>
              </a:rPr>
              <a:t>Graphics</a:t>
            </a:r>
            <a:r>
              <a:rPr lang="en-US" sz="2400" dirty="0" smtClean="0">
                <a:ea typeface="ＭＳ Ｐゴシック" pitchFamily="-107" charset="-128"/>
              </a:rPr>
              <a:t>, </a:t>
            </a:r>
            <a:r>
              <a:rPr lang="en-US" sz="2400" dirty="0">
                <a:ea typeface="ＭＳ Ｐゴシック" pitchFamily="-107" charset="-128"/>
              </a:rPr>
              <a:t>19(3), March 2013</a:t>
            </a:r>
            <a:r>
              <a:rPr lang="en-US" sz="2400" dirty="0" smtClean="0">
                <a:ea typeface="ＭＳ Ｐゴシック" pitchFamily="-107" charset="-128"/>
              </a:rPr>
              <a:t>. DOI 10.1109</a:t>
            </a:r>
            <a:r>
              <a:rPr lang="en-US" sz="2400" dirty="0">
                <a:ea typeface="ＭＳ Ｐゴシック" pitchFamily="-107" charset="-128"/>
              </a:rPr>
              <a:t>/TVCG.2012.133.</a:t>
            </a:r>
          </a:p>
          <a:p>
            <a:pPr>
              <a:lnSpc>
                <a:spcPct val="80000"/>
              </a:lnSpc>
            </a:pPr>
            <a:r>
              <a:rPr lang="en-US" sz="2400" dirty="0" smtClean="0">
                <a:ea typeface="ＭＳ Ｐゴシック" pitchFamily="-107" charset="-128"/>
              </a:rPr>
              <a:t>James Ahrens, Charles Law, Will Schroeder, Ken Martin, and Michael </a:t>
            </a:r>
            <a:r>
              <a:rPr lang="en-US" sz="2400" dirty="0" err="1" smtClean="0">
                <a:ea typeface="ＭＳ Ｐゴシック" pitchFamily="-107" charset="-128"/>
              </a:rPr>
              <a:t>Papka</a:t>
            </a:r>
            <a:r>
              <a:rPr lang="en-US" sz="2400" dirty="0" smtClean="0">
                <a:ea typeface="ＭＳ Ｐゴシック" pitchFamily="-107" charset="-128"/>
              </a:rPr>
              <a:t>.  “A Parallel Approach for Efficiently Visualizing Extremely Large, Time-Varying Datasets.”  Technical Report #LAUR-00-1620, Los Alamos National Laboratory, 2000.</a:t>
            </a:r>
          </a:p>
          <a:p>
            <a:pPr>
              <a:lnSpc>
                <a:spcPct val="80000"/>
              </a:lnSpc>
            </a:pPr>
            <a:r>
              <a:rPr lang="en-US" sz="2400" dirty="0" smtClean="0">
                <a:ea typeface="ＭＳ Ｐゴシック" pitchFamily="-107" charset="-128"/>
              </a:rPr>
              <a:t>James Ahrens, Kristi </a:t>
            </a:r>
            <a:r>
              <a:rPr lang="en-US" sz="2400" dirty="0" err="1" smtClean="0">
                <a:ea typeface="ＭＳ Ｐゴシック" pitchFamily="-107" charset="-128"/>
              </a:rPr>
              <a:t>Brislawn</a:t>
            </a:r>
            <a:r>
              <a:rPr lang="en-US" sz="2400" dirty="0" smtClean="0">
                <a:ea typeface="ＭＳ Ｐゴシック" pitchFamily="-107" charset="-128"/>
              </a:rPr>
              <a:t>, Ken Martin,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C. Charles Law, and Michael </a:t>
            </a:r>
            <a:r>
              <a:rPr lang="en-US" sz="2400" dirty="0" err="1" smtClean="0">
                <a:ea typeface="ＭＳ Ｐゴシック" pitchFamily="-107" charset="-128"/>
              </a:rPr>
              <a:t>Papka</a:t>
            </a:r>
            <a:r>
              <a:rPr lang="en-US" sz="2400" dirty="0" smtClean="0">
                <a:ea typeface="ＭＳ Ｐゴシック" pitchFamily="-107" charset="-128"/>
              </a:rPr>
              <a:t>.  “Large-Scale Data Visualization Using Parallel Data Streaming.”  </a:t>
            </a:r>
            <a:r>
              <a:rPr lang="en-US" sz="2400" i="1" dirty="0" smtClean="0">
                <a:ea typeface="ＭＳ Ｐゴシック" pitchFamily="-107" charset="-128"/>
              </a:rPr>
              <a:t>IEEE Computer Graphics and Applications</a:t>
            </a:r>
            <a:r>
              <a:rPr lang="en-US" sz="2400" dirty="0" smtClean="0">
                <a:ea typeface="ＭＳ Ｐゴシック" pitchFamily="-107" charset="-128"/>
              </a:rPr>
              <a:t>, 21(4): 34–41, July/August 2001.</a:t>
            </a:r>
          </a:p>
        </p:txBody>
      </p:sp>
    </p:spTree>
  </p:cSld>
  <p:clrMapOvr>
    <a:masterClrMapping/>
  </p:clrMapOvr>
  <p:transition>
    <p:fade/>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dirty="0" smtClean="0">
                <a:ea typeface="ＭＳ Ｐゴシック" pitchFamily="-107" charset="-128"/>
              </a:rPr>
              <a:t>Further Reading</a:t>
            </a:r>
            <a:br>
              <a:rPr lang="en-US" dirty="0" smtClean="0">
                <a:ea typeface="ＭＳ Ｐゴシック" pitchFamily="-107" charset="-128"/>
              </a:rPr>
            </a:br>
            <a:r>
              <a:rPr lang="en-US" dirty="0" smtClean="0">
                <a:ea typeface="ＭＳ Ｐゴシック" pitchFamily="-107" charset="-128"/>
              </a:rPr>
              <a:t>Advanced Pipeline Execution</a:t>
            </a:r>
          </a:p>
        </p:txBody>
      </p:sp>
      <p:sp>
        <p:nvSpPr>
          <p:cNvPr id="285699" name="Rectangle 3"/>
          <p:cNvSpPr>
            <a:spLocks noGrp="1" noChangeArrowheads="1"/>
          </p:cNvSpPr>
          <p:nvPr>
            <p:ph type="body" idx="1"/>
          </p:nvPr>
        </p:nvSpPr>
        <p:spPr/>
        <p:txBody>
          <a:bodyPr/>
          <a:lstStyle/>
          <a:p>
            <a:pPr>
              <a:lnSpc>
                <a:spcPct val="90000"/>
              </a:lnSpc>
            </a:pPr>
            <a:r>
              <a:rPr lang="en-US" sz="2400" dirty="0">
                <a:ea typeface="ＭＳ Ｐゴシック" pitchFamily="-107" charset="-128"/>
              </a:rPr>
              <a:t>Andy </a:t>
            </a:r>
            <a:r>
              <a:rPr lang="en-US" sz="2400" dirty="0" err="1">
                <a:ea typeface="ＭＳ Ｐゴシック" pitchFamily="-107" charset="-128"/>
              </a:rPr>
              <a:t>Cedilnik</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Kenneth Moreland, James Ahrens, and Jean </a:t>
            </a:r>
            <a:r>
              <a:rPr lang="en-US" sz="2400" dirty="0" err="1">
                <a:ea typeface="ＭＳ Ｐゴシック" pitchFamily="-107" charset="-128"/>
              </a:rPr>
              <a:t>Farve</a:t>
            </a:r>
            <a:r>
              <a:rPr lang="en-US" sz="2400" dirty="0">
                <a:ea typeface="ＭＳ Ｐゴシック" pitchFamily="-107" charset="-128"/>
              </a:rPr>
              <a:t>.  “Remote Large Data Visualization in the ParaView Framework.”  </a:t>
            </a:r>
            <a:r>
              <a:rPr lang="en-US" sz="2400" i="1" dirty="0" err="1">
                <a:ea typeface="ＭＳ Ｐゴシック" pitchFamily="-107" charset="-128"/>
              </a:rPr>
              <a:t>Eurographics</a:t>
            </a:r>
            <a:r>
              <a:rPr lang="en-US" sz="2400" i="1" dirty="0">
                <a:ea typeface="ＭＳ Ｐゴシック" pitchFamily="-107" charset="-128"/>
              </a:rPr>
              <a:t> Parallel Graphics and Visualization 2006</a:t>
            </a:r>
            <a:r>
              <a:rPr lang="en-US" sz="2400" dirty="0">
                <a:ea typeface="ＭＳ Ｐゴシック" pitchFamily="-107" charset="-128"/>
              </a:rPr>
              <a:t>, pg. 163–170, May 2006.</a:t>
            </a:r>
          </a:p>
          <a:p>
            <a:pPr>
              <a:lnSpc>
                <a:spcPct val="80000"/>
              </a:lnSpc>
            </a:pPr>
            <a:r>
              <a:rPr lang="en-US" sz="2400" dirty="0" smtClean="0">
                <a:ea typeface="ＭＳ Ｐゴシック" pitchFamily="-107" charset="-128"/>
              </a:rPr>
              <a:t>James P. Ahrens, </a:t>
            </a:r>
            <a:r>
              <a:rPr lang="en-US" sz="2400" dirty="0" err="1" smtClean="0">
                <a:ea typeface="ＭＳ Ｐゴシック" pitchFamily="-107" charset="-128"/>
              </a:rPr>
              <a:t>Nehal</a:t>
            </a:r>
            <a:r>
              <a:rPr lang="en-US" sz="2400" dirty="0" smtClean="0">
                <a:ea typeface="ＭＳ Ｐゴシック" pitchFamily="-107" charset="-128"/>
              </a:rPr>
              <a:t> Desai, Patrick S. </a:t>
            </a:r>
            <a:r>
              <a:rPr lang="en-US" sz="2400" dirty="0" err="1" smtClean="0">
                <a:ea typeface="ＭＳ Ｐゴシック" pitchFamily="-107" charset="-128"/>
              </a:rPr>
              <a:t>McCormic</a:t>
            </a:r>
            <a:r>
              <a:rPr lang="en-US" sz="2400" dirty="0" smtClean="0">
                <a:ea typeface="ＭＳ Ｐゴシック" pitchFamily="-107" charset="-128"/>
              </a:rPr>
              <a:t>, Ken Martin, and Jonathan </a:t>
            </a:r>
            <a:r>
              <a:rPr lang="en-US" sz="2400" dirty="0" err="1" smtClean="0">
                <a:ea typeface="ＭＳ Ｐゴシック" pitchFamily="-107" charset="-128"/>
              </a:rPr>
              <a:t>Woodring</a:t>
            </a:r>
            <a:r>
              <a:rPr lang="en-US" sz="2400" dirty="0" smtClean="0">
                <a:ea typeface="ＭＳ Ｐゴシック" pitchFamily="-107" charset="-128"/>
              </a:rPr>
              <a:t>.  “A Modular, Extensible Visualization System Architecture for Culled, Prioritized Data Streaming.”  </a:t>
            </a:r>
            <a:r>
              <a:rPr lang="en-US" sz="2400" i="1" dirty="0" smtClean="0">
                <a:ea typeface="ＭＳ Ｐゴシック" pitchFamily="-107" charset="-128"/>
              </a:rPr>
              <a:t>Visualization and Data Analysis 2007, Proceedings of SPIE-IS&amp;T Electronic Imaging</a:t>
            </a:r>
            <a:r>
              <a:rPr lang="en-US" sz="2400" dirty="0" smtClean="0">
                <a:ea typeface="ＭＳ Ｐゴシック" pitchFamily="-107" charset="-128"/>
              </a:rPr>
              <a:t>, </a:t>
            </a:r>
            <a:r>
              <a:rPr lang="en-US" sz="2400" dirty="0" err="1" smtClean="0">
                <a:ea typeface="ＭＳ Ｐゴシック" pitchFamily="-107" charset="-128"/>
              </a:rPr>
              <a:t>pg</a:t>
            </a:r>
            <a:r>
              <a:rPr lang="en-US" sz="2400" dirty="0" smtClean="0">
                <a:ea typeface="ＭＳ Ｐゴシック" pitchFamily="-107" charset="-128"/>
              </a:rPr>
              <a:t> 64950I-1–12, January 2007.</a:t>
            </a:r>
          </a:p>
          <a:p>
            <a:pPr>
              <a:lnSpc>
                <a:spcPct val="90000"/>
              </a:lnSpc>
            </a:pPr>
            <a:r>
              <a:rPr lang="en-US" sz="2400" dirty="0" smtClean="0">
                <a:ea typeface="ＭＳ Ｐゴシック" pitchFamily="-107" charset="-128"/>
              </a:rPr>
              <a:t>John </a:t>
            </a:r>
            <a:r>
              <a:rPr lang="en-US" sz="2400" dirty="0" err="1" smtClean="0">
                <a:ea typeface="ＭＳ Ｐゴシック" pitchFamily="-107" charset="-128"/>
              </a:rPr>
              <a:t>Biddiscombe</a:t>
            </a:r>
            <a:r>
              <a:rPr lang="en-US" sz="2400" dirty="0" smtClean="0">
                <a:ea typeface="ＭＳ Ｐゴシック" pitchFamily="-107" charset="-128"/>
              </a:rPr>
              <a:t>,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Ken Martin, Kenneth Moreland, and David Thompson.  “Time Dependent Processing in a Parallel Pipeline Architecture.” </a:t>
            </a:r>
            <a:r>
              <a:rPr lang="en-US" sz="2400" i="1" dirty="0" smtClean="0">
                <a:ea typeface="ＭＳ Ｐゴシック" pitchFamily="-107" charset="-128"/>
              </a:rPr>
              <a:t>IEEE Visualization 2007</a:t>
            </a:r>
            <a:r>
              <a:rPr lang="en-US" sz="2400" dirty="0" smtClean="0">
                <a:ea typeface="ＭＳ Ｐゴシック" pitchFamily="-107" charset="-128"/>
              </a:rPr>
              <a:t>.  October 2007. </a:t>
            </a:r>
          </a:p>
        </p:txBody>
      </p:sp>
    </p:spTree>
  </p:cSld>
  <p:clrMapOvr>
    <a:masterClrMapping/>
  </p:clrMapOvr>
  <p:transition>
    <p:fade/>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Rendering</a:t>
            </a:r>
          </a:p>
        </p:txBody>
      </p:sp>
      <p:sp>
        <p:nvSpPr>
          <p:cNvPr id="287747" name="Rectangle 3"/>
          <p:cNvSpPr>
            <a:spLocks noGrp="1" noChangeArrowheads="1"/>
          </p:cNvSpPr>
          <p:nvPr>
            <p:ph type="body" idx="1"/>
          </p:nvPr>
        </p:nvSpPr>
        <p:spPr/>
        <p:txBody>
          <a:bodyPr/>
          <a:lstStyle/>
          <a:p>
            <a:pPr>
              <a:lnSpc>
                <a:spcPct val="80000"/>
              </a:lnSpc>
            </a:pPr>
            <a:r>
              <a:rPr lang="en-US" sz="2400" smtClean="0">
                <a:ea typeface="ＭＳ Ｐゴシック" pitchFamily="-107" charset="-128"/>
              </a:rPr>
              <a:t>Kenneth Moreland, Brian Wylie, and Constantine Pavlakos.  “Sort-Last Parallel Rendering for Viewing Extremely Large Data Sets on Tile Displays.”  </a:t>
            </a:r>
            <a:r>
              <a:rPr lang="en-US" sz="2400" i="1" smtClean="0">
                <a:ea typeface="ＭＳ Ｐゴシック" pitchFamily="-107" charset="-128"/>
              </a:rPr>
              <a:t>Proceedings of IEEE 2001 Symposium on Parallel and Large-Data Visualization and Graphics</a:t>
            </a:r>
            <a:r>
              <a:rPr lang="en-US" sz="2400" smtClean="0">
                <a:ea typeface="ＭＳ Ｐゴシック" pitchFamily="-107" charset="-128"/>
              </a:rPr>
              <a:t>, pg. 85–92, October 2001.</a:t>
            </a:r>
          </a:p>
          <a:p>
            <a:pPr>
              <a:lnSpc>
                <a:spcPct val="80000"/>
              </a:lnSpc>
            </a:pPr>
            <a:r>
              <a:rPr lang="en-US" sz="2400" smtClean="0">
                <a:ea typeface="ＭＳ Ｐゴシック" pitchFamily="-107" charset="-128"/>
              </a:rPr>
              <a:t>Kenneth Moreland and David Thompson.  “From Cluster to Wall with VTK.”  </a:t>
            </a:r>
            <a:r>
              <a:rPr lang="en-US" sz="2400" i="1" smtClean="0">
                <a:ea typeface="ＭＳ Ｐゴシック" pitchFamily="-107" charset="-128"/>
              </a:rPr>
              <a:t>Proceddings of IEEE 2003 Symposium on Parallel and Large-Data Visualization and Graphics</a:t>
            </a:r>
            <a:r>
              <a:rPr lang="en-US" sz="2400" smtClean="0">
                <a:ea typeface="ＭＳ Ｐゴシック" pitchFamily="-107" charset="-128"/>
              </a:rPr>
              <a:t>, pg. 25–31, October 2003.</a:t>
            </a:r>
          </a:p>
          <a:p>
            <a:pPr>
              <a:lnSpc>
                <a:spcPct val="80000"/>
              </a:lnSpc>
            </a:pPr>
            <a:r>
              <a:rPr lang="en-US" sz="2400" smtClean="0">
                <a:ea typeface="ＭＳ Ｐゴシック" pitchFamily="-107" charset="-128"/>
              </a:rPr>
              <a:t>Kenneth Moreland, Lisa Avila, and Lee Ann Fisk.  “Parallel Unstructured Volume Rendering in ParaView.”  </a:t>
            </a:r>
            <a:r>
              <a:rPr lang="en-US" sz="2400" i="1" smtClean="0">
                <a:ea typeface="ＭＳ Ｐゴシック" pitchFamily="-107" charset="-128"/>
              </a:rPr>
              <a:t>Visualization and Data Analysis 2007, Proceedings of SPIE-IS&amp;T Electronic Imaging</a:t>
            </a:r>
            <a:r>
              <a:rPr lang="en-US" sz="2400" smtClean="0">
                <a:ea typeface="ＭＳ Ｐゴシック" pitchFamily="-107" charset="-128"/>
              </a:rPr>
              <a:t>, pg. 64950F-1–12, January 2007.</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smtClean="0">
                <a:ea typeface="ＭＳ Ｐゴシック" pitchFamily="-107" charset="-128"/>
              </a:rPr>
              <a:t>Pipeline Object Controls</a:t>
            </a:r>
          </a:p>
        </p:txBody>
      </p:sp>
      <p:pic>
        <p:nvPicPr>
          <p:cNvPr id="52228" name="Picture 3"/>
          <p:cNvPicPr>
            <a:picLocks noChangeAspect="1"/>
          </p:cNvPicPr>
          <p:nvPr/>
        </p:nvPicPr>
        <p:blipFill>
          <a:blip r:embed="rId3"/>
          <a:srcRect/>
          <a:stretch>
            <a:fillRect/>
          </a:stretch>
        </p:blipFill>
        <p:spPr bwMode="auto">
          <a:xfrm>
            <a:off x="280424" y="2895600"/>
            <a:ext cx="8583152" cy="806703"/>
          </a:xfrm>
          <a:prstGeom prst="rect">
            <a:avLst/>
          </a:prstGeom>
          <a:noFill/>
          <a:ln w="9525">
            <a:noFill/>
            <a:miter lim="800000"/>
            <a:headEnd/>
            <a:tailEnd/>
          </a:ln>
        </p:spPr>
      </p:pic>
    </p:spTree>
    <p:extLst>
      <p:ext uri="{BB962C8B-B14F-4D97-AF65-F5344CB8AC3E}">
        <p14:creationId xmlns:p14="http://schemas.microsoft.com/office/powerpoint/2010/main" val="516484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Copy/Paste/Reset/Save Parameters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721" y="1447800"/>
            <a:ext cx="5500558" cy="5410200"/>
          </a:xfrm>
          <a:prstGeom prst="rect">
            <a:avLst/>
          </a:prstGeom>
        </p:spPr>
      </p:pic>
      <p:sp>
        <p:nvSpPr>
          <p:cNvPr id="5" name="Rectangle 4"/>
          <p:cNvSpPr/>
          <p:nvPr/>
        </p:nvSpPr>
        <p:spPr bwMode="auto">
          <a:xfrm>
            <a:off x="4869721" y="2819400"/>
            <a:ext cx="1981200" cy="457200"/>
          </a:xfrm>
          <a:prstGeom prst="rect">
            <a:avLst/>
          </a:prstGeom>
          <a:noFill/>
          <a:ln w="1905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30517266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Display Properties</a:t>
            </a:r>
          </a:p>
        </p:txBody>
      </p:sp>
      <p:pic>
        <p:nvPicPr>
          <p:cNvPr id="2" name="Picture 1"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99785785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endParaRPr lang="en-US" dirty="0"/>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29242684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smtClean="0">
                <a:ea typeface="ＭＳ Ｐゴシック" pitchFamily="-107" charset="-128"/>
              </a:rPr>
              <a:t>Render View Options</a:t>
            </a:r>
          </a:p>
        </p:txBody>
      </p:sp>
      <p:pic>
        <p:nvPicPr>
          <p:cNvPr id="3" name="Picture 2" descr="RenderViewO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2082728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p>
          <a:p>
            <a:pPr marL="685800" indent="-514350">
              <a:buFont typeface="+mj-lt"/>
              <a:buAutoNum type="arabicPeriod"/>
            </a:pPr>
            <a:r>
              <a:rPr lang="en-US" dirty="0" smtClean="0"/>
              <a:t>Scroll down to the </a:t>
            </a:r>
            <a:r>
              <a:rPr lang="en-US" dirty="0" smtClean="0">
                <a:latin typeface="Verdana"/>
                <a:cs typeface="Verdana"/>
              </a:rPr>
              <a:t>View</a:t>
            </a:r>
            <a:r>
              <a:rPr lang="en-US" dirty="0" smtClean="0"/>
              <a:t> group.</a:t>
            </a:r>
          </a:p>
          <a:p>
            <a:pPr marL="685800" indent="-514350">
              <a:buFont typeface="+mj-lt"/>
              <a:buAutoNum type="arabicPeriod"/>
            </a:pPr>
            <a:r>
              <a:rPr lang="en-US" dirty="0" smtClean="0"/>
              <a:t>Turn on the </a:t>
            </a:r>
            <a:r>
              <a:rPr lang="en-US" dirty="0" smtClean="0">
                <a:latin typeface="Verdana" panose="020B0604030504040204" pitchFamily="34" charset="0"/>
                <a:ea typeface="Verdana" panose="020B0604030504040204" pitchFamily="34" charset="0"/>
                <a:cs typeface="Verdana" panose="020B0604030504040204" pitchFamily="34" charset="0"/>
              </a:rPr>
              <a:t>Axis Grid</a:t>
            </a:r>
            <a:r>
              <a:rPr lang="en-US" dirty="0" smtClean="0"/>
              <a:t>.</a:t>
            </a:r>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30419684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ea typeface="ＭＳ Ｐゴシック" pitchFamily="-107" charset="-128"/>
              </a:rPr>
              <a:t>To Follow Along…</a:t>
            </a:r>
          </a:p>
        </p:txBody>
      </p:sp>
      <p:sp>
        <p:nvSpPr>
          <p:cNvPr id="19459" name="Rectangle 3"/>
          <p:cNvSpPr>
            <a:spLocks noGrp="1" noChangeArrowheads="1"/>
          </p:cNvSpPr>
          <p:nvPr>
            <p:ph type="body" idx="1"/>
          </p:nvPr>
        </p:nvSpPr>
        <p:spPr/>
        <p:txBody>
          <a:bodyPr/>
          <a:lstStyle/>
          <a:p>
            <a:r>
              <a:rPr lang="en-US" dirty="0" smtClean="0">
                <a:ea typeface="ＭＳ Ｐゴシック" pitchFamily="-107" charset="-128"/>
              </a:rPr>
              <a:t>Install ParaView 5.4.1.</a:t>
            </a:r>
          </a:p>
          <a:p>
            <a:pPr lvl="1"/>
            <a:r>
              <a:rPr lang="en-US" sz="2600" dirty="0" smtClean="0">
                <a:ea typeface="ＭＳ Ｐゴシック" pitchFamily="-107" charset="-128"/>
                <a:hlinkClick r:id="rId3"/>
              </a:rPr>
              <a:t>http://www.paraview.org</a:t>
            </a:r>
            <a:r>
              <a:rPr lang="en-US" sz="2600" dirty="0" smtClean="0">
                <a:ea typeface="ＭＳ Ｐゴシック" pitchFamily="-107" charset="-128"/>
              </a:rPr>
              <a:t> </a:t>
            </a:r>
            <a:r>
              <a:rPr lang="en-US" sz="2600" dirty="0" smtClean="0">
                <a:ea typeface="ＭＳ Ｐゴシック" pitchFamily="-107" charset="-128"/>
                <a:sym typeface="Wingdings" pitchFamily="-107" charset="2"/>
              </a:rPr>
              <a:t> Download</a:t>
            </a:r>
            <a:endParaRPr lang="en-US" dirty="0" smtClean="0">
              <a:ea typeface="ＭＳ Ｐゴシック" pitchFamily="-107" charset="-128"/>
            </a:endParaRPr>
          </a:p>
          <a:p>
            <a:r>
              <a:rPr lang="en-US" dirty="0" smtClean="0">
                <a:ea typeface="ＭＳ Ｐゴシック" pitchFamily="-107" charset="-128"/>
              </a:rPr>
              <a:t>Installer also available on thumb drives</a:t>
            </a:r>
            <a:r>
              <a:rPr lang="en-US" dirty="0" smtClean="0">
                <a:ea typeface="ＭＳ Ｐゴシック" pitchFamily="-107" charset="-128"/>
              </a:rPr>
              <a:t>.</a:t>
            </a:r>
          </a:p>
          <a:p>
            <a:pPr lvl="1"/>
            <a:r>
              <a:rPr lang="en-US" i="1" dirty="0" smtClean="0">
                <a:ea typeface="ＭＳ Ｐゴシック" pitchFamily="-107" charset="-128"/>
              </a:rPr>
              <a:t>Please don’t steal the thumb drives</a:t>
            </a:r>
            <a:r>
              <a:rPr lang="en-US" dirty="0" smtClean="0">
                <a:ea typeface="ＭＳ Ｐゴシック" pitchFamily="-107" charset="-128"/>
              </a:rPr>
              <a:t>.</a:t>
            </a:r>
          </a:p>
          <a:p>
            <a:pPr lvl="1"/>
            <a:r>
              <a:rPr lang="en-US" sz="2000" dirty="0" smtClean="0">
                <a:ea typeface="ＭＳ Ｐゴシック" pitchFamily="-107" charset="-128"/>
              </a:rPr>
              <a:t>They are personal property volunteered by presenters.</a:t>
            </a:r>
          </a:p>
          <a:p>
            <a:pPr lvl="1"/>
            <a:r>
              <a:rPr lang="en-US" sz="2000" dirty="0" smtClean="0">
                <a:ea typeface="ＭＳ Ｐゴシック" pitchFamily="-107" charset="-128"/>
              </a:rPr>
              <a:t>They have never touched a Sandia computer.</a:t>
            </a:r>
          </a:p>
          <a:p>
            <a:endParaRPr lang="en-US" dirty="0" smtClean="0">
              <a:ea typeface="ＭＳ Ｐゴシック" pitchFamily="-107" charset="-128"/>
            </a:endParaRPr>
          </a:p>
          <a:p>
            <a:r>
              <a:rPr lang="en-US" dirty="0" smtClean="0">
                <a:ea typeface="ＭＳ Ｐゴシック" pitchFamily="-107" charset="-128"/>
              </a:rPr>
              <a:t>P.S. Don’t drink from the colored cups on the tables</a:t>
            </a:r>
            <a:endParaRPr lang="en-US" dirty="0"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Advanced Properties</a:t>
            </a:r>
          </a:p>
        </p:txBody>
      </p:sp>
      <p:pic>
        <p:nvPicPr>
          <p:cNvPr id="3" name="Picture 2"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752600"/>
            <a:ext cx="4495800" cy="4826000"/>
          </a:xfrm>
          <a:prstGeom prst="rect">
            <a:avLst/>
          </a:prstGeom>
        </p:spPr>
      </p:pic>
      <p:sp>
        <p:nvSpPr>
          <p:cNvPr id="2" name="TextBox 1"/>
          <p:cNvSpPr txBox="1"/>
          <p:nvPr/>
        </p:nvSpPr>
        <p:spPr>
          <a:xfrm>
            <a:off x="7010400" y="2286000"/>
            <a:ext cx="1445127" cy="1200328"/>
          </a:xfrm>
          <a:prstGeom prst="rect">
            <a:avLst/>
          </a:prstGeom>
          <a:noFill/>
        </p:spPr>
        <p:txBody>
          <a:bodyPr wrap="none" rtlCol="0">
            <a:spAutoFit/>
          </a:bodyPr>
          <a:lstStyle/>
          <a:p>
            <a:pPr algn="ctr"/>
            <a:r>
              <a:rPr lang="en-US" dirty="0" smtClean="0">
                <a:solidFill>
                  <a:srgbClr val="FF0000"/>
                </a:solidFill>
              </a:rPr>
              <a:t>Toggle</a:t>
            </a:r>
          </a:p>
          <a:p>
            <a:pPr algn="ctr"/>
            <a:r>
              <a:rPr lang="en-US" dirty="0" smtClean="0">
                <a:solidFill>
                  <a:srgbClr val="FF0000"/>
                </a:solidFill>
              </a:rPr>
              <a:t>Advanced</a:t>
            </a:r>
          </a:p>
          <a:p>
            <a:pPr algn="ctr"/>
            <a:r>
              <a:rPr lang="en-US" dirty="0" smtClean="0">
                <a:solidFill>
                  <a:srgbClr val="FF0000"/>
                </a:solidFill>
              </a:rPr>
              <a:t>Properties</a:t>
            </a:r>
            <a:endParaRPr lang="en-US" dirty="0">
              <a:solidFill>
                <a:srgbClr val="FF0000"/>
              </a:solidFill>
            </a:endParaRPr>
          </a:p>
        </p:txBody>
      </p:sp>
      <p:cxnSp>
        <p:nvCxnSpPr>
          <p:cNvPr id="5" name="Straight Arrow Connector 4"/>
          <p:cNvCxnSpPr>
            <a:stCxn id="2" idx="1"/>
          </p:cNvCxnSpPr>
          <p:nvPr/>
        </p:nvCxnSpPr>
        <p:spPr bwMode="auto">
          <a:xfrm flipH="1">
            <a:off x="6629400" y="2886164"/>
            <a:ext cx="381000" cy="943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7" name="TextBox 6"/>
          <p:cNvSpPr txBox="1"/>
          <p:nvPr/>
        </p:nvSpPr>
        <p:spPr>
          <a:xfrm>
            <a:off x="624796" y="2470666"/>
            <a:ext cx="1432604" cy="830997"/>
          </a:xfrm>
          <a:prstGeom prst="rect">
            <a:avLst/>
          </a:prstGeom>
          <a:noFill/>
        </p:spPr>
        <p:txBody>
          <a:bodyPr wrap="none" rtlCol="0">
            <a:spAutoFit/>
          </a:bodyPr>
          <a:lstStyle/>
          <a:p>
            <a:pPr algn="ctr"/>
            <a:r>
              <a:rPr lang="en-US" dirty="0" smtClean="0">
                <a:solidFill>
                  <a:srgbClr val="FF0000"/>
                </a:solidFill>
              </a:rPr>
              <a:t>Search</a:t>
            </a:r>
          </a:p>
          <a:p>
            <a:pPr algn="ctr"/>
            <a:r>
              <a:rPr lang="en-US" dirty="0" smtClean="0">
                <a:solidFill>
                  <a:srgbClr val="FF0000"/>
                </a:solidFill>
              </a:rPr>
              <a:t>Properties</a:t>
            </a:r>
            <a:endParaRPr lang="en-US" dirty="0">
              <a:solidFill>
                <a:srgbClr val="FF0000"/>
              </a:solidFill>
            </a:endParaRPr>
          </a:p>
        </p:txBody>
      </p:sp>
      <p:cxnSp>
        <p:nvCxnSpPr>
          <p:cNvPr id="8" name="Straight Arrow Connector 7"/>
          <p:cNvCxnSpPr>
            <a:stCxn id="7" idx="3"/>
          </p:cNvCxnSpPr>
          <p:nvPr/>
        </p:nvCxnSpPr>
        <p:spPr bwMode="auto">
          <a:xfrm>
            <a:off x="2057400" y="2886165"/>
            <a:ext cx="457200" cy="9435"/>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060737089"/>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Tree>
    <p:extLst>
      <p:ext uri="{BB962C8B-B14F-4D97-AF65-F5344CB8AC3E}">
        <p14:creationId xmlns:p14="http://schemas.microsoft.com/office/powerpoint/2010/main" val="104900469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
        <p:nvSpPr>
          <p:cNvPr id="5" name="TextBox 4"/>
          <p:cNvSpPr txBox="1"/>
          <p:nvPr/>
        </p:nvSpPr>
        <p:spPr>
          <a:xfrm>
            <a:off x="1447800" y="4191000"/>
            <a:ext cx="6248400" cy="2062103"/>
          </a:xfrm>
          <a:prstGeom prst="rect">
            <a:avLst/>
          </a:prstGeom>
          <a:noFill/>
        </p:spPr>
        <p:txBody>
          <a:bodyPr wrap="square" rtlCol="0">
            <a:spAutoFit/>
          </a:bodyPr>
          <a:lstStyle/>
          <a:p>
            <a:r>
              <a:rPr lang="en-US" sz="3200" dirty="0" smtClean="0">
                <a:latin typeface="+mn-lt"/>
              </a:rPr>
              <a:t>Other interesting properties:</a:t>
            </a:r>
          </a:p>
          <a:p>
            <a:pPr marL="457200" indent="-457200">
              <a:buFont typeface="Arial"/>
              <a:buChar char="•"/>
            </a:pPr>
            <a:r>
              <a:rPr lang="en-US" sz="3200" dirty="0" smtClean="0">
                <a:latin typeface="+mn-lt"/>
              </a:rPr>
              <a:t>Axes Grid</a:t>
            </a:r>
          </a:p>
          <a:p>
            <a:pPr marL="457200" indent="-457200">
              <a:buFont typeface="Arial"/>
              <a:buChar char="•"/>
            </a:pPr>
            <a:r>
              <a:rPr lang="en-US" sz="3200" dirty="0" smtClean="0">
                <a:latin typeface="+mn-lt"/>
              </a:rPr>
              <a:t>Opacity</a:t>
            </a:r>
          </a:p>
          <a:p>
            <a:pPr marL="457200" indent="-457200">
              <a:buFont typeface="Arial"/>
              <a:buChar char="•"/>
            </a:pPr>
            <a:r>
              <a:rPr lang="en-US" sz="3200" dirty="0" smtClean="0">
                <a:latin typeface="+mn-lt"/>
              </a:rPr>
              <a:t>Lights</a:t>
            </a:r>
            <a:endParaRPr lang="en-US" sz="3200" dirty="0">
              <a:latin typeface="+mn-lt"/>
            </a:endParaRPr>
          </a:p>
        </p:txBody>
      </p:sp>
    </p:spTree>
    <p:extLst>
      <p:ext uri="{BB962C8B-B14F-4D97-AF65-F5344CB8AC3E}">
        <p14:creationId xmlns:p14="http://schemas.microsoft.com/office/powerpoint/2010/main" val="192858341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smtClean="0">
                <a:ea typeface="ＭＳ Ｐゴシック" pitchFamily="-107" charset="-128"/>
              </a:rPr>
              <a:t>Using Auto Apply</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Click </a:t>
            </a:r>
            <a:r>
              <a:rPr lang="en-US" dirty="0" smtClean="0">
                <a:latin typeface="Verdana" panose="020B0604030504040204" pitchFamily="34" charset="0"/>
                <a:ea typeface="Verdana" panose="020B0604030504040204" pitchFamily="34" charset="0"/>
                <a:cs typeface="Verdana" panose="020B0604030504040204" pitchFamily="34" charset="0"/>
              </a:rPr>
              <a:t>Auto Apply</a:t>
            </a:r>
            <a:r>
              <a:rPr lang="en-US" dirty="0" smtClean="0">
                <a:ea typeface="ＭＳ Ｐゴシック" pitchFamily="-107" charset="-128"/>
                <a:cs typeface="Times New Roman" pitchFamily="-107" charset="0"/>
              </a:rPr>
              <a:t>.</a:t>
            </a:r>
          </a:p>
          <a:p>
            <a:pPr marL="781050" indent="-609600">
              <a:buFontTx/>
              <a:buAutoNum type="arabicPeriod"/>
            </a:pPr>
            <a:r>
              <a:rPr lang="en-US" dirty="0" smtClean="0">
                <a:ea typeface="ＭＳ Ｐゴシック" pitchFamily="-107" charset="-128"/>
                <a:cs typeface="Times New Roman" pitchFamily="-107" charset="0"/>
              </a:rPr>
              <a:t>Change the </a:t>
            </a:r>
            <a:r>
              <a:rPr lang="en-US" dirty="0" smtClean="0">
                <a:latin typeface="Verdana" panose="020B0604030504040204" pitchFamily="34" charset="0"/>
                <a:ea typeface="Verdana" panose="020B0604030504040204" pitchFamily="34" charset="0"/>
                <a:cs typeface="Verdana" panose="020B0604030504040204" pitchFamily="34" charset="0"/>
              </a:rPr>
              <a:t>Resolution</a:t>
            </a:r>
            <a:r>
              <a:rPr lang="en-US" dirty="0" smtClean="0">
                <a:ea typeface="ＭＳ Ｐゴシック" pitchFamily="-107" charset="-128"/>
                <a:cs typeface="Times New Roman" pitchFamily="-107" charset="0"/>
              </a:rPr>
              <a:t> parameter again.</a:t>
            </a:r>
          </a:p>
          <a:p>
            <a:pPr marL="781050" indent="-609600">
              <a:buFontTx/>
              <a:buAutoNum type="arabicPeriod"/>
            </a:pPr>
            <a:r>
              <a:rPr lang="en-US" dirty="0" smtClean="0">
                <a:ea typeface="ＭＳ Ｐゴシック" pitchFamily="-107" charset="-128"/>
                <a:cs typeface="Times New Roman" pitchFamily="-107" charset="0"/>
              </a:rPr>
              <a:t>Note that the visualization automatically updates without having to hit </a:t>
            </a:r>
            <a:r>
              <a:rPr lang="en-US" dirty="0" smtClean="0">
                <a:latin typeface="Verdana" panose="020B0604030504040204" pitchFamily="34" charset="0"/>
                <a:ea typeface="Verdana" panose="020B0604030504040204" pitchFamily="34" charset="0"/>
                <a:cs typeface="Verdana" panose="020B0604030504040204" pitchFamily="34" charset="0"/>
              </a:rPr>
              <a:t>Apply</a:t>
            </a:r>
            <a:r>
              <a:rPr lang="en-US" dirty="0" smtClean="0">
                <a:ea typeface="ＭＳ Ｐゴシック" pitchFamily="-107" charset="-128"/>
                <a:cs typeface="Times New Roman" pitchFamily="-107" charset="0"/>
              </a:rPr>
              <a:t>.</a:t>
            </a:r>
          </a:p>
        </p:txBody>
      </p:sp>
      <p:pic>
        <p:nvPicPr>
          <p:cNvPr id="50181" name="Picture 6"/>
          <p:cNvPicPr>
            <a:picLocks noChangeAspect="1" noChangeArrowheads="1"/>
          </p:cNvPicPr>
          <p:nvPr/>
        </p:nvPicPr>
        <p:blipFill>
          <a:blip r:embed="rId3"/>
          <a:srcRect/>
          <a:stretch>
            <a:fillRect/>
          </a:stretch>
        </p:blipFill>
        <p:spPr bwMode="auto">
          <a:xfrm>
            <a:off x="2819400" y="2667000"/>
            <a:ext cx="4419600" cy="495300"/>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558636"/>
            <a:ext cx="457200" cy="498764"/>
          </a:xfrm>
          <a:prstGeom prst="rect">
            <a:avLst/>
          </a:prstGeom>
        </p:spPr>
      </p:pic>
    </p:spTree>
    <p:extLst>
      <p:ext uri="{BB962C8B-B14F-4D97-AF65-F5344CB8AC3E}">
        <p14:creationId xmlns:p14="http://schemas.microsoft.com/office/powerpoint/2010/main" val="191724962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the Color Palette</a:t>
            </a:r>
          </a:p>
        </p:txBody>
      </p:sp>
      <p:sp>
        <p:nvSpPr>
          <p:cNvPr id="3" name="Content Placeholder 2"/>
          <p:cNvSpPr>
            <a:spLocks noGrp="1"/>
          </p:cNvSpPr>
          <p:nvPr>
            <p:ph idx="1"/>
          </p:nvPr>
        </p:nvSpPr>
        <p:spPr/>
        <p:txBody>
          <a:bodyPr/>
          <a:lstStyle/>
          <a:p>
            <a:pPr marL="685800" indent="-514350">
              <a:buFont typeface="+mj-lt"/>
              <a:buAutoNum type="arabicPeriod"/>
            </a:pPr>
            <a:r>
              <a:rPr lang="en-US" dirty="0"/>
              <a:t>Make sure the orientation axes are visible in the lower left corner.</a:t>
            </a:r>
          </a:p>
          <a:p>
            <a:pPr marL="685800" indent="-514350">
              <a:buFont typeface="+mj-lt"/>
              <a:buAutoNum type="arabicPeriod"/>
            </a:pPr>
            <a:endParaRPr lang="en-US" dirty="0"/>
          </a:p>
          <a:p>
            <a:pPr marL="685800" indent="-514350">
              <a:buFont typeface="+mj-lt"/>
              <a:buAutoNum type="arabicPeriod"/>
            </a:pPr>
            <a:endParaRPr lang="en-US" dirty="0"/>
          </a:p>
          <a:p>
            <a:pPr marL="685800" indent="-514350">
              <a:buFont typeface="+mj-lt"/>
              <a:buAutoNum type="arabicPeriod"/>
            </a:pPr>
            <a:r>
              <a:rPr lang="en-US" dirty="0"/>
              <a:t>Click the color palette button       and change the colors.</a:t>
            </a:r>
          </a:p>
          <a:p>
            <a:pPr marL="685800" indent="-514350">
              <a:buFont typeface="+mj-lt"/>
              <a:buAutoNum type="arabicPeriod"/>
            </a:pPr>
            <a:endParaRPr lang="en-US" dirty="0"/>
          </a:p>
          <a:p>
            <a:pPr marL="685800" indent="-514350">
              <a:buFont typeface="+mj-lt"/>
              <a:buAutoNum type="arabicPeriod"/>
            </a:pPr>
            <a:r>
              <a:rPr lang="en-US" dirty="0"/>
              <a:t>Try several color palettes.</a:t>
            </a:r>
          </a:p>
        </p:txBody>
      </p:sp>
      <p:pic>
        <p:nvPicPr>
          <p:cNvPr id="4" name="Picture 3" descr="pqShowOrientationAxes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981200"/>
            <a:ext cx="685800" cy="685800"/>
          </a:xfrm>
          <a:prstGeom prst="rect">
            <a:avLst/>
          </a:prstGeom>
        </p:spPr>
      </p:pic>
      <p:pic>
        <p:nvPicPr>
          <p:cNvPr id="5" name="Picture 4"/>
          <p:cNvPicPr>
            <a:picLocks noChangeAspect="1"/>
          </p:cNvPicPr>
          <p:nvPr/>
        </p:nvPicPr>
        <p:blipFill>
          <a:blip r:embed="rId3"/>
          <a:stretch>
            <a:fillRect/>
          </a:stretch>
        </p:blipFill>
        <p:spPr>
          <a:xfrm>
            <a:off x="7861300" y="2209800"/>
            <a:ext cx="1130300" cy="11176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282" y="4868037"/>
            <a:ext cx="5016318" cy="2468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648" y="3754819"/>
            <a:ext cx="685800" cy="685800"/>
          </a:xfrm>
          <a:prstGeom prst="rect">
            <a:avLst/>
          </a:prstGeom>
        </p:spPr>
      </p:pic>
      <p:cxnSp>
        <p:nvCxnSpPr>
          <p:cNvPr id="9" name="Straight Arrow Connector 8"/>
          <p:cNvCxnSpPr/>
          <p:nvPr/>
        </p:nvCxnSpPr>
        <p:spPr bwMode="auto">
          <a:xfrm flipH="1">
            <a:off x="6172200" y="4381500"/>
            <a:ext cx="762000" cy="49530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48347290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Palettes</a:t>
            </a:r>
            <a:endParaRPr lang="en-US" dirty="0"/>
          </a:p>
        </p:txBody>
      </p:sp>
      <p:pic>
        <p:nvPicPr>
          <p:cNvPr id="4" name="Picture 3" descr="SettingsCol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9419" y="1524000"/>
            <a:ext cx="4318381" cy="5334000"/>
          </a:xfrm>
          <a:prstGeom prst="rect">
            <a:avLst/>
          </a:prstGeom>
        </p:spPr>
      </p:pic>
      <p:sp>
        <p:nvSpPr>
          <p:cNvPr id="3" name="TextBox 2"/>
          <p:cNvSpPr txBox="1"/>
          <p:nvPr/>
        </p:nvSpPr>
        <p:spPr>
          <a:xfrm>
            <a:off x="609600" y="2133600"/>
            <a:ext cx="3862468" cy="461665"/>
          </a:xfrm>
          <a:prstGeom prst="rect">
            <a:avLst/>
          </a:prstGeom>
          <a:noFill/>
        </p:spPr>
        <p:txBody>
          <a:bodyPr wrap="none" rtlCol="0">
            <a:spAutoFit/>
          </a:bodyPr>
          <a:lstStyle/>
          <a:p>
            <a:r>
              <a:rPr lang="en-US" dirty="0" smtClean="0"/>
              <a:t>→ </a:t>
            </a:r>
            <a:r>
              <a:rPr lang="en-US" dirty="0" smtClean="0">
                <a:latin typeface="Verdana" panose="020B0604030504040204" pitchFamily="34" charset="0"/>
                <a:ea typeface="Verdana" panose="020B0604030504040204" pitchFamily="34" charset="0"/>
                <a:cs typeface="Verdana" panose="020B0604030504040204" pitchFamily="34" charset="0"/>
              </a:rPr>
              <a:t>Edit Current Palette…</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24" y="2057400"/>
            <a:ext cx="685800" cy="685800"/>
          </a:xfrm>
          <a:prstGeom prst="rect">
            <a:avLst/>
          </a:prstGeom>
        </p:spPr>
      </p:pic>
    </p:spTree>
    <p:extLst>
      <p:ext uri="{BB962C8B-B14F-4D97-AF65-F5344CB8AC3E}">
        <p14:creationId xmlns:p14="http://schemas.microsoft.com/office/powerpoint/2010/main" val="1367747111"/>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US" smtClean="0">
                <a:ea typeface="ＭＳ Ｐゴシック" pitchFamily="-107" charset="-128"/>
              </a:rPr>
              <a:t>Undo Redo</a:t>
            </a:r>
          </a:p>
        </p:txBody>
      </p:sp>
      <p:grpSp>
        <p:nvGrpSpPr>
          <p:cNvPr id="54275" name="Group 21"/>
          <p:cNvGrpSpPr>
            <a:grpSpLocks/>
          </p:cNvGrpSpPr>
          <p:nvPr/>
        </p:nvGrpSpPr>
        <p:grpSpPr bwMode="auto">
          <a:xfrm>
            <a:off x="3311525" y="1905000"/>
            <a:ext cx="2520950" cy="1066800"/>
            <a:chOff x="3311525" y="1905000"/>
            <a:chExt cx="2520951" cy="1066800"/>
          </a:xfrm>
        </p:grpSpPr>
        <p:grpSp>
          <p:nvGrpSpPr>
            <p:cNvPr id="54283" name="Group 19"/>
            <p:cNvGrpSpPr>
              <a:grpSpLocks/>
            </p:cNvGrpSpPr>
            <p:nvPr/>
          </p:nvGrpSpPr>
          <p:grpSpPr bwMode="auto">
            <a:xfrm>
              <a:off x="5005388" y="1905000"/>
              <a:ext cx="827088" cy="1066800"/>
              <a:chOff x="5005388" y="1905000"/>
              <a:chExt cx="827088" cy="1066800"/>
            </a:xfrm>
          </p:grpSpPr>
          <p:sp>
            <p:nvSpPr>
              <p:cNvPr id="54287" name="Text Box 8"/>
              <p:cNvSpPr txBox="1">
                <a:spLocks noChangeArrowheads="1"/>
              </p:cNvSpPr>
              <p:nvPr/>
            </p:nvSpPr>
            <p:spPr bwMode="auto">
              <a:xfrm>
                <a:off x="5005388" y="2514600"/>
                <a:ext cx="827088" cy="457200"/>
              </a:xfrm>
              <a:prstGeom prst="rect">
                <a:avLst/>
              </a:prstGeom>
              <a:noFill/>
              <a:ln w="12700">
                <a:noFill/>
                <a:miter lim="800000"/>
                <a:headEnd/>
                <a:tailEnd/>
              </a:ln>
            </p:spPr>
            <p:txBody>
              <a:bodyPr wrap="none">
                <a:spAutoFit/>
              </a:bodyPr>
              <a:lstStyle/>
              <a:p>
                <a:pPr algn="ctr"/>
                <a:r>
                  <a:rPr lang="en-US"/>
                  <a:t>Redo</a:t>
                </a:r>
              </a:p>
            </p:txBody>
          </p:sp>
          <p:pic>
            <p:nvPicPr>
              <p:cNvPr id="54288" name="Picture 17"/>
              <p:cNvPicPr>
                <a:picLocks noChangeAspect="1"/>
              </p:cNvPicPr>
              <p:nvPr/>
            </p:nvPicPr>
            <p:blipFill>
              <a:blip r:embed="rId3"/>
              <a:srcRect/>
              <a:stretch>
                <a:fillRect/>
              </a:stretch>
            </p:blipFill>
            <p:spPr bwMode="auto">
              <a:xfrm>
                <a:off x="5076032" y="1905000"/>
                <a:ext cx="685800" cy="685800"/>
              </a:xfrm>
              <a:prstGeom prst="rect">
                <a:avLst/>
              </a:prstGeom>
              <a:noFill/>
              <a:ln w="9525">
                <a:noFill/>
                <a:miter lim="800000"/>
                <a:headEnd/>
                <a:tailEnd/>
              </a:ln>
            </p:spPr>
          </p:pic>
        </p:grpSp>
        <p:grpSp>
          <p:nvGrpSpPr>
            <p:cNvPr id="54284" name="Group 20"/>
            <p:cNvGrpSpPr>
              <a:grpSpLocks/>
            </p:cNvGrpSpPr>
            <p:nvPr/>
          </p:nvGrpSpPr>
          <p:grpSpPr bwMode="auto">
            <a:xfrm>
              <a:off x="3311525" y="1905000"/>
              <a:ext cx="862013" cy="1066800"/>
              <a:chOff x="3311525" y="1905000"/>
              <a:chExt cx="862013" cy="1066800"/>
            </a:xfrm>
          </p:grpSpPr>
          <p:sp>
            <p:nvSpPr>
              <p:cNvPr id="54285" name="Text Box 7"/>
              <p:cNvSpPr txBox="1">
                <a:spLocks noChangeArrowheads="1"/>
              </p:cNvSpPr>
              <p:nvPr/>
            </p:nvSpPr>
            <p:spPr bwMode="auto">
              <a:xfrm>
                <a:off x="3311525" y="2514600"/>
                <a:ext cx="862013" cy="457200"/>
              </a:xfrm>
              <a:prstGeom prst="rect">
                <a:avLst/>
              </a:prstGeom>
              <a:noFill/>
              <a:ln w="12700">
                <a:noFill/>
                <a:miter lim="800000"/>
                <a:headEnd/>
                <a:tailEnd/>
              </a:ln>
            </p:spPr>
            <p:txBody>
              <a:bodyPr wrap="none">
                <a:spAutoFit/>
              </a:bodyPr>
              <a:lstStyle/>
              <a:p>
                <a:pPr algn="ctr"/>
                <a:r>
                  <a:rPr lang="en-US"/>
                  <a:t>Undo</a:t>
                </a:r>
              </a:p>
            </p:txBody>
          </p:sp>
          <p:pic>
            <p:nvPicPr>
              <p:cNvPr id="54286" name="Picture 18"/>
              <p:cNvPicPr>
                <a:picLocks noChangeAspect="1"/>
              </p:cNvPicPr>
              <p:nvPr/>
            </p:nvPicPr>
            <p:blipFill>
              <a:blip r:embed="rId4"/>
              <a:srcRect/>
              <a:stretch>
                <a:fillRect/>
              </a:stretch>
            </p:blipFill>
            <p:spPr bwMode="auto">
              <a:xfrm>
                <a:off x="3399631" y="1905000"/>
                <a:ext cx="685800" cy="685800"/>
              </a:xfrm>
              <a:prstGeom prst="rect">
                <a:avLst/>
              </a:prstGeom>
              <a:noFill/>
              <a:ln w="9525">
                <a:noFill/>
                <a:miter lim="800000"/>
                <a:headEnd/>
                <a:tailEnd/>
              </a:ln>
            </p:spPr>
          </p:pic>
        </p:grpSp>
      </p:grpSp>
      <p:grpSp>
        <p:nvGrpSpPr>
          <p:cNvPr id="54276" name="Group 26"/>
          <p:cNvGrpSpPr>
            <a:grpSpLocks/>
          </p:cNvGrpSpPr>
          <p:nvPr/>
        </p:nvGrpSpPr>
        <p:grpSpPr bwMode="auto">
          <a:xfrm>
            <a:off x="3168650" y="3810000"/>
            <a:ext cx="2808288" cy="1508125"/>
            <a:chOff x="3168650" y="3810000"/>
            <a:chExt cx="2808288" cy="1508125"/>
          </a:xfrm>
        </p:grpSpPr>
        <p:grpSp>
          <p:nvGrpSpPr>
            <p:cNvPr id="54277" name="Group 23"/>
            <p:cNvGrpSpPr>
              <a:grpSpLocks/>
            </p:cNvGrpSpPr>
            <p:nvPr/>
          </p:nvGrpSpPr>
          <p:grpSpPr bwMode="auto">
            <a:xfrm>
              <a:off x="4845050" y="3810000"/>
              <a:ext cx="1131888" cy="1508125"/>
              <a:chOff x="4845050" y="3810000"/>
              <a:chExt cx="1131888" cy="1508125"/>
            </a:xfrm>
          </p:grpSpPr>
          <p:sp>
            <p:nvSpPr>
              <p:cNvPr id="54281" name="Text Box 22"/>
              <p:cNvSpPr txBox="1">
                <a:spLocks noChangeArrowheads="1"/>
              </p:cNvSpPr>
              <p:nvPr/>
            </p:nvSpPr>
            <p:spPr bwMode="auto">
              <a:xfrm>
                <a:off x="48450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Redo</a:t>
                </a:r>
              </a:p>
            </p:txBody>
          </p:sp>
          <p:pic>
            <p:nvPicPr>
              <p:cNvPr id="54282" name="Picture 22"/>
              <p:cNvPicPr>
                <a:picLocks noChangeAspect="1"/>
              </p:cNvPicPr>
              <p:nvPr/>
            </p:nvPicPr>
            <p:blipFill>
              <a:blip r:embed="rId5"/>
              <a:srcRect/>
              <a:stretch>
                <a:fillRect/>
              </a:stretch>
            </p:blipFill>
            <p:spPr bwMode="auto">
              <a:xfrm>
                <a:off x="5068094" y="3810000"/>
                <a:ext cx="685800" cy="685800"/>
              </a:xfrm>
              <a:prstGeom prst="rect">
                <a:avLst/>
              </a:prstGeom>
              <a:noFill/>
              <a:ln w="9525">
                <a:noFill/>
                <a:miter lim="800000"/>
                <a:headEnd/>
                <a:tailEnd/>
              </a:ln>
            </p:spPr>
          </p:pic>
        </p:grpSp>
        <p:grpSp>
          <p:nvGrpSpPr>
            <p:cNvPr id="54278" name="Group 25"/>
            <p:cNvGrpSpPr>
              <a:grpSpLocks/>
            </p:cNvGrpSpPr>
            <p:nvPr/>
          </p:nvGrpSpPr>
          <p:grpSpPr bwMode="auto">
            <a:xfrm>
              <a:off x="3168650" y="3810000"/>
              <a:ext cx="1131888" cy="1508125"/>
              <a:chOff x="3168650" y="3810000"/>
              <a:chExt cx="1131888" cy="1508125"/>
            </a:xfrm>
          </p:grpSpPr>
          <p:sp>
            <p:nvSpPr>
              <p:cNvPr id="54279" name="Text Box 20"/>
              <p:cNvSpPr txBox="1">
                <a:spLocks noChangeArrowheads="1"/>
              </p:cNvSpPr>
              <p:nvPr/>
            </p:nvSpPr>
            <p:spPr bwMode="auto">
              <a:xfrm>
                <a:off x="31686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Undo</a:t>
                </a:r>
              </a:p>
            </p:txBody>
          </p:sp>
          <p:pic>
            <p:nvPicPr>
              <p:cNvPr id="54280" name="Picture 24"/>
              <p:cNvPicPr>
                <a:picLocks noChangeAspect="1"/>
              </p:cNvPicPr>
              <p:nvPr/>
            </p:nvPicPr>
            <p:blipFill>
              <a:blip r:embed="rId6"/>
              <a:srcRect/>
              <a:stretch>
                <a:fillRect/>
              </a:stretch>
            </p:blipFill>
            <p:spPr bwMode="auto">
              <a:xfrm>
                <a:off x="3391694" y="3810000"/>
                <a:ext cx="685800" cy="685800"/>
              </a:xfrm>
              <a:prstGeom prst="rect">
                <a:avLst/>
              </a:prstGeom>
              <a:noFill/>
              <a:ln w="9525">
                <a:noFill/>
                <a:miter lim="800000"/>
                <a:headEnd/>
                <a:tailEnd/>
              </a:ln>
            </p:spPr>
          </p:pic>
        </p:grpSp>
      </p:grpSp>
    </p:spTree>
    <p:extLst>
      <p:ext uri="{BB962C8B-B14F-4D97-AF65-F5344CB8AC3E}">
        <p14:creationId xmlns:p14="http://schemas.microsoft.com/office/powerpoint/2010/main" val="1730754927"/>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6041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a:p>
            <a:pPr marL="781050" indent="-609600">
              <a:buFontTx/>
              <a:buAutoNum type="arabicPeriod"/>
            </a:pPr>
            <a:r>
              <a:rPr lang="en-US" dirty="0" smtClean="0">
                <a:ea typeface="ＭＳ Ｐゴシック" pitchFamily="-107" charset="-128"/>
                <a:cs typeface="Times New Roman" pitchFamily="-107" charset="0"/>
              </a:rPr>
              <a:t>Delete the Cylinder.</a:t>
            </a:r>
          </a:p>
        </p:txBody>
      </p:sp>
      <p:pic>
        <p:nvPicPr>
          <p:cNvPr id="60421" name="Picture 5"/>
          <p:cNvPicPr>
            <a:picLocks noChangeAspect="1" noChangeArrowheads="1"/>
          </p:cNvPicPr>
          <p:nvPr/>
        </p:nvPicPr>
        <p:blipFill>
          <a:blip r:embed="rId3"/>
          <a:srcRect/>
          <a:stretch>
            <a:fillRect/>
          </a:stretch>
        </p:blipFill>
        <p:spPr bwMode="auto">
          <a:xfrm>
            <a:off x="2362200" y="4191000"/>
            <a:ext cx="4419600" cy="495300"/>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10" name="Picture 9"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pic>
        <p:nvPicPr>
          <p:cNvPr id="2" name="Picture 1" descr="Dele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5486400"/>
            <a:ext cx="1336431" cy="457200"/>
          </a:xfrm>
          <a:prstGeom prst="rect">
            <a:avLst/>
          </a:prstGeom>
        </p:spPr>
      </p:pic>
    </p:spTree>
    <p:extLst>
      <p:ext uri="{BB962C8B-B14F-4D97-AF65-F5344CB8AC3E}">
        <p14:creationId xmlns:p14="http://schemas.microsoft.com/office/powerpoint/2010/main" val="1965950745"/>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00" y="5791200"/>
            <a:ext cx="1524000" cy="1066800"/>
          </a:xfrm>
          <a:prstGeom prst="rect">
            <a:avLst/>
          </a:prstGeom>
          <a:solidFill>
            <a:schemeClr val="bg1"/>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smtClean="0"/>
              <a:t>Supported Data Types</a:t>
            </a:r>
            <a:endParaRPr lang="en-US" dirty="0"/>
          </a:p>
        </p:txBody>
      </p:sp>
      <p:sp>
        <p:nvSpPr>
          <p:cNvPr id="3" name="Content Placeholder 2"/>
          <p:cNvSpPr>
            <a:spLocks noGrp="1"/>
          </p:cNvSpPr>
          <p:nvPr>
            <p:ph sz="half" idx="1"/>
          </p:nvPr>
        </p:nvSpPr>
        <p:spPr>
          <a:xfrm>
            <a:off x="0" y="1524000"/>
            <a:ext cx="2286000" cy="4572000"/>
          </a:xfrm>
        </p:spPr>
        <p:txBody>
          <a:bodyPr/>
          <a:lstStyle/>
          <a:p>
            <a:r>
              <a:rPr lang="en-US" sz="1000" dirty="0" smtClean="0"/>
              <a:t>ParaView </a:t>
            </a:r>
            <a:r>
              <a:rPr lang="en-US" sz="1000" dirty="0"/>
              <a:t>Data (.</a:t>
            </a:r>
            <a:r>
              <a:rPr lang="en-US" sz="1000" dirty="0" err="1"/>
              <a:t>pvd</a:t>
            </a:r>
            <a:r>
              <a:rPr lang="en-US" sz="1000" dirty="0"/>
              <a:t>)</a:t>
            </a:r>
          </a:p>
          <a:p>
            <a:r>
              <a:rPr lang="en-US" sz="1000" dirty="0" smtClean="0"/>
              <a:t>VTK </a:t>
            </a:r>
            <a:r>
              <a:rPr lang="en-US" sz="1000" dirty="0"/>
              <a:t>(.</a:t>
            </a:r>
            <a:r>
              <a:rPr lang="en-US" sz="1000" dirty="0" err="1"/>
              <a:t>vtp</a:t>
            </a:r>
            <a:r>
              <a:rPr lang="en-US" sz="1000" dirty="0"/>
              <a:t>, .</a:t>
            </a:r>
            <a:r>
              <a:rPr lang="en-US" sz="1000" dirty="0" err="1"/>
              <a:t>vtu</a:t>
            </a:r>
            <a:r>
              <a:rPr lang="en-US" sz="1000" dirty="0"/>
              <a:t>, .</a:t>
            </a:r>
            <a:r>
              <a:rPr lang="en-US" sz="1000" dirty="0" err="1"/>
              <a:t>vti</a:t>
            </a:r>
            <a:r>
              <a:rPr lang="en-US" sz="1000" dirty="0"/>
              <a:t>, .</a:t>
            </a:r>
            <a:r>
              <a:rPr lang="en-US" sz="1000" dirty="0" err="1"/>
              <a:t>vts</a:t>
            </a:r>
            <a:r>
              <a:rPr lang="en-US" sz="1000" dirty="0"/>
              <a:t>, .</a:t>
            </a:r>
            <a:r>
              <a:rPr lang="en-US" sz="1000" dirty="0" err="1"/>
              <a:t>vtr</a:t>
            </a:r>
            <a:r>
              <a:rPr lang="en-US" sz="1000" dirty="0"/>
              <a:t>)</a:t>
            </a:r>
          </a:p>
          <a:p>
            <a:r>
              <a:rPr lang="en-US" sz="1000" dirty="0" smtClean="0"/>
              <a:t>VTK </a:t>
            </a:r>
            <a:r>
              <a:rPr lang="en-US" sz="1000" dirty="0"/>
              <a:t>Legacy (.</a:t>
            </a:r>
            <a:r>
              <a:rPr lang="en-US" sz="1000" dirty="0" err="1"/>
              <a:t>vtk</a:t>
            </a:r>
            <a:r>
              <a:rPr lang="en-US" sz="1000" dirty="0"/>
              <a:t>)</a:t>
            </a:r>
          </a:p>
          <a:p>
            <a:r>
              <a:rPr lang="en-US" sz="1000" dirty="0" smtClean="0"/>
              <a:t>VTK </a:t>
            </a:r>
            <a:r>
              <a:rPr lang="en-US" sz="1000" dirty="0"/>
              <a:t>Multi Block (.</a:t>
            </a:r>
            <a:r>
              <a:rPr lang="en-US" sz="1000" dirty="0" err="1"/>
              <a:t>vtm</a:t>
            </a:r>
            <a:r>
              <a:rPr lang="en-US" sz="1000" dirty="0" smtClean="0"/>
              <a:t>,.</a:t>
            </a:r>
            <a:r>
              <a:rPr lang="en-US" sz="1000" dirty="0" err="1"/>
              <a:t>vtmb</a:t>
            </a:r>
            <a:r>
              <a:rPr lang="en-US" sz="1000" dirty="0" smtClean="0"/>
              <a:t>,.</a:t>
            </a:r>
            <a:r>
              <a:rPr lang="en-US" sz="1000" dirty="0" err="1"/>
              <a:t>vtmg</a:t>
            </a:r>
            <a:r>
              <a:rPr lang="en-US" sz="1000" dirty="0" smtClean="0"/>
              <a:t>,.</a:t>
            </a:r>
            <a:r>
              <a:rPr lang="en-US" sz="1000" dirty="0" err="1"/>
              <a:t>vthd</a:t>
            </a:r>
            <a:r>
              <a:rPr lang="en-US" sz="1000" dirty="0" smtClean="0"/>
              <a:t>,.</a:t>
            </a:r>
            <a:r>
              <a:rPr lang="en-US" sz="1000" dirty="0" err="1"/>
              <a:t>vthb</a:t>
            </a:r>
            <a:r>
              <a:rPr lang="en-US" sz="1000" dirty="0"/>
              <a:t>)</a:t>
            </a:r>
          </a:p>
          <a:p>
            <a:r>
              <a:rPr lang="en-US" sz="1000" dirty="0" smtClean="0"/>
              <a:t>Partitioned </a:t>
            </a:r>
            <a:r>
              <a:rPr lang="en-US" sz="1000" dirty="0"/>
              <a:t>VTK (.</a:t>
            </a:r>
            <a:r>
              <a:rPr lang="en-US" sz="1000" dirty="0" err="1"/>
              <a:t>pvtu</a:t>
            </a:r>
            <a:r>
              <a:rPr lang="en-US" sz="1000" dirty="0"/>
              <a:t>, .</a:t>
            </a:r>
            <a:r>
              <a:rPr lang="en-US" sz="1000" dirty="0" err="1"/>
              <a:t>pvti</a:t>
            </a:r>
            <a:r>
              <a:rPr lang="en-US" sz="1000" dirty="0"/>
              <a:t>, .</a:t>
            </a:r>
            <a:r>
              <a:rPr lang="en-US" sz="1000" dirty="0" err="1"/>
              <a:t>pvts</a:t>
            </a:r>
            <a:r>
              <a:rPr lang="en-US" sz="1000" dirty="0"/>
              <a:t>, .</a:t>
            </a:r>
            <a:r>
              <a:rPr lang="en-US" sz="1000" dirty="0" err="1"/>
              <a:t>pvtr</a:t>
            </a:r>
            <a:r>
              <a:rPr lang="en-US" sz="1000" dirty="0"/>
              <a:t>)</a:t>
            </a:r>
          </a:p>
          <a:p>
            <a:r>
              <a:rPr lang="en-US" sz="1000" dirty="0" smtClean="0"/>
              <a:t>ADAPT </a:t>
            </a:r>
            <a:r>
              <a:rPr lang="en-US" sz="1000" dirty="0"/>
              <a:t>(.</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ANALYZE </a:t>
            </a:r>
            <a:r>
              <a:rPr lang="en-US" sz="1000" dirty="0"/>
              <a:t>(.</a:t>
            </a:r>
            <a:r>
              <a:rPr lang="en-US" sz="1000" dirty="0" err="1"/>
              <a:t>img</a:t>
            </a:r>
            <a:r>
              <a:rPr lang="en-US" sz="1000" dirty="0"/>
              <a:t>, .</a:t>
            </a:r>
            <a:r>
              <a:rPr lang="en-US" sz="1000" dirty="0" err="1"/>
              <a:t>hdr</a:t>
            </a:r>
            <a:r>
              <a:rPr lang="en-US" sz="1000" dirty="0"/>
              <a:t>)</a:t>
            </a:r>
          </a:p>
          <a:p>
            <a:r>
              <a:rPr lang="en-US" sz="1000" dirty="0" smtClean="0"/>
              <a:t>ANSYS </a:t>
            </a:r>
            <a:r>
              <a:rPr lang="en-US" sz="1000" dirty="0"/>
              <a:t>(.</a:t>
            </a:r>
            <a:r>
              <a:rPr lang="en-US" sz="1000" dirty="0" err="1"/>
              <a:t>inp</a:t>
            </a:r>
            <a:r>
              <a:rPr lang="en-US" sz="1000" dirty="0"/>
              <a:t>)</a:t>
            </a:r>
          </a:p>
          <a:p>
            <a:r>
              <a:rPr lang="en-US" sz="1000" dirty="0" smtClean="0"/>
              <a:t>AVS </a:t>
            </a:r>
            <a:r>
              <a:rPr lang="en-US" sz="1000" dirty="0"/>
              <a:t>UCD (.</a:t>
            </a:r>
            <a:r>
              <a:rPr lang="en-US" sz="1000" dirty="0" err="1"/>
              <a:t>inp</a:t>
            </a:r>
            <a:r>
              <a:rPr lang="en-US" sz="1000" dirty="0"/>
              <a:t>)</a:t>
            </a:r>
          </a:p>
          <a:p>
            <a:r>
              <a:rPr lang="en-US" sz="1000" dirty="0" smtClean="0"/>
              <a:t>BOV </a:t>
            </a:r>
            <a:r>
              <a:rPr lang="en-US" sz="1000" dirty="0"/>
              <a:t>(.</a:t>
            </a:r>
            <a:r>
              <a:rPr lang="en-US" sz="1000" dirty="0" err="1"/>
              <a:t>bov</a:t>
            </a:r>
            <a:r>
              <a:rPr lang="en-US" sz="1000" dirty="0"/>
              <a:t>)</a:t>
            </a:r>
          </a:p>
          <a:p>
            <a:r>
              <a:rPr lang="en-US" sz="1000" dirty="0" smtClean="0"/>
              <a:t>BYU </a:t>
            </a:r>
            <a:r>
              <a:rPr lang="en-US" sz="1000" dirty="0"/>
              <a:t>(.g</a:t>
            </a:r>
            <a:r>
              <a:rPr lang="en-US" sz="1000" dirty="0" smtClean="0"/>
              <a:t>)</a:t>
            </a:r>
          </a:p>
          <a:p>
            <a:r>
              <a:rPr lang="en-US" sz="1000" dirty="0" smtClean="0"/>
              <a:t>CAM </a:t>
            </a:r>
            <a:r>
              <a:rPr lang="en-US" sz="1000" dirty="0" err="1" smtClean="0"/>
              <a:t>NetCDF</a:t>
            </a:r>
            <a:r>
              <a:rPr lang="en-US" sz="1000" dirty="0" smtClean="0"/>
              <a:t> (.</a:t>
            </a:r>
            <a:r>
              <a:rPr lang="en-US" sz="1000" dirty="0" err="1" smtClean="0"/>
              <a:t>nc</a:t>
            </a:r>
            <a:r>
              <a:rPr lang="en-US" sz="1000" dirty="0" smtClean="0"/>
              <a:t>, .</a:t>
            </a:r>
            <a:r>
              <a:rPr lang="en-US" sz="1000" dirty="0" err="1" smtClean="0"/>
              <a:t>ncdf</a:t>
            </a:r>
            <a:r>
              <a:rPr lang="en-US" sz="1000" dirty="0" smtClean="0"/>
              <a:t>)</a:t>
            </a:r>
            <a:endParaRPr lang="en-US" sz="1000" dirty="0"/>
          </a:p>
          <a:p>
            <a:r>
              <a:rPr lang="en-US" sz="1000" dirty="0" smtClean="0"/>
              <a:t>CCSM </a:t>
            </a:r>
            <a:r>
              <a:rPr lang="en-US" sz="1000" dirty="0"/>
              <a:t>MTSD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CCSM </a:t>
            </a:r>
            <a:r>
              <a:rPr lang="en-US" sz="1000" dirty="0"/>
              <a:t>STSD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err="1" smtClean="0"/>
              <a:t>CEAucd</a:t>
            </a:r>
            <a:r>
              <a:rPr lang="en-US" sz="1000" dirty="0" smtClean="0"/>
              <a:t> </a:t>
            </a:r>
            <a:r>
              <a:rPr lang="en-US" sz="1000" dirty="0"/>
              <a:t>(.</a:t>
            </a:r>
            <a:r>
              <a:rPr lang="en-US" sz="1000" dirty="0" err="1"/>
              <a:t>ucd</a:t>
            </a:r>
            <a:r>
              <a:rPr lang="en-US" sz="1000" dirty="0"/>
              <a:t>, .</a:t>
            </a:r>
            <a:r>
              <a:rPr lang="en-US" sz="1000" dirty="0" err="1"/>
              <a:t>inp</a:t>
            </a:r>
            <a:r>
              <a:rPr lang="en-US" sz="1000" dirty="0" smtClean="0"/>
              <a:t>)</a:t>
            </a:r>
          </a:p>
          <a:p>
            <a:r>
              <a:rPr lang="en-US" sz="1000" dirty="0" smtClean="0"/>
              <a:t>CGNS (.</a:t>
            </a:r>
            <a:r>
              <a:rPr lang="en-US" sz="1000" dirty="0" err="1" smtClean="0"/>
              <a:t>cgns</a:t>
            </a:r>
            <a:r>
              <a:rPr lang="en-US" sz="1000" dirty="0" smtClean="0"/>
              <a:t>)</a:t>
            </a:r>
            <a:endParaRPr lang="en-US" sz="1000" dirty="0"/>
          </a:p>
          <a:p>
            <a:r>
              <a:rPr lang="en-US" sz="1000" dirty="0" smtClean="0"/>
              <a:t>CMAT </a:t>
            </a:r>
            <a:r>
              <a:rPr lang="en-US" sz="1000" dirty="0"/>
              <a:t>(.</a:t>
            </a:r>
            <a:r>
              <a:rPr lang="en-US" sz="1000" dirty="0" err="1"/>
              <a:t>cmat</a:t>
            </a:r>
            <a:r>
              <a:rPr lang="en-US" sz="1000" dirty="0" smtClean="0"/>
              <a:t>)</a:t>
            </a:r>
          </a:p>
          <a:p>
            <a:r>
              <a:rPr lang="en-US" sz="1000" dirty="0" smtClean="0"/>
              <a:t>CML (.cml)</a:t>
            </a:r>
            <a:endParaRPr lang="en-US" sz="1000" dirty="0"/>
          </a:p>
          <a:p>
            <a:r>
              <a:rPr lang="en-US" sz="1000" dirty="0" smtClean="0"/>
              <a:t>CTRL </a:t>
            </a:r>
            <a:r>
              <a:rPr lang="en-US" sz="1000" dirty="0"/>
              <a:t>(.ctrl)</a:t>
            </a:r>
          </a:p>
          <a:p>
            <a:r>
              <a:rPr lang="en-US" sz="1000" dirty="0" err="1" smtClean="0"/>
              <a:t>Chombo</a:t>
            </a:r>
            <a:r>
              <a:rPr lang="en-US" sz="1000" dirty="0" smtClean="0"/>
              <a:t> </a:t>
            </a:r>
            <a:r>
              <a:rPr lang="en-US" sz="1000" dirty="0"/>
              <a:t>(.hdf5, .h5)</a:t>
            </a:r>
          </a:p>
          <a:p>
            <a:r>
              <a:rPr lang="en-US" sz="1000" dirty="0" smtClean="0"/>
              <a:t>Claw </a:t>
            </a:r>
            <a:r>
              <a:rPr lang="en-US" sz="1000" dirty="0"/>
              <a:t>(.claw)</a:t>
            </a:r>
          </a:p>
          <a:p>
            <a:r>
              <a:rPr lang="en-US" sz="1000" dirty="0" smtClean="0"/>
              <a:t>Comma </a:t>
            </a:r>
            <a:r>
              <a:rPr lang="en-US" sz="1000" dirty="0"/>
              <a:t>Separated Values (.</a:t>
            </a:r>
            <a:r>
              <a:rPr lang="en-US" sz="1000" dirty="0" err="1"/>
              <a:t>csv</a:t>
            </a:r>
            <a:r>
              <a:rPr lang="en-US" sz="1000" dirty="0"/>
              <a:t>)</a:t>
            </a:r>
          </a:p>
          <a:p>
            <a:r>
              <a:rPr lang="en-US" sz="1000" dirty="0" smtClean="0"/>
              <a:t>Cosmology </a:t>
            </a:r>
            <a:r>
              <a:rPr lang="en-US" sz="1000" dirty="0"/>
              <a:t>Files (.</a:t>
            </a:r>
            <a:r>
              <a:rPr lang="en-US" sz="1000" dirty="0" err="1"/>
              <a:t>cosmo</a:t>
            </a:r>
            <a:r>
              <a:rPr lang="en-US" sz="1000" dirty="0"/>
              <a:t>, .gadget2)</a:t>
            </a:r>
          </a:p>
          <a:p>
            <a:r>
              <a:rPr lang="en-US" sz="1000" dirty="0" smtClean="0"/>
              <a:t>Curve2D </a:t>
            </a:r>
            <a:r>
              <a:rPr lang="en-US" sz="1000" dirty="0"/>
              <a:t>(.curve, .ultra, .</a:t>
            </a:r>
            <a:r>
              <a:rPr lang="en-US" sz="1000" dirty="0" err="1"/>
              <a:t>ult</a:t>
            </a:r>
            <a:r>
              <a:rPr lang="en-US" sz="1000" dirty="0"/>
              <a:t>, .u</a:t>
            </a:r>
            <a:r>
              <a:rPr lang="en-US" sz="1000" dirty="0" smtClean="0"/>
              <a:t>)</a:t>
            </a:r>
            <a:endParaRPr lang="en-US" sz="1000" dirty="0"/>
          </a:p>
        </p:txBody>
      </p:sp>
      <p:sp>
        <p:nvSpPr>
          <p:cNvPr id="4" name="Content Placeholder 3"/>
          <p:cNvSpPr>
            <a:spLocks noGrp="1"/>
          </p:cNvSpPr>
          <p:nvPr>
            <p:ph sz="half" idx="2"/>
          </p:nvPr>
        </p:nvSpPr>
        <p:spPr>
          <a:xfrm>
            <a:off x="2286000" y="1524000"/>
            <a:ext cx="2286000" cy="4572000"/>
          </a:xfrm>
        </p:spPr>
        <p:txBody>
          <a:bodyPr/>
          <a:lstStyle/>
          <a:p>
            <a:r>
              <a:rPr lang="en-US" sz="1000" dirty="0"/>
              <a:t>DDCMD (.</a:t>
            </a:r>
            <a:r>
              <a:rPr lang="en-US" sz="1000" dirty="0" err="1"/>
              <a:t>ddcmd</a:t>
            </a:r>
            <a:r>
              <a:rPr lang="en-US" sz="1000" dirty="0"/>
              <a:t>)</a:t>
            </a:r>
          </a:p>
          <a:p>
            <a:r>
              <a:rPr lang="en-US" sz="1000" dirty="0" smtClean="0"/>
              <a:t>Digital </a:t>
            </a:r>
            <a:r>
              <a:rPr lang="en-US" sz="1000" dirty="0"/>
              <a:t>Elevation Map (.</a:t>
            </a:r>
            <a:r>
              <a:rPr lang="en-US" sz="1000" dirty="0" err="1"/>
              <a:t>dem</a:t>
            </a:r>
            <a:r>
              <a:rPr lang="en-US" sz="1000" dirty="0"/>
              <a:t>)</a:t>
            </a:r>
          </a:p>
          <a:p>
            <a:r>
              <a:rPr lang="en-US" sz="1000" dirty="0" smtClean="0"/>
              <a:t>Dyna3D</a:t>
            </a:r>
            <a:r>
              <a:rPr lang="en-US" sz="1000" dirty="0"/>
              <a:t>(.</a:t>
            </a:r>
            <a:r>
              <a:rPr lang="en-US" sz="1000" dirty="0" err="1"/>
              <a:t>dyn</a:t>
            </a:r>
            <a:r>
              <a:rPr lang="en-US" sz="1000" dirty="0"/>
              <a:t>)</a:t>
            </a:r>
          </a:p>
          <a:p>
            <a:r>
              <a:rPr lang="en-US" sz="1000" dirty="0" err="1"/>
              <a:t>EnSight</a:t>
            </a:r>
            <a:r>
              <a:rPr lang="en-US" sz="1000" dirty="0"/>
              <a:t> (.case, .</a:t>
            </a:r>
            <a:r>
              <a:rPr lang="en-US" sz="1000" dirty="0" err="1"/>
              <a:t>sos</a:t>
            </a:r>
            <a:r>
              <a:rPr lang="en-US" sz="1000" dirty="0"/>
              <a:t>)</a:t>
            </a:r>
          </a:p>
          <a:p>
            <a:r>
              <a:rPr lang="en-US" sz="1000" dirty="0" err="1"/>
              <a:t>Enzo</a:t>
            </a:r>
            <a:r>
              <a:rPr lang="en-US" sz="1000" dirty="0"/>
              <a:t> boundary and hierarchy</a:t>
            </a:r>
          </a:p>
          <a:p>
            <a:r>
              <a:rPr lang="en-US" sz="1000" dirty="0" err="1"/>
              <a:t>ExodusII</a:t>
            </a:r>
            <a:r>
              <a:rPr lang="en-US" sz="1000" dirty="0"/>
              <a:t> (.g, .e, .exe, .ex2, .ex2v.., </a:t>
            </a:r>
            <a:r>
              <a:rPr lang="en-US" sz="1000" dirty="0" err="1"/>
              <a:t>etc</a:t>
            </a:r>
            <a:r>
              <a:rPr lang="en-US" sz="1000" dirty="0"/>
              <a:t>)</a:t>
            </a:r>
          </a:p>
          <a:p>
            <a:r>
              <a:rPr lang="en-US" sz="1000" dirty="0" err="1"/>
              <a:t>ExtrudedVol</a:t>
            </a:r>
            <a:r>
              <a:rPr lang="en-US" sz="1000" dirty="0"/>
              <a:t> (.</a:t>
            </a:r>
            <a:r>
              <a:rPr lang="en-US" sz="1000" dirty="0" err="1"/>
              <a:t>exvol</a:t>
            </a:r>
            <a:r>
              <a:rPr lang="en-US" sz="1000" dirty="0"/>
              <a:t>)</a:t>
            </a:r>
          </a:p>
          <a:p>
            <a:r>
              <a:rPr lang="en-US" sz="1000" dirty="0" smtClean="0"/>
              <a:t>FVCOM </a:t>
            </a:r>
            <a:r>
              <a:rPr lang="en-US" sz="1000" dirty="0"/>
              <a:t>(MTMD, MTSD, Particle, STSD) </a:t>
            </a:r>
          </a:p>
          <a:p>
            <a:r>
              <a:rPr lang="en-US" sz="1000" dirty="0"/>
              <a:t>Facet Polygonal Data</a:t>
            </a:r>
          </a:p>
          <a:p>
            <a:r>
              <a:rPr lang="en-US" sz="1000" dirty="0"/>
              <a:t>Flash </a:t>
            </a:r>
            <a:r>
              <a:rPr lang="en-US" sz="1000" dirty="0" err="1"/>
              <a:t>multiblock</a:t>
            </a:r>
            <a:r>
              <a:rPr lang="en-US" sz="1000" dirty="0"/>
              <a:t> files</a:t>
            </a:r>
          </a:p>
          <a:p>
            <a:r>
              <a:rPr lang="en-US" sz="1000" dirty="0"/>
              <a:t>Fluent Case Files (.</a:t>
            </a:r>
            <a:r>
              <a:rPr lang="en-US" sz="1000" dirty="0" err="1"/>
              <a:t>cas</a:t>
            </a:r>
            <a:r>
              <a:rPr lang="en-US" sz="1000" dirty="0"/>
              <a:t>)</a:t>
            </a:r>
          </a:p>
          <a:p>
            <a:r>
              <a:rPr lang="en-US" sz="1000" dirty="0"/>
              <a:t>GGCM (.3df, .</a:t>
            </a:r>
            <a:r>
              <a:rPr lang="en-US" sz="1000" dirty="0" err="1"/>
              <a:t>mer</a:t>
            </a:r>
            <a:r>
              <a:rPr lang="en-US" sz="1000" dirty="0"/>
              <a:t>)</a:t>
            </a:r>
          </a:p>
          <a:p>
            <a:r>
              <a:rPr lang="en-US" sz="1000" dirty="0"/>
              <a:t>GTC (.h5)</a:t>
            </a:r>
          </a:p>
          <a:p>
            <a:r>
              <a:rPr lang="en-US" sz="1000" dirty="0"/>
              <a:t>GULP (.</a:t>
            </a:r>
            <a:r>
              <a:rPr lang="en-US" sz="1000" dirty="0" err="1"/>
              <a:t>trg</a:t>
            </a:r>
            <a:r>
              <a:rPr lang="en-US" sz="1000" dirty="0"/>
              <a:t>)</a:t>
            </a:r>
          </a:p>
          <a:p>
            <a:r>
              <a:rPr lang="en-US" sz="1000" dirty="0"/>
              <a:t>Gadget (.gadget)</a:t>
            </a:r>
          </a:p>
          <a:p>
            <a:r>
              <a:rPr lang="en-US" sz="1000" dirty="0"/>
              <a:t>Gaussian Cube File (.cube)</a:t>
            </a:r>
          </a:p>
          <a:p>
            <a:r>
              <a:rPr lang="en-US" sz="1000" dirty="0" smtClean="0"/>
              <a:t>JPEG </a:t>
            </a:r>
            <a:r>
              <a:rPr lang="en-US" sz="1000" dirty="0"/>
              <a:t>Image (.jpg, .jpeg)</a:t>
            </a:r>
          </a:p>
          <a:p>
            <a:r>
              <a:rPr lang="en-US" sz="1000" dirty="0"/>
              <a:t>LAMPPS Dump (.dump)</a:t>
            </a:r>
          </a:p>
          <a:p>
            <a:r>
              <a:rPr lang="en-US" sz="1000" dirty="0"/>
              <a:t>LAMPPS Structure Files</a:t>
            </a:r>
          </a:p>
          <a:p>
            <a:r>
              <a:rPr lang="en-US" sz="1000" dirty="0"/>
              <a:t>LODI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LODI Particle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LS-DYNA (.k, .</a:t>
            </a:r>
            <a:r>
              <a:rPr lang="en-US" sz="1000" dirty="0" err="1"/>
              <a:t>lsdyna</a:t>
            </a:r>
            <a:r>
              <a:rPr lang="en-US" sz="1000" dirty="0"/>
              <a:t>, .d3plot, d3plot)</a:t>
            </a:r>
          </a:p>
          <a:p>
            <a:r>
              <a:rPr lang="en-US" sz="1000" dirty="0"/>
              <a:t>M3DCl (.h5)</a:t>
            </a:r>
          </a:p>
          <a:p>
            <a:r>
              <a:rPr lang="en-US" sz="1000" dirty="0"/>
              <a:t>MFIX </a:t>
            </a:r>
            <a:r>
              <a:rPr lang="en-US" sz="1000" dirty="0" err="1"/>
              <a:t>Unstructred</a:t>
            </a:r>
            <a:r>
              <a:rPr lang="en-US" sz="1000" dirty="0"/>
              <a:t> Grid (.RES)</a:t>
            </a:r>
          </a:p>
          <a:p>
            <a:r>
              <a:rPr lang="en-US" sz="1000" dirty="0"/>
              <a:t>MM5 (.mm5</a:t>
            </a:r>
            <a:r>
              <a:rPr lang="en-US" sz="1000" dirty="0" smtClean="0"/>
              <a:t>)</a:t>
            </a:r>
            <a:endParaRPr lang="en-US" sz="1000" dirty="0"/>
          </a:p>
        </p:txBody>
      </p:sp>
      <p:sp>
        <p:nvSpPr>
          <p:cNvPr id="7" name="Content Placeholder 3"/>
          <p:cNvSpPr txBox="1">
            <a:spLocks/>
          </p:cNvSpPr>
          <p:nvPr/>
        </p:nvSpPr>
        <p:spPr bwMode="auto">
          <a:xfrm>
            <a:off x="4572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a:t>MPAS </a:t>
            </a:r>
            <a:r>
              <a:rPr lang="en-US" sz="1000" dirty="0" err="1"/>
              <a:t>NetCDF</a:t>
            </a:r>
            <a:r>
              <a:rPr lang="en-US" sz="1000" dirty="0"/>
              <a:t> (.</a:t>
            </a:r>
            <a:r>
              <a:rPr lang="en-US" sz="1000" dirty="0" err="1"/>
              <a:t>nc</a:t>
            </a:r>
            <a:r>
              <a:rPr lang="en-US" sz="1000" dirty="0"/>
              <a:t>, .</a:t>
            </a:r>
            <a:r>
              <a:rPr lang="en-US" sz="1000" dirty="0" err="1"/>
              <a:t>ncdf</a:t>
            </a:r>
            <a:r>
              <a:rPr lang="en-US" sz="1000" dirty="0"/>
              <a:t>)</a:t>
            </a:r>
          </a:p>
          <a:p>
            <a:r>
              <a:rPr lang="en-US" sz="1000" dirty="0" smtClean="0"/>
              <a:t>Meta Image (.</a:t>
            </a:r>
            <a:r>
              <a:rPr lang="en-US" sz="1000" dirty="0" err="1" smtClean="0"/>
              <a:t>mhd</a:t>
            </a:r>
            <a:r>
              <a:rPr lang="en-US" sz="1000" dirty="0" smtClean="0"/>
              <a:t>, .</a:t>
            </a:r>
            <a:r>
              <a:rPr lang="en-US" sz="1000" dirty="0" err="1" smtClean="0"/>
              <a:t>mha</a:t>
            </a:r>
            <a:r>
              <a:rPr lang="en-US" sz="1000" dirty="0" smtClean="0"/>
              <a:t>)</a:t>
            </a:r>
          </a:p>
          <a:p>
            <a:r>
              <a:rPr lang="en-US" sz="1000" dirty="0" smtClean="0"/>
              <a:t>Miranda (.</a:t>
            </a:r>
            <a:r>
              <a:rPr lang="en-US" sz="1000" dirty="0" err="1" smtClean="0"/>
              <a:t>mir</a:t>
            </a:r>
            <a:r>
              <a:rPr lang="en-US" sz="1000" dirty="0" smtClean="0"/>
              <a:t>, .raw)</a:t>
            </a:r>
          </a:p>
          <a:p>
            <a:r>
              <a:rPr lang="en-US" sz="1000" dirty="0" smtClean="0"/>
              <a:t>Multilevel 3d Plasma (.m3d, .h5)</a:t>
            </a:r>
          </a:p>
          <a:p>
            <a:r>
              <a:rPr lang="en-US" sz="1000" dirty="0" smtClean="0"/>
              <a:t>NASTRAN (.</a:t>
            </a:r>
            <a:r>
              <a:rPr lang="en-US" sz="1000" dirty="0" err="1" smtClean="0"/>
              <a:t>nas</a:t>
            </a:r>
            <a:r>
              <a:rPr lang="en-US" sz="1000" dirty="0" smtClean="0"/>
              <a:t>, .f06)</a:t>
            </a:r>
          </a:p>
          <a:p>
            <a:r>
              <a:rPr lang="en-US" sz="1000" dirty="0" smtClean="0"/>
              <a:t>Nek5000 Files </a:t>
            </a:r>
          </a:p>
          <a:p>
            <a:r>
              <a:rPr lang="en-US" sz="1000" dirty="0" err="1" smtClean="0"/>
              <a:t>Nrrd</a:t>
            </a:r>
            <a:r>
              <a:rPr lang="en-US" sz="1000" dirty="0" smtClean="0"/>
              <a:t> Raw Image (.</a:t>
            </a:r>
            <a:r>
              <a:rPr lang="en-US" sz="1000" dirty="0" err="1" smtClean="0"/>
              <a:t>nrrd</a:t>
            </a:r>
            <a:r>
              <a:rPr lang="en-US" sz="1000" dirty="0" smtClean="0"/>
              <a:t>, .</a:t>
            </a:r>
            <a:r>
              <a:rPr lang="en-US" sz="1000" dirty="0" err="1" smtClean="0"/>
              <a:t>nhdr</a:t>
            </a:r>
            <a:r>
              <a:rPr lang="en-US" sz="1000" dirty="0" smtClean="0"/>
              <a:t>)</a:t>
            </a:r>
          </a:p>
          <a:p>
            <a:r>
              <a:rPr lang="en-US" sz="1000" dirty="0" err="1" smtClean="0"/>
              <a:t>OpenFOAM</a:t>
            </a:r>
            <a:r>
              <a:rPr lang="en-US" sz="1000" dirty="0" smtClean="0"/>
              <a:t> Files (.foam)</a:t>
            </a:r>
          </a:p>
          <a:p>
            <a:r>
              <a:rPr lang="en-US" sz="1000" dirty="0" smtClean="0"/>
              <a:t>PATRAN (.</a:t>
            </a:r>
            <a:r>
              <a:rPr lang="en-US" sz="1000" dirty="0" err="1" smtClean="0"/>
              <a:t>neu</a:t>
            </a:r>
            <a:r>
              <a:rPr lang="en-US" sz="1000" dirty="0" smtClean="0"/>
              <a:t>)</a:t>
            </a:r>
          </a:p>
          <a:p>
            <a:r>
              <a:rPr lang="en-US" sz="1000" dirty="0" smtClean="0"/>
              <a:t>PFLOTRAN (.h5)</a:t>
            </a:r>
          </a:p>
          <a:p>
            <a:r>
              <a:rPr lang="en-US" sz="1000" dirty="0" smtClean="0"/>
              <a:t>PLOT2D (.p2d)</a:t>
            </a:r>
          </a:p>
          <a:p>
            <a:r>
              <a:rPr lang="en-US" sz="1000" dirty="0" smtClean="0"/>
              <a:t>PLOT3D (.xyz, .q, .x, .vp3d)</a:t>
            </a:r>
          </a:p>
          <a:p>
            <a:r>
              <a:rPr lang="en-US" sz="1000" dirty="0" smtClean="0"/>
              <a:t>PLY Polygonal File Format</a:t>
            </a:r>
          </a:p>
          <a:p>
            <a:r>
              <a:rPr lang="en-US" sz="1000" dirty="0" smtClean="0"/>
              <a:t>PNG Image Files</a:t>
            </a:r>
          </a:p>
          <a:p>
            <a:r>
              <a:rPr lang="en-US" sz="1000" dirty="0" smtClean="0"/>
              <a:t>POP Ocean Files</a:t>
            </a:r>
          </a:p>
          <a:p>
            <a:r>
              <a:rPr lang="en-US" sz="1000" dirty="0" err="1" smtClean="0"/>
              <a:t>ParaDIS</a:t>
            </a:r>
            <a:r>
              <a:rPr lang="en-US" sz="1000" dirty="0" smtClean="0"/>
              <a:t> Files</a:t>
            </a:r>
          </a:p>
          <a:p>
            <a:r>
              <a:rPr lang="en-US" sz="1000" dirty="0" err="1" smtClean="0"/>
              <a:t>Phasta</a:t>
            </a:r>
            <a:r>
              <a:rPr lang="en-US" sz="1000" dirty="0" smtClean="0"/>
              <a:t> Files (.</a:t>
            </a:r>
            <a:r>
              <a:rPr lang="en-US" sz="1000" dirty="0" err="1" smtClean="0"/>
              <a:t>pht</a:t>
            </a:r>
            <a:r>
              <a:rPr lang="en-US" sz="1000" dirty="0" smtClean="0"/>
              <a:t>)</a:t>
            </a:r>
          </a:p>
          <a:p>
            <a:r>
              <a:rPr lang="en-US" sz="1000" dirty="0" smtClean="0"/>
              <a:t>Pixie Files (.h5)</a:t>
            </a:r>
          </a:p>
          <a:p>
            <a:r>
              <a:rPr lang="en-US" sz="1000" dirty="0" err="1" smtClean="0"/>
              <a:t>ProSTAR</a:t>
            </a:r>
            <a:r>
              <a:rPr lang="en-US" sz="1000" dirty="0" smtClean="0"/>
              <a:t> (.</a:t>
            </a:r>
            <a:r>
              <a:rPr lang="en-US" sz="1000" dirty="0" err="1" smtClean="0"/>
              <a:t>cel</a:t>
            </a:r>
            <a:r>
              <a:rPr lang="en-US" sz="1000" dirty="0" smtClean="0"/>
              <a:t>, .</a:t>
            </a:r>
            <a:r>
              <a:rPr lang="en-US" sz="1000" dirty="0" err="1" smtClean="0"/>
              <a:t>vrt</a:t>
            </a:r>
            <a:r>
              <a:rPr lang="en-US" sz="1000" dirty="0" smtClean="0"/>
              <a:t>)</a:t>
            </a:r>
          </a:p>
          <a:p>
            <a:r>
              <a:rPr lang="en-US" sz="1000" dirty="0" smtClean="0"/>
              <a:t>Protein Data Bank (.</a:t>
            </a:r>
            <a:r>
              <a:rPr lang="en-US" sz="1000" dirty="0" err="1" smtClean="0"/>
              <a:t>pdb</a:t>
            </a:r>
            <a:r>
              <a:rPr lang="en-US" sz="1000" dirty="0" smtClean="0"/>
              <a:t>, .</a:t>
            </a:r>
            <a:r>
              <a:rPr lang="en-US" sz="1000" dirty="0" err="1" smtClean="0"/>
              <a:t>ent</a:t>
            </a:r>
            <a:r>
              <a:rPr lang="en-US" sz="1000" dirty="0" smtClean="0"/>
              <a:t>, .</a:t>
            </a:r>
            <a:r>
              <a:rPr lang="en-US" sz="1000" dirty="0" err="1" smtClean="0"/>
              <a:t>pdb</a:t>
            </a:r>
            <a:r>
              <a:rPr lang="en-US" sz="1000" dirty="0" smtClean="0"/>
              <a:t>)</a:t>
            </a:r>
          </a:p>
          <a:p>
            <a:r>
              <a:rPr lang="en-US" sz="1000" dirty="0" smtClean="0"/>
              <a:t>Raw Image Files</a:t>
            </a:r>
          </a:p>
          <a:p>
            <a:r>
              <a:rPr lang="en-US" sz="1000" dirty="0" smtClean="0"/>
              <a:t>Raw NRRD image files (.</a:t>
            </a:r>
            <a:r>
              <a:rPr lang="en-US" sz="1000" dirty="0" err="1" smtClean="0"/>
              <a:t>nrrd</a:t>
            </a:r>
            <a:r>
              <a:rPr lang="en-US" sz="1000" dirty="0" smtClean="0"/>
              <a:t>)</a:t>
            </a:r>
          </a:p>
          <a:p>
            <a:r>
              <a:rPr lang="en-US" sz="1000" dirty="0" smtClean="0"/>
              <a:t>SAMRAI (.</a:t>
            </a:r>
            <a:r>
              <a:rPr lang="en-US" sz="1000" dirty="0" err="1" smtClean="0"/>
              <a:t>samrai</a:t>
            </a:r>
            <a:r>
              <a:rPr lang="en-US" sz="1000" dirty="0" smtClean="0"/>
              <a:t>) </a:t>
            </a:r>
          </a:p>
          <a:p>
            <a:r>
              <a:rPr lang="en-US" sz="1000" dirty="0" smtClean="0"/>
              <a:t>SAR (.SAR, .</a:t>
            </a:r>
            <a:r>
              <a:rPr lang="en-US" sz="1000" dirty="0" err="1" smtClean="0"/>
              <a:t>sar</a:t>
            </a:r>
            <a:r>
              <a:rPr lang="en-US" sz="1000" dirty="0" smtClean="0"/>
              <a:t>) </a:t>
            </a:r>
          </a:p>
          <a:p>
            <a:r>
              <a:rPr lang="en-US" sz="1000" dirty="0" smtClean="0"/>
              <a:t>SAS (.</a:t>
            </a:r>
            <a:r>
              <a:rPr lang="en-US" sz="1000" dirty="0" err="1" smtClean="0"/>
              <a:t>sasgeom</a:t>
            </a:r>
            <a:r>
              <a:rPr lang="en-US" sz="1000" dirty="0" smtClean="0"/>
              <a:t>, .</a:t>
            </a:r>
            <a:r>
              <a:rPr lang="en-US" sz="1000" dirty="0" err="1" smtClean="0"/>
              <a:t>sas</a:t>
            </a:r>
            <a:r>
              <a:rPr lang="en-US" sz="1000" dirty="0" smtClean="0"/>
              <a:t>, .</a:t>
            </a:r>
            <a:r>
              <a:rPr lang="en-US" sz="1000" dirty="0" err="1" smtClean="0"/>
              <a:t>sasdata</a:t>
            </a:r>
            <a:r>
              <a:rPr lang="en-US" sz="1000" dirty="0" smtClean="0"/>
              <a:t>) </a:t>
            </a:r>
          </a:p>
          <a:p>
            <a:r>
              <a:rPr lang="en-US" sz="1000" dirty="0" smtClean="0"/>
              <a:t>SESAME Tables</a:t>
            </a:r>
          </a:p>
          <a:p>
            <a:endParaRPr lang="en-US" sz="1000" dirty="0"/>
          </a:p>
        </p:txBody>
      </p:sp>
      <p:sp>
        <p:nvSpPr>
          <p:cNvPr id="8" name="Content Placeholder 3"/>
          <p:cNvSpPr txBox="1">
            <a:spLocks/>
          </p:cNvSpPr>
          <p:nvPr/>
        </p:nvSpPr>
        <p:spPr bwMode="auto">
          <a:xfrm>
            <a:off x="6858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SLAC </a:t>
            </a:r>
            <a:r>
              <a:rPr lang="en-US" sz="1000" dirty="0" err="1" smtClean="0"/>
              <a:t>netCDF</a:t>
            </a:r>
            <a:r>
              <a:rPr lang="en-US" sz="1000" dirty="0" smtClean="0"/>
              <a:t> mesh and mode data</a:t>
            </a:r>
          </a:p>
          <a:p>
            <a:r>
              <a:rPr lang="en-US" sz="1000" dirty="0" smtClean="0"/>
              <a:t>SLAC </a:t>
            </a:r>
            <a:r>
              <a:rPr lang="en-US" sz="1000" dirty="0" err="1" smtClean="0"/>
              <a:t>netCDF</a:t>
            </a:r>
            <a:r>
              <a:rPr lang="en-US" sz="1000" dirty="0" smtClean="0"/>
              <a:t> particle data</a:t>
            </a:r>
          </a:p>
          <a:p>
            <a:r>
              <a:rPr lang="en-US" sz="1000" dirty="0" smtClean="0"/>
              <a:t>Silo (.silo, .</a:t>
            </a:r>
            <a:r>
              <a:rPr lang="en-US" sz="1000" dirty="0" err="1" smtClean="0"/>
              <a:t>pdb</a:t>
            </a:r>
            <a:r>
              <a:rPr lang="en-US" sz="1000" dirty="0" smtClean="0"/>
              <a:t>)</a:t>
            </a:r>
          </a:p>
          <a:p>
            <a:r>
              <a:rPr lang="en-US" sz="1000" dirty="0" err="1" smtClean="0"/>
              <a:t>Spheral</a:t>
            </a:r>
            <a:r>
              <a:rPr lang="en-US" sz="1000" dirty="0" smtClean="0"/>
              <a:t> (.</a:t>
            </a:r>
            <a:r>
              <a:rPr lang="en-US" sz="1000" dirty="0" err="1" smtClean="0"/>
              <a:t>spheral</a:t>
            </a:r>
            <a:r>
              <a:rPr lang="en-US" sz="1000" dirty="0" smtClean="0"/>
              <a:t>, .</a:t>
            </a:r>
            <a:r>
              <a:rPr lang="en-US" sz="1000" dirty="0" err="1" smtClean="0"/>
              <a:t>sv</a:t>
            </a:r>
            <a:r>
              <a:rPr lang="en-US" sz="1000" dirty="0" smtClean="0"/>
              <a:t>)</a:t>
            </a:r>
          </a:p>
          <a:p>
            <a:r>
              <a:rPr lang="en-US" sz="1000" dirty="0" err="1" smtClean="0"/>
              <a:t>SpyPlot</a:t>
            </a:r>
            <a:r>
              <a:rPr lang="en-US" sz="1000" dirty="0" smtClean="0"/>
              <a:t> CTH</a:t>
            </a:r>
          </a:p>
          <a:p>
            <a:r>
              <a:rPr lang="en-US" sz="1000" dirty="0" err="1" smtClean="0"/>
              <a:t>SpyPlot</a:t>
            </a:r>
            <a:r>
              <a:rPr lang="en-US" sz="1000" dirty="0" smtClean="0"/>
              <a:t> (.case)</a:t>
            </a:r>
          </a:p>
          <a:p>
            <a:r>
              <a:rPr lang="en-US" sz="1000" dirty="0" err="1" smtClean="0"/>
              <a:t>SpyPlot</a:t>
            </a:r>
            <a:r>
              <a:rPr lang="en-US" sz="1000" dirty="0" smtClean="0"/>
              <a:t> History (.</a:t>
            </a:r>
            <a:r>
              <a:rPr lang="en-US" sz="1000" dirty="0" err="1" smtClean="0"/>
              <a:t>hscth</a:t>
            </a:r>
            <a:r>
              <a:rPr lang="en-US" sz="1000" dirty="0" smtClean="0"/>
              <a:t>)</a:t>
            </a:r>
          </a:p>
          <a:p>
            <a:r>
              <a:rPr lang="en-US" sz="1000" dirty="0" smtClean="0"/>
              <a:t>Stereo Lithography (.</a:t>
            </a:r>
            <a:r>
              <a:rPr lang="en-US" sz="1000" dirty="0" err="1" smtClean="0"/>
              <a:t>stl</a:t>
            </a:r>
            <a:r>
              <a:rPr lang="en-US" sz="1000" dirty="0" smtClean="0"/>
              <a:t>)</a:t>
            </a:r>
          </a:p>
          <a:p>
            <a:r>
              <a:rPr lang="en-US" sz="1000" dirty="0" smtClean="0"/>
              <a:t>TFT Files</a:t>
            </a:r>
          </a:p>
          <a:p>
            <a:r>
              <a:rPr lang="en-US" sz="1000" dirty="0" smtClean="0"/>
              <a:t>TIFF Image Files</a:t>
            </a:r>
          </a:p>
          <a:p>
            <a:r>
              <a:rPr lang="en-US" sz="1000" dirty="0" err="1" smtClean="0"/>
              <a:t>TSurf</a:t>
            </a:r>
            <a:r>
              <a:rPr lang="en-US" sz="1000" dirty="0" smtClean="0"/>
              <a:t> Files</a:t>
            </a:r>
          </a:p>
          <a:p>
            <a:r>
              <a:rPr lang="en-US" sz="1000" dirty="0" err="1" smtClean="0"/>
              <a:t>Tecplot</a:t>
            </a:r>
            <a:r>
              <a:rPr lang="en-US" sz="1000" dirty="0" smtClean="0"/>
              <a:t> ASCII (.</a:t>
            </a:r>
            <a:r>
              <a:rPr lang="en-US" sz="1000" dirty="0" err="1" smtClean="0"/>
              <a:t>tec</a:t>
            </a:r>
            <a:r>
              <a:rPr lang="en-US" sz="1000" dirty="0" smtClean="0"/>
              <a:t>, .</a:t>
            </a:r>
            <a:r>
              <a:rPr lang="en-US" sz="1000" dirty="0" err="1" smtClean="0"/>
              <a:t>tp</a:t>
            </a:r>
            <a:r>
              <a:rPr lang="en-US" sz="1000" dirty="0" smtClean="0"/>
              <a:t>)</a:t>
            </a:r>
          </a:p>
          <a:p>
            <a:r>
              <a:rPr lang="en-US" sz="1000" dirty="0" err="1" smtClean="0"/>
              <a:t>Tecplot</a:t>
            </a:r>
            <a:r>
              <a:rPr lang="en-US" sz="1000" dirty="0" smtClean="0"/>
              <a:t> Binary (.</a:t>
            </a:r>
            <a:r>
              <a:rPr lang="en-US" sz="1000" dirty="0" err="1" smtClean="0"/>
              <a:t>plt</a:t>
            </a:r>
            <a:r>
              <a:rPr lang="en-US" sz="1000" dirty="0" smtClean="0"/>
              <a:t>)</a:t>
            </a:r>
          </a:p>
          <a:p>
            <a:r>
              <a:rPr lang="en-US" sz="1000" dirty="0" smtClean="0"/>
              <a:t>Tetrad (.hdf5, .h5)</a:t>
            </a:r>
          </a:p>
          <a:p>
            <a:r>
              <a:rPr lang="en-US" sz="1000" dirty="0" smtClean="0"/>
              <a:t>UNIC (.h5) </a:t>
            </a:r>
          </a:p>
          <a:p>
            <a:r>
              <a:rPr lang="en-US" sz="1000" dirty="0" smtClean="0"/>
              <a:t>VASP CHGCA (.CHG)</a:t>
            </a:r>
          </a:p>
          <a:p>
            <a:r>
              <a:rPr lang="en-US" sz="1000" dirty="0" smtClean="0"/>
              <a:t>VASP OUT (.OUT) </a:t>
            </a:r>
          </a:p>
          <a:p>
            <a:r>
              <a:rPr lang="en-US" sz="1000" dirty="0" smtClean="0"/>
              <a:t>VASP POSTCAR (.POS) </a:t>
            </a:r>
          </a:p>
          <a:p>
            <a:r>
              <a:rPr lang="en-US" sz="1000" dirty="0" smtClean="0"/>
              <a:t>VPIC (.</a:t>
            </a:r>
            <a:r>
              <a:rPr lang="en-US" sz="1000" dirty="0" err="1" smtClean="0"/>
              <a:t>vpc</a:t>
            </a:r>
            <a:r>
              <a:rPr lang="en-US" sz="1000" dirty="0" smtClean="0"/>
              <a:t>)</a:t>
            </a:r>
          </a:p>
          <a:p>
            <a:r>
              <a:rPr lang="en-US" sz="1000" dirty="0" smtClean="0"/>
              <a:t>VRML (.</a:t>
            </a:r>
            <a:r>
              <a:rPr lang="en-US" sz="1000" dirty="0" err="1" smtClean="0"/>
              <a:t>wrl</a:t>
            </a:r>
            <a:r>
              <a:rPr lang="en-US" sz="1000" dirty="0" smtClean="0"/>
              <a:t>)</a:t>
            </a:r>
          </a:p>
          <a:p>
            <a:r>
              <a:rPr lang="en-US" sz="1000" dirty="0" err="1" smtClean="0"/>
              <a:t>Velodyne</a:t>
            </a:r>
            <a:r>
              <a:rPr lang="en-US" sz="1000" dirty="0" smtClean="0"/>
              <a:t> (.</a:t>
            </a:r>
            <a:r>
              <a:rPr lang="en-US" sz="1000" dirty="0" err="1" smtClean="0"/>
              <a:t>vld</a:t>
            </a:r>
            <a:r>
              <a:rPr lang="en-US" sz="1000" dirty="0" smtClean="0"/>
              <a:t>, .</a:t>
            </a:r>
            <a:r>
              <a:rPr lang="en-US" sz="1000" dirty="0" err="1" smtClean="0"/>
              <a:t>rst</a:t>
            </a:r>
            <a:r>
              <a:rPr lang="en-US" sz="1000" dirty="0" smtClean="0"/>
              <a:t>)</a:t>
            </a:r>
          </a:p>
          <a:p>
            <a:r>
              <a:rPr lang="en-US" sz="1000" dirty="0" err="1" smtClean="0"/>
              <a:t>VizSchema</a:t>
            </a:r>
            <a:r>
              <a:rPr lang="en-US" sz="1000" dirty="0" smtClean="0"/>
              <a:t> (.h5, .vsh5)</a:t>
            </a:r>
          </a:p>
          <a:p>
            <a:r>
              <a:rPr lang="en-US" sz="1000" dirty="0" err="1" smtClean="0"/>
              <a:t>Wavefront</a:t>
            </a:r>
            <a:r>
              <a:rPr lang="en-US" sz="1000" dirty="0" smtClean="0"/>
              <a:t> Polygonal Data (.</a:t>
            </a:r>
            <a:r>
              <a:rPr lang="en-US" sz="1000" dirty="0" err="1" smtClean="0"/>
              <a:t>obj</a:t>
            </a:r>
            <a:r>
              <a:rPr lang="en-US" sz="1000" dirty="0" smtClean="0"/>
              <a:t>)</a:t>
            </a:r>
          </a:p>
          <a:p>
            <a:r>
              <a:rPr lang="en-US" sz="1000" dirty="0" err="1" smtClean="0"/>
              <a:t>WindBlade</a:t>
            </a:r>
            <a:r>
              <a:rPr lang="en-US" sz="1000" dirty="0" smtClean="0"/>
              <a:t> (.wind)</a:t>
            </a:r>
          </a:p>
          <a:p>
            <a:r>
              <a:rPr lang="en-US" sz="1000" dirty="0" smtClean="0"/>
              <a:t>XDMF and hdf5 (.</a:t>
            </a:r>
            <a:r>
              <a:rPr lang="en-US" sz="1000" dirty="0" err="1" smtClean="0"/>
              <a:t>xmf</a:t>
            </a:r>
            <a:r>
              <a:rPr lang="en-US" sz="1000" dirty="0" smtClean="0"/>
              <a:t>, .</a:t>
            </a:r>
            <a:r>
              <a:rPr lang="en-US" sz="1000" dirty="0" err="1" smtClean="0"/>
              <a:t>xdmf</a:t>
            </a:r>
            <a:r>
              <a:rPr lang="en-US" sz="1000" dirty="0" smtClean="0"/>
              <a:t>)</a:t>
            </a:r>
          </a:p>
          <a:p>
            <a:r>
              <a:rPr lang="en-US" sz="1000" dirty="0" err="1" smtClean="0"/>
              <a:t>XMol</a:t>
            </a:r>
            <a:r>
              <a:rPr lang="en-US" sz="1000" dirty="0" smtClean="0"/>
              <a:t> Molecule</a:t>
            </a:r>
          </a:p>
          <a:p>
            <a:endParaRPr lang="en-US" sz="1000" dirty="0"/>
          </a:p>
        </p:txBody>
      </p:sp>
    </p:spTree>
    <p:extLst>
      <p:ext uri="{BB962C8B-B14F-4D97-AF65-F5344CB8AC3E}">
        <p14:creationId xmlns:p14="http://schemas.microsoft.com/office/powerpoint/2010/main" val="1279277141"/>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Custom Data Import:</a:t>
            </a:r>
            <a:br>
              <a:rPr lang="en-US" smtClean="0"/>
            </a:br>
            <a:r>
              <a:rPr lang="en-US" smtClean="0"/>
              <a:t>Prototype with Python</a:t>
            </a:r>
            <a:endParaRPr lang="en-US" dirty="0"/>
          </a:p>
        </p:txBody>
      </p:sp>
      <p:sp>
        <p:nvSpPr>
          <p:cNvPr id="3" name="Content Placeholder 2"/>
          <p:cNvSpPr>
            <a:spLocks noGrp="1"/>
          </p:cNvSpPr>
          <p:nvPr>
            <p:ph sz="half" idx="1"/>
          </p:nvPr>
        </p:nvSpPr>
        <p:spPr/>
        <p:txBody>
          <a:bodyPr/>
          <a:lstStyle/>
          <a:p>
            <a:r>
              <a:rPr lang="en-US" smtClean="0"/>
              <a:t>A “programmable source” lets you program data readers right in the GUI.</a:t>
            </a:r>
          </a:p>
          <a:p>
            <a:r>
              <a:rPr lang="en-US" smtClean="0"/>
              <a:t>Uses wrappings for the basic VTK classes.</a:t>
            </a:r>
          </a:p>
          <a:p>
            <a:r>
              <a:rPr lang="en-US" smtClean="0"/>
              <a:t>Good for prototyping readers.</a:t>
            </a:r>
            <a:endParaRPr lang="en-US" dirty="0"/>
          </a:p>
        </p:txBody>
      </p:sp>
      <p:pic>
        <p:nvPicPr>
          <p:cNvPr id="5" name="Picture 4"/>
          <p:cNvPicPr>
            <a:picLocks noChangeAspect="1"/>
          </p:cNvPicPr>
          <p:nvPr/>
        </p:nvPicPr>
        <p:blipFill>
          <a:blip r:embed="rId2"/>
          <a:stretch>
            <a:fillRect/>
          </a:stretch>
        </p:blipFill>
        <p:spPr>
          <a:xfrm>
            <a:off x="4648200" y="1981200"/>
            <a:ext cx="3854748" cy="3429000"/>
          </a:xfrm>
          <a:prstGeom prst="rect">
            <a:avLst/>
          </a:prstGeom>
        </p:spPr>
      </p:pic>
    </p:spTree>
    <p:extLst>
      <p:ext uri="{BB962C8B-B14F-4D97-AF65-F5344CB8AC3E}">
        <p14:creationId xmlns:p14="http://schemas.microsoft.com/office/powerpoint/2010/main" val="20463502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77789592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Custom Data Import:</a:t>
            </a:r>
            <a:br>
              <a:rPr lang="en-US" dirty="0" smtClean="0"/>
            </a:br>
            <a:r>
              <a:rPr lang="en-US" dirty="0" smtClean="0"/>
              <a:t>Plugin Containing a Reader</a:t>
            </a:r>
            <a:endParaRPr lang="en-US" dirty="0"/>
          </a:p>
        </p:txBody>
      </p:sp>
      <p:sp>
        <p:nvSpPr>
          <p:cNvPr id="6" name="Content Placeholder 5"/>
          <p:cNvSpPr>
            <a:spLocks noGrp="1"/>
          </p:cNvSpPr>
          <p:nvPr>
            <p:ph idx="1"/>
          </p:nvPr>
        </p:nvSpPr>
        <p:spPr/>
        <p:txBody>
          <a:bodyPr/>
          <a:lstStyle/>
          <a:p>
            <a:r>
              <a:rPr lang="en-US" dirty="0" smtClean="0"/>
              <a:t>Plugins: shared object libraries that can be dynamically loaded into ParaView.</a:t>
            </a:r>
          </a:p>
          <a:p>
            <a:r>
              <a:rPr lang="en-US" dirty="0" smtClean="0"/>
              <a:t>Any VTK reader object can be added.</a:t>
            </a:r>
          </a:p>
          <a:p>
            <a:r>
              <a:rPr lang="en-US" dirty="0" smtClean="0"/>
              <a:t>For help, try </a:t>
            </a:r>
            <a:r>
              <a:rPr lang="en-US" dirty="0" err="1" smtClean="0"/>
              <a:t>MIRARCO’s</a:t>
            </a:r>
            <a:r>
              <a:rPr lang="en-US" dirty="0" smtClean="0"/>
              <a:t> Plugin Wizard.</a:t>
            </a:r>
          </a:p>
          <a:p>
            <a:pPr lvl="1"/>
            <a:r>
              <a:rPr lang="en-US" dirty="0" smtClean="0"/>
              <a:t>http://</a:t>
            </a:r>
            <a:r>
              <a:rPr lang="en-US" dirty="0" err="1" smtClean="0"/>
              <a:t>pluginwizard.mirarco.org</a:t>
            </a:r>
            <a:r>
              <a:rPr lang="en-US" dirty="0" smtClean="0"/>
              <a:t>/</a:t>
            </a:r>
            <a:endParaRPr lang="en-US" dirty="0"/>
          </a:p>
        </p:txBody>
      </p:sp>
      <p:pic>
        <p:nvPicPr>
          <p:cNvPr id="7" name="Picture 6"/>
          <p:cNvPicPr>
            <a:picLocks noChangeAspect="1"/>
          </p:cNvPicPr>
          <p:nvPr/>
        </p:nvPicPr>
        <p:blipFill>
          <a:blip r:embed="rId2"/>
          <a:stretch>
            <a:fillRect/>
          </a:stretch>
        </p:blipFill>
        <p:spPr>
          <a:xfrm>
            <a:off x="1828800" y="4419600"/>
            <a:ext cx="2743200" cy="2271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951271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 </a:t>
            </a:r>
            <a:r>
              <a:rPr lang="en-US" dirty="0" smtClean="0">
                <a:latin typeface="Verdana" pitchFamily="-107" charset="0"/>
                <a:ea typeface="ＭＳ Ｐゴシック" pitchFamily="-107" charset="-128"/>
                <a:cs typeface="Times New Roman" pitchFamily="-107" charset="0"/>
              </a:rPr>
              <a:t>Open</a:t>
            </a:r>
            <a:r>
              <a:rPr lang="en-US" dirty="0" smtClean="0">
                <a:ea typeface="ＭＳ Ｐゴシック" pitchFamily="-107" charset="-128"/>
                <a:cs typeface="Times New Roman" pitchFamily="-107" charset="0"/>
              </a:rPr>
              <a:t> the file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from</a:t>
            </a:r>
            <a:r>
              <a:rPr lang="en-US" dirty="0" smtClean="0">
                <a:ea typeface="ＭＳ Ｐゴシック" pitchFamily="-107" charset="-128"/>
              </a:rPr>
              <a:t> the </a:t>
            </a:r>
            <a:r>
              <a:rPr lang="en-US" dirty="0" smtClean="0">
                <a:latin typeface="Verdana" panose="020B0604030504040204" pitchFamily="34" charset="0"/>
                <a:ea typeface="Verdana" panose="020B0604030504040204" pitchFamily="34" charset="0"/>
                <a:cs typeface="Verdana" panose="020B0604030504040204" pitchFamily="34" charset="0"/>
              </a:rPr>
              <a:t>Examples</a:t>
            </a:r>
            <a:r>
              <a:rPr lang="en-US" dirty="0" smtClean="0">
                <a:ea typeface="ＭＳ Ｐゴシック" pitchFamily="-107" charset="-128"/>
              </a:rPr>
              <a:t> directory.</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542492"/>
            <a:ext cx="6400800" cy="4315508"/>
          </a:xfrm>
          <a:prstGeom prst="rect">
            <a:avLst/>
          </a:prstGeom>
        </p:spPr>
      </p:pic>
      <p:sp>
        <p:nvSpPr>
          <p:cNvPr id="64518" name="Freeform 10"/>
          <p:cNvSpPr>
            <a:spLocks noEditPoints="1"/>
          </p:cNvSpPr>
          <p:nvPr/>
        </p:nvSpPr>
        <p:spPr bwMode="auto">
          <a:xfrm>
            <a:off x="1219200" y="352069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spTree>
    <p:extLst>
      <p:ext uri="{BB962C8B-B14F-4D97-AF65-F5344CB8AC3E}">
        <p14:creationId xmlns:p14="http://schemas.microsoft.com/office/powerpoint/2010/main" val="648638741"/>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 </a:t>
            </a:r>
            <a:r>
              <a:rPr lang="en-US" dirty="0" smtClean="0">
                <a:latin typeface="Verdana" pitchFamily="-107" charset="0"/>
                <a:ea typeface="ＭＳ Ｐゴシック" pitchFamily="-107" charset="-128"/>
                <a:cs typeface="Times New Roman" pitchFamily="-107" charset="0"/>
              </a:rPr>
              <a:t>Open</a:t>
            </a:r>
            <a:r>
              <a:rPr lang="en-US" dirty="0" smtClean="0">
                <a:ea typeface="ＭＳ Ｐゴシック" pitchFamily="-107" charset="-128"/>
                <a:cs typeface="Times New Roman" pitchFamily="-107" charset="0"/>
              </a:rPr>
              <a:t> the file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from</a:t>
            </a:r>
            <a:r>
              <a:rPr lang="en-US" dirty="0" smtClean="0">
                <a:ea typeface="ＭＳ Ｐゴシック" pitchFamily="-107" charset="-128"/>
              </a:rPr>
              <a:t> the </a:t>
            </a:r>
            <a:r>
              <a:rPr lang="en-US" dirty="0" smtClean="0">
                <a:latin typeface="Verdana" panose="020B0604030504040204" pitchFamily="34" charset="0"/>
                <a:ea typeface="Verdana" panose="020B0604030504040204" pitchFamily="34" charset="0"/>
                <a:cs typeface="Verdana" panose="020B0604030504040204" pitchFamily="34" charset="0"/>
              </a:rPr>
              <a:t>Examples</a:t>
            </a:r>
            <a:r>
              <a:rPr lang="en-US" dirty="0" smtClean="0">
                <a:ea typeface="ＭＳ Ｐゴシック" pitchFamily="-107" charset="-128"/>
              </a:rPr>
              <a:t> directory.</a:t>
            </a:r>
          </a:p>
          <a:p>
            <a:pPr marL="781050" indent="-609600">
              <a:buFontTx/>
              <a:buAutoNum type="arabicPeriod"/>
            </a:pPr>
            <a:r>
              <a:rPr lang="en-US" dirty="0" smtClean="0">
                <a:ea typeface="ＭＳ Ｐゴシック" pitchFamily="-107" charset="-128"/>
              </a:rPr>
              <a:t>Load all data variables.</a:t>
            </a: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Click </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64517" name="Picture 9"/>
          <p:cNvPicPr>
            <a:picLocks noChangeAspect="1" noChangeArrowheads="1"/>
          </p:cNvPicPr>
          <p:nvPr/>
        </p:nvPicPr>
        <p:blipFill>
          <a:blip r:embed="rId3"/>
          <a:srcRect/>
          <a:stretch>
            <a:fillRect/>
          </a:stretch>
        </p:blipFill>
        <p:spPr bwMode="auto">
          <a:xfrm>
            <a:off x="3429000" y="3138408"/>
            <a:ext cx="2854325" cy="2363788"/>
          </a:xfrm>
          <a:prstGeom prst="rect">
            <a:avLst/>
          </a:prstGeom>
          <a:noFill/>
          <a:ln w="9525">
            <a:noFill/>
            <a:miter lim="800000"/>
            <a:headEnd/>
            <a:tailEnd/>
          </a:ln>
        </p:spPr>
      </p:pic>
      <p:sp>
        <p:nvSpPr>
          <p:cNvPr id="64518" name="Freeform 10"/>
          <p:cNvSpPr>
            <a:spLocks noEditPoints="1"/>
          </p:cNvSpPr>
          <p:nvPr/>
        </p:nvSpPr>
        <p:spPr bwMode="auto">
          <a:xfrm>
            <a:off x="2743200" y="329080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5576808"/>
            <a:ext cx="1336431" cy="457200"/>
          </a:xfrm>
          <a:prstGeom prst="rect">
            <a:avLst/>
          </a:prstGeom>
        </p:spPr>
      </p:pic>
    </p:spTree>
    <p:extLst>
      <p:ext uri="{BB962C8B-B14F-4D97-AF65-F5344CB8AC3E}">
        <p14:creationId xmlns:p14="http://schemas.microsoft.com/office/powerpoint/2010/main" val="63373977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6"/>
          <p:cNvGrpSpPr>
            <a:grpSpLocks/>
          </p:cNvGrpSpPr>
          <p:nvPr/>
        </p:nvGrpSpPr>
        <p:grpSpPr bwMode="auto">
          <a:xfrm>
            <a:off x="1951038" y="2971800"/>
            <a:ext cx="5897562" cy="3733800"/>
            <a:chOff x="1600200" y="2971800"/>
            <a:chExt cx="5897880" cy="3733800"/>
          </a:xfrm>
        </p:grpSpPr>
        <p:pic>
          <p:nvPicPr>
            <p:cNvPr id="66579" name="Picture 22" descr="DataRepresentation1.png"/>
            <p:cNvPicPr>
              <a:picLocks noChangeAspect="1"/>
            </p:cNvPicPr>
            <p:nvPr/>
          </p:nvPicPr>
          <p:blipFill>
            <a:blip r:embed="rId4"/>
            <a:srcRect/>
            <a:stretch>
              <a:fillRect/>
            </a:stretch>
          </p:blipFill>
          <p:spPr bwMode="auto">
            <a:xfrm>
              <a:off x="1600200" y="2971800"/>
              <a:ext cx="2926080" cy="1828800"/>
            </a:xfrm>
            <a:prstGeom prst="rect">
              <a:avLst/>
            </a:prstGeom>
            <a:noFill/>
            <a:ln w="9525">
              <a:noFill/>
              <a:miter lim="800000"/>
              <a:headEnd/>
              <a:tailEnd/>
            </a:ln>
          </p:spPr>
        </p:pic>
        <p:pic>
          <p:nvPicPr>
            <p:cNvPr id="66580" name="Picture 23" descr="DataRepresentation2.png"/>
            <p:cNvPicPr>
              <a:picLocks noChangeAspect="1"/>
            </p:cNvPicPr>
            <p:nvPr/>
          </p:nvPicPr>
          <p:blipFill>
            <a:blip r:embed="rId5"/>
            <a:srcRect/>
            <a:stretch>
              <a:fillRect/>
            </a:stretch>
          </p:blipFill>
          <p:spPr bwMode="auto">
            <a:xfrm>
              <a:off x="4572000" y="2971800"/>
              <a:ext cx="2926080" cy="1828800"/>
            </a:xfrm>
            <a:prstGeom prst="rect">
              <a:avLst/>
            </a:prstGeom>
            <a:noFill/>
            <a:ln w="9525">
              <a:noFill/>
              <a:miter lim="800000"/>
              <a:headEnd/>
              <a:tailEnd/>
            </a:ln>
          </p:spPr>
        </p:pic>
        <p:pic>
          <p:nvPicPr>
            <p:cNvPr id="66581" name="Picture 24" descr="DataRepresentation3.png"/>
            <p:cNvPicPr>
              <a:picLocks noChangeAspect="1"/>
            </p:cNvPicPr>
            <p:nvPr/>
          </p:nvPicPr>
          <p:blipFill>
            <a:blip r:embed="rId6"/>
            <a:srcRect/>
            <a:stretch>
              <a:fillRect/>
            </a:stretch>
          </p:blipFill>
          <p:spPr bwMode="auto">
            <a:xfrm>
              <a:off x="1600200" y="4876800"/>
              <a:ext cx="2926080" cy="1828800"/>
            </a:xfrm>
            <a:prstGeom prst="rect">
              <a:avLst/>
            </a:prstGeom>
            <a:noFill/>
            <a:ln w="9525">
              <a:noFill/>
              <a:miter lim="800000"/>
              <a:headEnd/>
              <a:tailEnd/>
            </a:ln>
          </p:spPr>
        </p:pic>
        <p:pic>
          <p:nvPicPr>
            <p:cNvPr id="66582" name="Picture 25" descr="DataRepresentation4.png"/>
            <p:cNvPicPr>
              <a:picLocks noChangeAspect="1"/>
            </p:cNvPicPr>
            <p:nvPr/>
          </p:nvPicPr>
          <p:blipFill>
            <a:blip r:embed="rId7"/>
            <a:srcRect/>
            <a:stretch>
              <a:fillRect/>
            </a:stretch>
          </p:blipFill>
          <p:spPr bwMode="auto">
            <a:xfrm>
              <a:off x="4572000" y="4876800"/>
              <a:ext cx="2926080" cy="1828800"/>
            </a:xfrm>
            <a:prstGeom prst="rect">
              <a:avLst/>
            </a:prstGeom>
            <a:noFill/>
            <a:ln w="9525">
              <a:noFill/>
              <a:miter lim="800000"/>
              <a:headEnd/>
              <a:tailEnd/>
            </a:ln>
          </p:spPr>
        </p:pic>
      </p:grpSp>
      <p:sp>
        <p:nvSpPr>
          <p:cNvPr id="66563" name="Rectangle 4"/>
          <p:cNvSpPr>
            <a:spLocks noGrp="1" noChangeArrowheads="1"/>
          </p:cNvSpPr>
          <p:nvPr>
            <p:ph type="title"/>
          </p:nvPr>
        </p:nvSpPr>
        <p:spPr/>
        <p:txBody>
          <a:bodyPr/>
          <a:lstStyle/>
          <a:p>
            <a:r>
              <a:rPr lang="en-US" smtClean="0">
                <a:ea typeface="ＭＳ Ｐゴシック" pitchFamily="-107" charset="-128"/>
              </a:rPr>
              <a:t>Data Representation</a:t>
            </a:r>
          </a:p>
        </p:txBody>
      </p:sp>
      <p:sp>
        <p:nvSpPr>
          <p:cNvPr id="66564" name="Rectangle 6"/>
          <p:cNvSpPr>
            <a:spLocks noChangeArrowheads="1"/>
          </p:cNvSpPr>
          <p:nvPr/>
        </p:nvSpPr>
        <p:spPr bwMode="auto">
          <a:xfrm>
            <a:off x="0" y="0"/>
            <a:ext cx="9144000" cy="0"/>
          </a:xfrm>
          <a:prstGeom prst="rect">
            <a:avLst/>
          </a:prstGeom>
          <a:noFill/>
          <a:ln w="12700">
            <a:noFill/>
            <a:miter lim="800000"/>
            <a:headEnd/>
            <a:tailEnd/>
          </a:ln>
        </p:spPr>
        <p:txBody>
          <a:bodyPr wrap="none" anchor="ctr">
            <a:spAutoFit/>
          </a:bodyPr>
          <a:lstStyle/>
          <a:p>
            <a:endParaRPr lang="en-US"/>
          </a:p>
        </p:txBody>
      </p:sp>
      <p:sp>
        <p:nvSpPr>
          <p:cNvPr id="66568" name="Rectangle 16"/>
          <p:cNvSpPr>
            <a:spLocks noChangeArrowheads="1"/>
          </p:cNvSpPr>
          <p:nvPr/>
        </p:nvSpPr>
        <p:spPr bwMode="auto">
          <a:xfrm>
            <a:off x="0" y="377825"/>
            <a:ext cx="9144000" cy="0"/>
          </a:xfrm>
          <a:prstGeom prst="rect">
            <a:avLst/>
          </a:prstGeom>
          <a:noFill/>
          <a:ln w="12700">
            <a:noFill/>
            <a:miter lim="800000"/>
            <a:headEnd/>
            <a:tailEnd/>
          </a:ln>
        </p:spPr>
        <p:txBody>
          <a:bodyPr wrap="none" anchor="ctr">
            <a:spAutoFit/>
          </a:bodyPr>
          <a:lstStyle/>
          <a:p>
            <a:endParaRPr lang="en-US"/>
          </a:p>
        </p:txBody>
      </p:sp>
      <p:graphicFrame>
        <p:nvGraphicFramePr>
          <p:cNvPr id="2" name="Object 1"/>
          <p:cNvGraphicFramePr>
            <a:graphicFrameLocks noChangeAspect="1"/>
          </p:cNvGraphicFramePr>
          <p:nvPr>
            <p:extLst/>
          </p:nvPr>
        </p:nvGraphicFramePr>
        <p:xfrm>
          <a:off x="292100" y="1560163"/>
          <a:ext cx="8559800" cy="1315053"/>
        </p:xfrm>
        <a:graphic>
          <a:graphicData uri="http://schemas.openxmlformats.org/presentationml/2006/ole">
            <mc:AlternateContent xmlns:mc="http://schemas.openxmlformats.org/markup-compatibility/2006">
              <mc:Choice xmlns:v="urn:schemas-microsoft-com:vml" Requires="v">
                <p:oleObj spid="_x0000_s1080" name="Acrobat Document" r:id="rId8" imgW="6819531" imgH="1047417" progId="Acrobat.Document.2015">
                  <p:embed/>
                </p:oleObj>
              </mc:Choice>
              <mc:Fallback>
                <p:oleObj name="Acrobat Document" r:id="rId8" imgW="6819531" imgH="1047417" progId="Acrobat.Document.2015">
                  <p:embed/>
                  <p:pic>
                    <p:nvPicPr>
                      <p:cNvPr id="0" name=""/>
                      <p:cNvPicPr/>
                      <p:nvPr/>
                    </p:nvPicPr>
                    <p:blipFill>
                      <a:blip r:embed="rId9"/>
                      <a:stretch>
                        <a:fillRect/>
                      </a:stretch>
                    </p:blipFill>
                    <p:spPr>
                      <a:xfrm>
                        <a:off x="292100" y="1560163"/>
                        <a:ext cx="8559800" cy="1315053"/>
                      </a:xfrm>
                      <a:prstGeom prst="rect">
                        <a:avLst/>
                      </a:prstGeom>
                    </p:spPr>
                  </p:pic>
                </p:oleObj>
              </mc:Fallback>
            </mc:AlternateContent>
          </a:graphicData>
        </a:graphic>
      </p:graphicFrame>
    </p:spTree>
    <p:extLst>
      <p:ext uri="{BB962C8B-B14F-4D97-AF65-F5344CB8AC3E}">
        <p14:creationId xmlns:p14="http://schemas.microsoft.com/office/powerpoint/2010/main" val="279838710"/>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2040618282"/>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body" sz="half" idx="1"/>
          </p:nvPr>
        </p:nvSpPr>
        <p:spPr>
          <a:xfrm>
            <a:off x="1219200" y="1524000"/>
            <a:ext cx="2743200" cy="4572000"/>
          </a:xfrm>
        </p:spPr>
        <p:txBody>
          <a:bodyPr/>
          <a:lstStyle/>
          <a:p>
            <a:pPr>
              <a:lnSpc>
                <a:spcPct val="90000"/>
              </a:lnSpc>
              <a:spcBef>
                <a:spcPct val="100000"/>
              </a:spcBef>
              <a:buFontTx/>
              <a:buNone/>
            </a:pPr>
            <a:r>
              <a:rPr lang="en-US" dirty="0" smtClean="0">
                <a:ea typeface="ＭＳ Ｐゴシック" pitchFamily="-107" charset="-128"/>
              </a:rPr>
              <a:t>Calculator</a:t>
            </a:r>
          </a:p>
          <a:p>
            <a:pPr>
              <a:lnSpc>
                <a:spcPct val="90000"/>
              </a:lnSpc>
              <a:spcBef>
                <a:spcPct val="100000"/>
              </a:spcBef>
              <a:buFontTx/>
              <a:buNone/>
            </a:pPr>
            <a:r>
              <a:rPr lang="en-US" dirty="0" smtClean="0">
                <a:ea typeface="ＭＳ Ｐゴシック" pitchFamily="-107" charset="-128"/>
              </a:rPr>
              <a:t>Contour</a:t>
            </a:r>
          </a:p>
          <a:p>
            <a:pPr>
              <a:lnSpc>
                <a:spcPct val="90000"/>
              </a:lnSpc>
              <a:spcBef>
                <a:spcPct val="100000"/>
              </a:spcBef>
              <a:buFontTx/>
              <a:buNone/>
            </a:pPr>
            <a:r>
              <a:rPr lang="en-US" dirty="0" smtClean="0">
                <a:ea typeface="ＭＳ Ｐゴシック" pitchFamily="-107" charset="-128"/>
              </a:rPr>
              <a:t>Clip</a:t>
            </a:r>
          </a:p>
          <a:p>
            <a:pPr>
              <a:lnSpc>
                <a:spcPct val="90000"/>
              </a:lnSpc>
              <a:spcBef>
                <a:spcPct val="100000"/>
              </a:spcBef>
              <a:buFontTx/>
              <a:buNone/>
            </a:pPr>
            <a:r>
              <a:rPr lang="en-US" dirty="0" smtClean="0">
                <a:ea typeface="ＭＳ Ｐゴシック" pitchFamily="-107" charset="-128"/>
              </a:rPr>
              <a:t>Slice</a:t>
            </a:r>
          </a:p>
          <a:p>
            <a:pPr>
              <a:lnSpc>
                <a:spcPct val="90000"/>
              </a:lnSpc>
              <a:spcBef>
                <a:spcPct val="100000"/>
              </a:spcBef>
              <a:buFontTx/>
              <a:buNone/>
            </a:pPr>
            <a:r>
              <a:rPr lang="en-US" dirty="0" smtClean="0">
                <a:ea typeface="ＭＳ Ｐゴシック" pitchFamily="-107" charset="-128"/>
              </a:rPr>
              <a:t>Threshold</a:t>
            </a:r>
          </a:p>
          <a:p>
            <a:pPr>
              <a:lnSpc>
                <a:spcPct val="90000"/>
              </a:lnSpc>
              <a:spcBef>
                <a:spcPct val="100000"/>
              </a:spcBef>
              <a:buFontTx/>
              <a:buNone/>
            </a:pPr>
            <a:r>
              <a:rPr lang="en-US" dirty="0" smtClean="0">
                <a:ea typeface="ＭＳ Ｐゴシック" pitchFamily="-107" charset="-128"/>
              </a:rPr>
              <a:t>Extract Subset</a:t>
            </a:r>
          </a:p>
        </p:txBody>
      </p:sp>
      <p:sp>
        <p:nvSpPr>
          <p:cNvPr id="70659" name="Rectangle 2"/>
          <p:cNvSpPr>
            <a:spLocks noGrp="1" noChangeArrowheads="1"/>
          </p:cNvSpPr>
          <p:nvPr>
            <p:ph type="title"/>
          </p:nvPr>
        </p:nvSpPr>
        <p:spPr/>
        <p:txBody>
          <a:bodyPr/>
          <a:lstStyle/>
          <a:p>
            <a:r>
              <a:rPr lang="en-US" smtClean="0">
                <a:ea typeface="ＭＳ Ｐゴシック" pitchFamily="-107" charset="-128"/>
              </a:rPr>
              <a:t>Common Filters</a:t>
            </a:r>
          </a:p>
        </p:txBody>
      </p:sp>
      <p:sp>
        <p:nvSpPr>
          <p:cNvPr id="70660" name="Rectangle 7"/>
          <p:cNvSpPr>
            <a:spLocks noGrp="1" noChangeArrowheads="1"/>
          </p:cNvSpPr>
          <p:nvPr>
            <p:ph type="body" sz="half" idx="2"/>
          </p:nvPr>
        </p:nvSpPr>
        <p:spPr>
          <a:xfrm>
            <a:off x="5029200" y="1524000"/>
            <a:ext cx="3810000" cy="4572000"/>
          </a:xfrm>
        </p:spPr>
        <p:txBody>
          <a:bodyPr/>
          <a:lstStyle/>
          <a:p>
            <a:pPr>
              <a:lnSpc>
                <a:spcPct val="90000"/>
              </a:lnSpc>
              <a:spcBef>
                <a:spcPct val="100000"/>
              </a:spcBef>
              <a:buFontTx/>
              <a:buNone/>
            </a:pPr>
            <a:r>
              <a:rPr lang="en-US" dirty="0" smtClean="0">
                <a:ea typeface="ＭＳ Ｐゴシック" pitchFamily="-107" charset="-128"/>
              </a:rPr>
              <a:t>Glyph</a:t>
            </a:r>
          </a:p>
          <a:p>
            <a:pPr>
              <a:lnSpc>
                <a:spcPct val="90000"/>
              </a:lnSpc>
              <a:spcBef>
                <a:spcPct val="100000"/>
              </a:spcBef>
              <a:buFontTx/>
              <a:buNone/>
            </a:pPr>
            <a:r>
              <a:rPr lang="en-US" dirty="0" smtClean="0">
                <a:ea typeface="ＭＳ Ｐゴシック" pitchFamily="-107" charset="-128"/>
              </a:rPr>
              <a:t>Stream Tracer</a:t>
            </a:r>
          </a:p>
          <a:p>
            <a:pPr>
              <a:lnSpc>
                <a:spcPct val="90000"/>
              </a:lnSpc>
              <a:spcBef>
                <a:spcPct val="100000"/>
              </a:spcBef>
              <a:buFontTx/>
              <a:buNone/>
            </a:pPr>
            <a:r>
              <a:rPr lang="en-US" dirty="0" smtClean="0">
                <a:ea typeface="ＭＳ Ｐゴシック" pitchFamily="-107" charset="-128"/>
              </a:rPr>
              <a:t>Warp (vector)</a:t>
            </a:r>
          </a:p>
          <a:p>
            <a:pPr>
              <a:lnSpc>
                <a:spcPct val="90000"/>
              </a:lnSpc>
              <a:spcBef>
                <a:spcPct val="100000"/>
              </a:spcBef>
              <a:buFontTx/>
              <a:buNone/>
            </a:pPr>
            <a:r>
              <a:rPr lang="en-US" dirty="0" smtClean="0">
                <a:ea typeface="ＭＳ Ｐゴシック" pitchFamily="-107" charset="-128"/>
              </a:rPr>
              <a:t>Group Datasets</a:t>
            </a:r>
          </a:p>
          <a:p>
            <a:pPr>
              <a:lnSpc>
                <a:spcPct val="90000"/>
              </a:lnSpc>
              <a:spcBef>
                <a:spcPct val="100000"/>
              </a:spcBef>
              <a:buFontTx/>
              <a:buNone/>
            </a:pPr>
            <a:r>
              <a:rPr lang="en-US" dirty="0" smtClean="0">
                <a:ea typeface="ＭＳ Ｐゴシック" pitchFamily="-107" charset="-128"/>
              </a:rPr>
              <a:t>Extract Level</a:t>
            </a:r>
          </a:p>
        </p:txBody>
      </p:sp>
      <p:pic>
        <p:nvPicPr>
          <p:cNvPr id="70661" name="Picture 15"/>
          <p:cNvPicPr>
            <a:picLocks noChangeAspect="1"/>
          </p:cNvPicPr>
          <p:nvPr/>
        </p:nvPicPr>
        <p:blipFill>
          <a:blip r:embed="rId3"/>
          <a:srcRect/>
          <a:stretch>
            <a:fillRect/>
          </a:stretch>
        </p:blipFill>
        <p:spPr bwMode="auto">
          <a:xfrm>
            <a:off x="822325" y="1524000"/>
            <a:ext cx="536575" cy="685800"/>
          </a:xfrm>
          <a:prstGeom prst="rect">
            <a:avLst/>
          </a:prstGeom>
          <a:noFill/>
          <a:ln w="9525">
            <a:noFill/>
            <a:miter lim="800000"/>
            <a:headEnd/>
            <a:tailEnd/>
          </a:ln>
        </p:spPr>
      </p:pic>
      <p:pic>
        <p:nvPicPr>
          <p:cNvPr id="70662" name="Picture 16"/>
          <p:cNvPicPr>
            <a:picLocks noChangeAspect="1"/>
          </p:cNvPicPr>
          <p:nvPr/>
        </p:nvPicPr>
        <p:blipFill>
          <a:blip r:embed="rId4"/>
          <a:srcRect/>
          <a:stretch>
            <a:fillRect/>
          </a:stretch>
        </p:blipFill>
        <p:spPr bwMode="auto">
          <a:xfrm>
            <a:off x="762000" y="2286000"/>
            <a:ext cx="657225" cy="685800"/>
          </a:xfrm>
          <a:prstGeom prst="rect">
            <a:avLst/>
          </a:prstGeom>
          <a:noFill/>
          <a:ln w="9525">
            <a:noFill/>
            <a:miter lim="800000"/>
            <a:headEnd/>
            <a:tailEnd/>
          </a:ln>
        </p:spPr>
      </p:pic>
      <p:pic>
        <p:nvPicPr>
          <p:cNvPr id="70663" name="Picture 17"/>
          <p:cNvPicPr>
            <a:picLocks noChangeAspect="1"/>
          </p:cNvPicPr>
          <p:nvPr/>
        </p:nvPicPr>
        <p:blipFill>
          <a:blip r:embed="rId5"/>
          <a:srcRect/>
          <a:stretch>
            <a:fillRect/>
          </a:stretch>
        </p:blipFill>
        <p:spPr bwMode="auto">
          <a:xfrm>
            <a:off x="776288" y="3124200"/>
            <a:ext cx="628650" cy="685800"/>
          </a:xfrm>
          <a:prstGeom prst="rect">
            <a:avLst/>
          </a:prstGeom>
          <a:noFill/>
          <a:ln w="9525">
            <a:noFill/>
            <a:miter lim="800000"/>
            <a:headEnd/>
            <a:tailEnd/>
          </a:ln>
        </p:spPr>
      </p:pic>
      <p:pic>
        <p:nvPicPr>
          <p:cNvPr id="70664" name="Picture 18"/>
          <p:cNvPicPr>
            <a:picLocks noChangeAspect="1"/>
          </p:cNvPicPr>
          <p:nvPr/>
        </p:nvPicPr>
        <p:blipFill>
          <a:blip r:embed="rId6"/>
          <a:srcRect/>
          <a:stretch>
            <a:fillRect/>
          </a:stretch>
        </p:blipFill>
        <p:spPr bwMode="auto">
          <a:xfrm>
            <a:off x="776288" y="3886200"/>
            <a:ext cx="628650" cy="685800"/>
          </a:xfrm>
          <a:prstGeom prst="rect">
            <a:avLst/>
          </a:prstGeom>
          <a:noFill/>
          <a:ln w="9525">
            <a:noFill/>
            <a:miter lim="800000"/>
            <a:headEnd/>
            <a:tailEnd/>
          </a:ln>
        </p:spPr>
      </p:pic>
      <p:pic>
        <p:nvPicPr>
          <p:cNvPr id="70665" name="Picture 19"/>
          <p:cNvPicPr>
            <a:picLocks noChangeAspect="1"/>
          </p:cNvPicPr>
          <p:nvPr/>
        </p:nvPicPr>
        <p:blipFill>
          <a:blip r:embed="rId7"/>
          <a:srcRect/>
          <a:stretch>
            <a:fillRect/>
          </a:stretch>
        </p:blipFill>
        <p:spPr bwMode="auto">
          <a:xfrm>
            <a:off x="776288" y="4724400"/>
            <a:ext cx="628650" cy="685800"/>
          </a:xfrm>
          <a:prstGeom prst="rect">
            <a:avLst/>
          </a:prstGeom>
          <a:noFill/>
          <a:ln w="9525">
            <a:noFill/>
            <a:miter lim="800000"/>
            <a:headEnd/>
            <a:tailEnd/>
          </a:ln>
        </p:spPr>
      </p:pic>
      <p:pic>
        <p:nvPicPr>
          <p:cNvPr id="70666" name="Picture 20"/>
          <p:cNvPicPr>
            <a:picLocks noChangeAspect="1"/>
          </p:cNvPicPr>
          <p:nvPr/>
        </p:nvPicPr>
        <p:blipFill>
          <a:blip r:embed="rId8"/>
          <a:srcRect/>
          <a:stretch>
            <a:fillRect/>
          </a:stretch>
        </p:blipFill>
        <p:spPr bwMode="auto">
          <a:xfrm>
            <a:off x="776288" y="5486400"/>
            <a:ext cx="628650" cy="685800"/>
          </a:xfrm>
          <a:prstGeom prst="rect">
            <a:avLst/>
          </a:prstGeom>
          <a:noFill/>
          <a:ln w="9525">
            <a:noFill/>
            <a:miter lim="800000"/>
            <a:headEnd/>
            <a:tailEnd/>
          </a:ln>
        </p:spPr>
      </p:pic>
      <p:pic>
        <p:nvPicPr>
          <p:cNvPr id="70667" name="Picture 22"/>
          <p:cNvPicPr>
            <a:picLocks noChangeAspect="1"/>
          </p:cNvPicPr>
          <p:nvPr/>
        </p:nvPicPr>
        <p:blipFill>
          <a:blip r:embed="rId9"/>
          <a:srcRect/>
          <a:stretch>
            <a:fillRect/>
          </a:stretch>
        </p:blipFill>
        <p:spPr bwMode="auto">
          <a:xfrm>
            <a:off x="4572000" y="1524000"/>
            <a:ext cx="685800" cy="685800"/>
          </a:xfrm>
          <a:prstGeom prst="rect">
            <a:avLst/>
          </a:prstGeom>
          <a:noFill/>
          <a:ln w="9525">
            <a:noFill/>
            <a:miter lim="800000"/>
            <a:headEnd/>
            <a:tailEnd/>
          </a:ln>
        </p:spPr>
      </p:pic>
      <p:pic>
        <p:nvPicPr>
          <p:cNvPr id="70668" name="Picture 23"/>
          <p:cNvPicPr>
            <a:picLocks noChangeAspect="1"/>
          </p:cNvPicPr>
          <p:nvPr/>
        </p:nvPicPr>
        <p:blipFill>
          <a:blip r:embed="rId10"/>
          <a:srcRect/>
          <a:stretch>
            <a:fillRect/>
          </a:stretch>
        </p:blipFill>
        <p:spPr bwMode="auto">
          <a:xfrm>
            <a:off x="4572000" y="2286000"/>
            <a:ext cx="685800" cy="657225"/>
          </a:xfrm>
          <a:prstGeom prst="rect">
            <a:avLst/>
          </a:prstGeom>
          <a:noFill/>
          <a:ln w="9525">
            <a:noFill/>
            <a:miter lim="800000"/>
            <a:headEnd/>
            <a:tailEnd/>
          </a:ln>
        </p:spPr>
      </p:pic>
      <p:pic>
        <p:nvPicPr>
          <p:cNvPr id="70669" name="Picture 24"/>
          <p:cNvPicPr>
            <a:picLocks noChangeAspect="1"/>
          </p:cNvPicPr>
          <p:nvPr/>
        </p:nvPicPr>
        <p:blipFill>
          <a:blip r:embed="rId11"/>
          <a:srcRect/>
          <a:stretch>
            <a:fillRect/>
          </a:stretch>
        </p:blipFill>
        <p:spPr bwMode="auto">
          <a:xfrm>
            <a:off x="4572000" y="3124200"/>
            <a:ext cx="685800" cy="571500"/>
          </a:xfrm>
          <a:prstGeom prst="rect">
            <a:avLst/>
          </a:prstGeom>
          <a:noFill/>
          <a:ln w="9525">
            <a:noFill/>
            <a:miter lim="800000"/>
            <a:headEnd/>
            <a:tailEnd/>
          </a:ln>
        </p:spPr>
      </p:pic>
      <p:pic>
        <p:nvPicPr>
          <p:cNvPr id="70670" name="Picture 25"/>
          <p:cNvPicPr>
            <a:picLocks noChangeAspect="1"/>
          </p:cNvPicPr>
          <p:nvPr/>
        </p:nvPicPr>
        <p:blipFill>
          <a:blip r:embed="rId12"/>
          <a:srcRect/>
          <a:stretch>
            <a:fillRect/>
          </a:stretch>
        </p:blipFill>
        <p:spPr bwMode="auto">
          <a:xfrm>
            <a:off x="4572000" y="3886200"/>
            <a:ext cx="685800" cy="685800"/>
          </a:xfrm>
          <a:prstGeom prst="rect">
            <a:avLst/>
          </a:prstGeom>
          <a:noFill/>
          <a:ln w="9525">
            <a:noFill/>
            <a:miter lim="800000"/>
            <a:headEnd/>
            <a:tailEnd/>
          </a:ln>
        </p:spPr>
      </p:pic>
      <p:pic>
        <p:nvPicPr>
          <p:cNvPr id="70671" name="Picture 26"/>
          <p:cNvPicPr>
            <a:picLocks noChangeAspect="1"/>
          </p:cNvPicPr>
          <p:nvPr/>
        </p:nvPicPr>
        <p:blipFill>
          <a:blip r:embed="rId13"/>
          <a:srcRect/>
          <a:stretch>
            <a:fillRect/>
          </a:stretch>
        </p:blipFill>
        <p:spPr bwMode="auto">
          <a:xfrm>
            <a:off x="4572000" y="4648200"/>
            <a:ext cx="685800" cy="685800"/>
          </a:xfrm>
          <a:prstGeom prst="rect">
            <a:avLst/>
          </a:prstGeom>
          <a:noFill/>
          <a:ln w="9525">
            <a:noFill/>
            <a:miter lim="800000"/>
            <a:headEnd/>
            <a:tailEnd/>
          </a:ln>
        </p:spPr>
      </p:pic>
    </p:spTree>
    <p:extLst>
      <p:ext uri="{BB962C8B-B14F-4D97-AF65-F5344CB8AC3E}">
        <p14:creationId xmlns:p14="http://schemas.microsoft.com/office/powerpoint/2010/main" val="555742713"/>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r>
              <a:rPr lang="en-US" smtClean="0">
                <a:ea typeface="ＭＳ Ｐゴシック" pitchFamily="-107" charset="-128"/>
              </a:rPr>
              <a:t>Filters Menu</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214" y="1524000"/>
            <a:ext cx="3913572" cy="5257800"/>
          </a:xfrm>
          <a:prstGeom prst="rect">
            <a:avLst/>
          </a:prstGeom>
        </p:spPr>
      </p:pic>
    </p:spTree>
    <p:extLst>
      <p:ext uri="{BB962C8B-B14F-4D97-AF65-F5344CB8AC3E}">
        <p14:creationId xmlns:p14="http://schemas.microsoft.com/office/powerpoint/2010/main" val="525494488"/>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smtClean="0">
                <a:ea typeface="ＭＳ Ｐゴシック" pitchFamily="-107" charset="-128"/>
              </a:rPr>
              <a:t>Quick Launch</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a:xfrm>
            <a:off x="4648200" y="1981200"/>
            <a:ext cx="3810000" cy="4572000"/>
          </a:xfrm>
        </p:spPr>
        <p:txBody>
          <a:bodyPr/>
          <a:lstStyle/>
          <a:p>
            <a:r>
              <a:rPr lang="en-US" dirty="0" smtClean="0"/>
              <a:t>Used for searching for filters by name</a:t>
            </a:r>
          </a:p>
          <a:p>
            <a:r>
              <a:rPr lang="en-US" dirty="0" smtClean="0"/>
              <a:t>Keyboard shortcut</a:t>
            </a:r>
          </a:p>
          <a:p>
            <a:pPr lvl="1"/>
            <a:r>
              <a:rPr lang="en-US" dirty="0" smtClean="0"/>
              <a:t>Ctrl-space for Windows &amp; Linux</a:t>
            </a:r>
          </a:p>
          <a:p>
            <a:pPr lvl="1"/>
            <a:r>
              <a:rPr lang="en-US" dirty="0" smtClean="0"/>
              <a:t>Alt-space for Mac</a:t>
            </a:r>
            <a:endParaRPr lang="en-US" dirty="0"/>
          </a:p>
        </p:txBody>
      </p:sp>
      <p:pic>
        <p:nvPicPr>
          <p:cNvPr id="3" name="Picture 2" descr="QuickLaunch.png"/>
          <p:cNvPicPr>
            <a:picLocks noChangeAspect="1"/>
          </p:cNvPicPr>
          <p:nvPr/>
        </p:nvPicPr>
        <p:blipFill>
          <a:blip r:embed="rId3"/>
          <a:srcRect/>
          <a:stretch>
            <a:fillRect/>
          </a:stretch>
        </p:blipFill>
        <p:spPr bwMode="auto">
          <a:xfrm>
            <a:off x="1066800" y="2286000"/>
            <a:ext cx="2971800" cy="2616200"/>
          </a:xfrm>
          <a:prstGeom prst="rect">
            <a:avLst/>
          </a:prstGeom>
          <a:noFill/>
          <a:ln w="9525">
            <a:noFill/>
            <a:miter lim="800000"/>
            <a:headEnd/>
            <a:tailEnd/>
          </a:ln>
          <a:effectLst>
            <a:outerShdw dist="139700" dir="2700000" algn="tl" rotWithShape="0">
              <a:srgbClr val="333333">
                <a:alpha val="64999"/>
              </a:srgbClr>
            </a:outerShdw>
          </a:effectLst>
        </p:spPr>
      </p:pic>
    </p:spTree>
    <p:extLst>
      <p:ext uri="{BB962C8B-B14F-4D97-AF65-F5344CB8AC3E}">
        <p14:creationId xmlns:p14="http://schemas.microsoft.com/office/powerpoint/2010/main" val="1359240358"/>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6803" name="Rectangle 3"/>
          <p:cNvSpPr>
            <a:spLocks noGrp="1" noChangeArrowheads="1"/>
          </p:cNvSpPr>
          <p:nvPr>
            <p:ph type="body" idx="1"/>
          </p:nvPr>
        </p:nvSpPr>
        <p:spPr/>
        <p:txBody>
          <a:bodyPr/>
          <a:lstStyle/>
          <a:p>
            <a:pPr marL="781050" indent="-609600">
              <a:buFontTx/>
              <a:buAutoNum type="arabicPeriod"/>
            </a:pPr>
            <a:r>
              <a:rPr lang="en-US" smtClean="0">
                <a:ea typeface="ＭＳ Ｐゴシック" pitchFamily="-107" charset="-128"/>
              </a:rPr>
              <a:t>Make sure that disk_out_ref.ex2 is selected in the pipeline browser.</a:t>
            </a:r>
          </a:p>
          <a:p>
            <a:pPr marL="781050" indent="-609600">
              <a:buFontTx/>
              <a:buAutoNum type="arabicPeriod"/>
            </a:pPr>
            <a:r>
              <a:rPr lang="en-US" smtClean="0">
                <a:ea typeface="ＭＳ Ｐゴシック" pitchFamily="-107" charset="-128"/>
              </a:rPr>
              <a:t>Select the contour filter.</a:t>
            </a:r>
          </a:p>
        </p:txBody>
      </p:sp>
      <p:pic>
        <p:nvPicPr>
          <p:cNvPr id="76804" name="Picture 4"/>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spTree>
    <p:extLst>
      <p:ext uri="{BB962C8B-B14F-4D97-AF65-F5344CB8AC3E}">
        <p14:creationId xmlns:p14="http://schemas.microsoft.com/office/powerpoint/2010/main" val="528808052"/>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8851" name="Rectangle 3"/>
          <p:cNvSpPr>
            <a:spLocks noGrp="1" noChangeArrowheads="1"/>
          </p:cNvSpPr>
          <p:nvPr>
            <p:ph type="body" idx="1"/>
          </p:nvPr>
        </p:nvSpPr>
        <p:spPr/>
        <p:txBody>
          <a:bodyPr/>
          <a:lstStyle/>
          <a:p>
            <a:pPr marL="781050" indent="-609600">
              <a:buFontTx/>
              <a:buAutoNum type="arabicPeriod" startAt="3"/>
            </a:pPr>
            <a:r>
              <a:rPr lang="en-US" smtClean="0">
                <a:ea typeface="ＭＳ Ｐゴシック" pitchFamily="-107" charset="-128"/>
              </a:rPr>
              <a:t>Change parameters to create an isosurface at Temp = 400K.</a:t>
            </a:r>
          </a:p>
        </p:txBody>
      </p:sp>
      <p:pic>
        <p:nvPicPr>
          <p:cNvPr id="2" name="Picture 1"/>
          <p:cNvPicPr>
            <a:picLocks noChangeAspect="1"/>
          </p:cNvPicPr>
          <p:nvPr/>
        </p:nvPicPr>
        <p:blipFill>
          <a:blip r:embed="rId3"/>
          <a:stretch>
            <a:fillRect/>
          </a:stretch>
        </p:blipFill>
        <p:spPr>
          <a:xfrm>
            <a:off x="4404390" y="2590800"/>
            <a:ext cx="2834610" cy="4191000"/>
          </a:xfrm>
          <a:prstGeom prst="rect">
            <a:avLst/>
          </a:prstGeom>
        </p:spPr>
      </p:pic>
      <p:sp>
        <p:nvSpPr>
          <p:cNvPr id="78854" name="Text Box 6"/>
          <p:cNvSpPr txBox="1">
            <a:spLocks noChangeArrowheads="1"/>
          </p:cNvSpPr>
          <p:nvPr/>
        </p:nvSpPr>
        <p:spPr bwMode="auto">
          <a:xfrm>
            <a:off x="2152650" y="3671887"/>
            <a:ext cx="18875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Temp</a:t>
            </a:r>
          </a:p>
        </p:txBody>
      </p:sp>
      <p:sp>
        <p:nvSpPr>
          <p:cNvPr id="78855" name="Text Box 7"/>
          <p:cNvSpPr txBox="1">
            <a:spLocks noChangeArrowheads="1"/>
          </p:cNvSpPr>
          <p:nvPr/>
        </p:nvSpPr>
        <p:spPr bwMode="auto">
          <a:xfrm>
            <a:off x="2152650" y="5043487"/>
            <a:ext cx="16843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400</a:t>
            </a:r>
          </a:p>
        </p:txBody>
      </p:sp>
      <p:sp>
        <p:nvSpPr>
          <p:cNvPr id="78856" name="Line 8"/>
          <p:cNvSpPr>
            <a:spLocks noChangeShapeType="1"/>
          </p:cNvSpPr>
          <p:nvPr/>
        </p:nvSpPr>
        <p:spPr bwMode="auto">
          <a:xfrm>
            <a:off x="4057650" y="3900487"/>
            <a:ext cx="1428750" cy="0"/>
          </a:xfrm>
          <a:prstGeom prst="line">
            <a:avLst/>
          </a:prstGeom>
          <a:noFill/>
          <a:ln w="9525">
            <a:solidFill>
              <a:srgbClr val="FF0000"/>
            </a:solidFill>
            <a:round/>
            <a:headEnd/>
            <a:tailEnd type="triangle" w="med" len="med"/>
          </a:ln>
        </p:spPr>
        <p:txBody>
          <a:bodyPr/>
          <a:lstStyle/>
          <a:p>
            <a:endParaRPr lang="en-US"/>
          </a:p>
        </p:txBody>
      </p:sp>
      <p:sp>
        <p:nvSpPr>
          <p:cNvPr id="78857" name="Line 9"/>
          <p:cNvSpPr>
            <a:spLocks noChangeShapeType="1"/>
          </p:cNvSpPr>
          <p:nvPr/>
        </p:nvSpPr>
        <p:spPr bwMode="auto">
          <a:xfrm>
            <a:off x="3829050" y="5195887"/>
            <a:ext cx="838200" cy="0"/>
          </a:xfrm>
          <a:prstGeom prst="line">
            <a:avLst/>
          </a:prstGeom>
          <a:noFill/>
          <a:ln w="9525">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110032002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ctrTitle"/>
          </p:nvPr>
        </p:nvSpPr>
        <p:spPr/>
        <p:txBody>
          <a:bodyPr/>
          <a:lstStyle/>
          <a:p>
            <a:r>
              <a:rPr lang="en-US" smtClean="0">
                <a:ea typeface="ＭＳ Ｐゴシック" pitchFamily="-107" charset="-128"/>
              </a:rPr>
              <a:t>Introduction</a:t>
            </a:r>
          </a:p>
        </p:txBody>
      </p:sp>
      <p:sp>
        <p:nvSpPr>
          <p:cNvPr id="21507" name="Rectangle 6"/>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8089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that disk_out_ref.ex2 is selected in the pipeline browser.</a:t>
            </a:r>
          </a:p>
          <a:p>
            <a:pPr marL="781050" indent="-609600">
              <a:buFontTx/>
              <a:buAutoNum type="arabicPeriod"/>
            </a:pPr>
            <a:r>
              <a:rPr lang="en-US" dirty="0" smtClean="0">
                <a:ea typeface="ＭＳ Ｐゴシック" pitchFamily="-107" charset="-128"/>
              </a:rPr>
              <a:t>Select the contour filter.</a:t>
            </a:r>
          </a:p>
          <a:p>
            <a:pPr marL="781050" indent="-609600">
              <a:buFontTx/>
              <a:buAutoNum type="arabicPeriod"/>
            </a:pPr>
            <a:r>
              <a:rPr lang="en-US" dirty="0" smtClean="0">
                <a:ea typeface="ＭＳ Ｐゴシック" pitchFamily="-107" charset="-128"/>
              </a:rPr>
              <a:t>Change parameters to create an </a:t>
            </a:r>
            <a:r>
              <a:rPr lang="en-US" dirty="0" err="1" smtClean="0">
                <a:ea typeface="ＭＳ Ｐゴシック" pitchFamily="-107" charset="-128"/>
              </a:rPr>
              <a:t>isosurface</a:t>
            </a:r>
            <a:r>
              <a:rPr lang="en-US" dirty="0" smtClean="0">
                <a:ea typeface="ＭＳ Ｐゴシック" pitchFamily="-107" charset="-128"/>
              </a:rPr>
              <a:t> at Temp = 400K.</a:t>
            </a:r>
          </a:p>
          <a:p>
            <a:pPr marL="781050" indent="-609600">
              <a:buFontTx/>
              <a:buAutoNum type="arabicPeriod"/>
            </a:pPr>
            <a:r>
              <a:rPr lang="en-US" dirty="0" smtClean="0">
                <a:ea typeface="ＭＳ Ｐゴシック" pitchFamily="-107" charset="-128"/>
              </a:rPr>
              <a:t> </a:t>
            </a:r>
          </a:p>
        </p:txBody>
      </p:sp>
      <p:pic>
        <p:nvPicPr>
          <p:cNvPr id="80901" name="Picture 5"/>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43400"/>
            <a:ext cx="1336431" cy="457200"/>
          </a:xfrm>
          <a:prstGeom prst="rect">
            <a:avLst/>
          </a:prstGeom>
        </p:spPr>
      </p:pic>
    </p:spTree>
    <p:extLst>
      <p:ext uri="{BB962C8B-B14F-4D97-AF65-F5344CB8AC3E}">
        <p14:creationId xmlns:p14="http://schemas.microsoft.com/office/powerpoint/2010/main" val="174371856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2947"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spTree>
    <p:extLst>
      <p:ext uri="{BB962C8B-B14F-4D97-AF65-F5344CB8AC3E}">
        <p14:creationId xmlns:p14="http://schemas.microsoft.com/office/powerpoint/2010/main" val="1695787284"/>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4995"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Create a clip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84998" name="Picture 7"/>
          <p:cNvPicPr>
            <a:picLocks noChangeAspect="1" noChangeArrowheads="1"/>
          </p:cNvPicPr>
          <p:nvPr/>
        </p:nvPicPr>
        <p:blipFill>
          <a:blip r:embed="rId3"/>
          <a:srcRect/>
          <a:stretch>
            <a:fillRect/>
          </a:stretch>
        </p:blipFill>
        <p:spPr bwMode="auto">
          <a:xfrm>
            <a:off x="5791200" y="4953000"/>
            <a:ext cx="2057400" cy="498475"/>
          </a:xfrm>
          <a:prstGeom prst="rect">
            <a:avLst/>
          </a:prstGeom>
          <a:noFill/>
          <a:ln w="9525">
            <a:noFill/>
            <a:miter lim="800000"/>
            <a:headEnd/>
            <a:tailEnd/>
          </a:ln>
        </p:spPr>
      </p:pic>
      <p:pic>
        <p:nvPicPr>
          <p:cNvPr id="84999" name="Picture 7"/>
          <p:cNvPicPr>
            <a:picLocks noChangeAspect="1"/>
          </p:cNvPicPr>
          <p:nvPr/>
        </p:nvPicPr>
        <p:blipFill>
          <a:blip r:embed="rId4"/>
          <a:srcRect/>
          <a:stretch>
            <a:fillRect/>
          </a:stretch>
        </p:blipFill>
        <p:spPr bwMode="auto">
          <a:xfrm>
            <a:off x="4876800" y="4191000"/>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5467350"/>
            <a:ext cx="1336431" cy="457200"/>
          </a:xfrm>
          <a:prstGeom prst="rect">
            <a:avLst/>
          </a:prstGeom>
        </p:spPr>
      </p:pic>
    </p:spTree>
    <p:extLst>
      <p:ext uri="{BB962C8B-B14F-4D97-AF65-F5344CB8AC3E}">
        <p14:creationId xmlns:p14="http://schemas.microsoft.com/office/powerpoint/2010/main" val="1070879840"/>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ExtractSurface1</a:t>
            </a:r>
            <a:endParaRPr lang="en-US" sz="1800" dirty="0">
              <a:latin typeface="Arial" charset="0"/>
            </a:endParaRP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spTree>
    <p:extLst>
      <p:ext uri="{BB962C8B-B14F-4D97-AF65-F5344CB8AC3E}">
        <p14:creationId xmlns:p14="http://schemas.microsoft.com/office/powerpoint/2010/main" val="1118211405"/>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ExtractSurface1</a:t>
            </a:r>
            <a:endParaRPr lang="en-US" sz="1800" dirty="0">
              <a:latin typeface="Arial" charset="0"/>
            </a:endParaRP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cxnSp>
        <p:nvCxnSpPr>
          <p:cNvPr id="3" name="Straight Arrow Connector 2"/>
          <p:cNvCxnSpPr/>
          <p:nvPr/>
        </p:nvCxnSpPr>
        <p:spPr bwMode="auto">
          <a:xfrm>
            <a:off x="398930" y="2810435"/>
            <a:ext cx="685800" cy="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13" name="Straight Arrow Connector 12"/>
          <p:cNvCxnSpPr/>
          <p:nvPr/>
        </p:nvCxnSpPr>
        <p:spPr bwMode="auto">
          <a:xfrm>
            <a:off x="398930" y="3294530"/>
            <a:ext cx="685800" cy="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4" name="TextBox 3"/>
          <p:cNvSpPr txBox="1"/>
          <p:nvPr/>
        </p:nvSpPr>
        <p:spPr>
          <a:xfrm>
            <a:off x="203203" y="3255693"/>
            <a:ext cx="693267" cy="307777"/>
          </a:xfrm>
          <a:prstGeom prst="rect">
            <a:avLst/>
          </a:prstGeom>
          <a:noFill/>
        </p:spPr>
        <p:txBody>
          <a:bodyPr wrap="none" rtlCol="0">
            <a:spAutoFit/>
          </a:bodyPr>
          <a:lstStyle/>
          <a:p>
            <a:r>
              <a:rPr lang="en-US" sz="1400" dirty="0" smtClean="0">
                <a:solidFill>
                  <a:srgbClr val="FF0000"/>
                </a:solidFill>
              </a:rPr>
              <a:t>Visible</a:t>
            </a:r>
            <a:endParaRPr lang="en-US" sz="1400" dirty="0">
              <a:solidFill>
                <a:srgbClr val="FF0000"/>
              </a:solidFill>
            </a:endParaRPr>
          </a:p>
        </p:txBody>
      </p:sp>
      <p:sp>
        <p:nvSpPr>
          <p:cNvPr id="14" name="Rectangle 13"/>
          <p:cNvSpPr/>
          <p:nvPr/>
        </p:nvSpPr>
        <p:spPr bwMode="auto">
          <a:xfrm>
            <a:off x="5016967" y="2752452"/>
            <a:ext cx="1219509" cy="533400"/>
          </a:xfrm>
          <a:prstGeom prst="rect">
            <a:avLst/>
          </a:prstGeom>
          <a:noFill/>
          <a:ln w="1270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Rectangle 14"/>
          <p:cNvSpPr/>
          <p:nvPr/>
        </p:nvSpPr>
        <p:spPr bwMode="auto">
          <a:xfrm>
            <a:off x="7239000" y="3724037"/>
            <a:ext cx="1219509" cy="533400"/>
          </a:xfrm>
          <a:prstGeom prst="rect">
            <a:avLst/>
          </a:prstGeom>
          <a:noFill/>
          <a:ln w="1270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051938176"/>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ExtractSurface1</a:t>
            </a:r>
            <a:endParaRPr lang="en-US" sz="1800" dirty="0">
              <a:latin typeface="Arial" charset="0"/>
            </a:endParaRP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cxnSp>
        <p:nvCxnSpPr>
          <p:cNvPr id="3" name="Straight Arrow Connector 2"/>
          <p:cNvCxnSpPr/>
          <p:nvPr/>
        </p:nvCxnSpPr>
        <p:spPr bwMode="auto">
          <a:xfrm>
            <a:off x="398930" y="2572870"/>
            <a:ext cx="685800" cy="0"/>
          </a:xfrm>
          <a:prstGeom prst="straightConnector1">
            <a:avLst/>
          </a:prstGeom>
          <a:solidFill>
            <a:schemeClr val="accent1"/>
          </a:solidFill>
          <a:ln w="12700" cap="flat" cmpd="sng" algn="ctr">
            <a:solidFill>
              <a:srgbClr val="969696"/>
            </a:solidFill>
            <a:prstDash val="solid"/>
            <a:round/>
            <a:headEnd type="none" w="med" len="med"/>
            <a:tailEnd type="triangle"/>
          </a:ln>
          <a:effectLst/>
        </p:spPr>
      </p:cxnSp>
      <p:cxnSp>
        <p:nvCxnSpPr>
          <p:cNvPr id="13" name="Straight Arrow Connector 12"/>
          <p:cNvCxnSpPr/>
          <p:nvPr/>
        </p:nvCxnSpPr>
        <p:spPr bwMode="auto">
          <a:xfrm>
            <a:off x="398930" y="3056965"/>
            <a:ext cx="685800" cy="0"/>
          </a:xfrm>
          <a:prstGeom prst="straightConnector1">
            <a:avLst/>
          </a:prstGeom>
          <a:solidFill>
            <a:schemeClr val="accent1"/>
          </a:solidFill>
          <a:ln w="12700" cap="flat" cmpd="sng" algn="ctr">
            <a:solidFill>
              <a:srgbClr val="969696"/>
            </a:solidFill>
            <a:prstDash val="solid"/>
            <a:round/>
            <a:headEnd type="none" w="med" len="med"/>
            <a:tailEnd type="triangle"/>
          </a:ln>
          <a:effectLst/>
        </p:spPr>
      </p:cxnSp>
      <p:sp>
        <p:nvSpPr>
          <p:cNvPr id="4" name="TextBox 3"/>
          <p:cNvSpPr txBox="1"/>
          <p:nvPr/>
        </p:nvSpPr>
        <p:spPr>
          <a:xfrm>
            <a:off x="0" y="2330825"/>
            <a:ext cx="1004186" cy="307777"/>
          </a:xfrm>
          <a:prstGeom prst="rect">
            <a:avLst/>
          </a:prstGeom>
          <a:noFill/>
        </p:spPr>
        <p:txBody>
          <a:bodyPr wrap="none" rtlCol="0">
            <a:spAutoFit/>
          </a:bodyPr>
          <a:lstStyle/>
          <a:p>
            <a:r>
              <a:rPr lang="en-US" sz="1400" dirty="0" smtClean="0">
                <a:solidFill>
                  <a:srgbClr val="969696"/>
                </a:solidFill>
              </a:rPr>
              <a:t>Not Visible</a:t>
            </a:r>
            <a:endParaRPr lang="en-US" sz="1400" dirty="0">
              <a:solidFill>
                <a:srgbClr val="969696"/>
              </a:solidFill>
            </a:endParaRPr>
          </a:p>
        </p:txBody>
      </p:sp>
      <p:sp>
        <p:nvSpPr>
          <p:cNvPr id="2" name="Rectangle 1"/>
          <p:cNvSpPr/>
          <p:nvPr/>
        </p:nvSpPr>
        <p:spPr bwMode="auto">
          <a:xfrm>
            <a:off x="6918929" y="2743200"/>
            <a:ext cx="1826141" cy="533400"/>
          </a:xfrm>
          <a:prstGeom prst="rect">
            <a:avLst/>
          </a:prstGeom>
          <a:noFill/>
          <a:ln w="12700" cap="flat" cmpd="sng" algn="ctr">
            <a:solidFill>
              <a:srgbClr val="969696"/>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Rectangle 14"/>
          <p:cNvSpPr/>
          <p:nvPr/>
        </p:nvSpPr>
        <p:spPr bwMode="auto">
          <a:xfrm>
            <a:off x="5671364" y="1753533"/>
            <a:ext cx="1826141" cy="533400"/>
          </a:xfrm>
          <a:prstGeom prst="rect">
            <a:avLst/>
          </a:prstGeom>
          <a:noFill/>
          <a:ln w="12700" cap="flat" cmpd="sng" algn="ctr">
            <a:solidFill>
              <a:srgbClr val="969696"/>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672609024"/>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11608907"/>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CutSurface2.png"/>
          <p:cNvPicPr>
            <a:picLocks noChangeAspect="1"/>
          </p:cNvPicPr>
          <p:nvPr/>
        </p:nvPicPr>
        <p:blipFill>
          <a:blip r:embed="rId3"/>
          <a:srcRect/>
          <a:stretch>
            <a:fillRect/>
          </a:stretch>
        </p:blipFill>
        <p:spPr bwMode="auto">
          <a:xfrm>
            <a:off x="152400" y="3200400"/>
            <a:ext cx="5486400" cy="3429000"/>
          </a:xfrm>
          <a:prstGeom prst="rect">
            <a:avLst/>
          </a:prstGeom>
          <a:noFill/>
          <a:ln w="9525">
            <a:noFill/>
            <a:miter lim="800000"/>
            <a:headEnd/>
            <a:tailEnd/>
          </a:ln>
        </p:spPr>
      </p:pic>
      <p:sp>
        <p:nvSpPr>
          <p:cNvPr id="89091"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89092" name="Rectangle 5"/>
          <p:cNvSpPr>
            <a:spLocks noChangeArrowheads="1"/>
          </p:cNvSpPr>
          <p:nvPr/>
        </p:nvSpPr>
        <p:spPr bwMode="auto">
          <a:xfrm>
            <a:off x="5029200" y="3657600"/>
            <a:ext cx="609600" cy="304800"/>
          </a:xfrm>
          <a:prstGeom prst="rect">
            <a:avLst/>
          </a:prstGeom>
          <a:noFill/>
          <a:ln w="28575">
            <a:solidFill>
              <a:schemeClr val="accent2"/>
            </a:solidFill>
            <a:miter lim="800000"/>
            <a:headEnd/>
            <a:tailEnd/>
          </a:ln>
        </p:spPr>
        <p:txBody>
          <a:bodyPr wrap="none" anchor="ctr"/>
          <a:lstStyle/>
          <a:p>
            <a:endParaRPr lang="en-US"/>
          </a:p>
        </p:txBody>
      </p:sp>
      <p:sp>
        <p:nvSpPr>
          <p:cNvPr id="89093" name="Line 7"/>
          <p:cNvSpPr>
            <a:spLocks noChangeShapeType="1"/>
          </p:cNvSpPr>
          <p:nvPr/>
        </p:nvSpPr>
        <p:spPr bwMode="auto">
          <a:xfrm flipH="1">
            <a:off x="5029200" y="2057400"/>
            <a:ext cx="685800" cy="1600200"/>
          </a:xfrm>
          <a:prstGeom prst="line">
            <a:avLst/>
          </a:prstGeom>
          <a:noFill/>
          <a:ln w="28575">
            <a:solidFill>
              <a:schemeClr val="accent2"/>
            </a:solidFill>
            <a:round/>
            <a:headEnd/>
            <a:tailEnd/>
          </a:ln>
        </p:spPr>
        <p:txBody>
          <a:bodyPr/>
          <a:lstStyle/>
          <a:p>
            <a:endParaRPr lang="en-US"/>
          </a:p>
        </p:txBody>
      </p:sp>
      <p:sp>
        <p:nvSpPr>
          <p:cNvPr id="89094" name="Line 8"/>
          <p:cNvSpPr>
            <a:spLocks noChangeShapeType="1"/>
          </p:cNvSpPr>
          <p:nvPr/>
        </p:nvSpPr>
        <p:spPr bwMode="auto">
          <a:xfrm flipH="1">
            <a:off x="5638800" y="3124200"/>
            <a:ext cx="3276600" cy="838200"/>
          </a:xfrm>
          <a:prstGeom prst="line">
            <a:avLst/>
          </a:prstGeom>
          <a:noFill/>
          <a:ln w="28575">
            <a:solidFill>
              <a:schemeClr val="accent2"/>
            </a:solidFill>
            <a:round/>
            <a:headEnd/>
            <a:tailEnd/>
          </a:ln>
        </p:spPr>
        <p:txBody>
          <a:bodyPr/>
          <a:lstStyle/>
          <a:p>
            <a:endParaRPr lang="en-US"/>
          </a:p>
        </p:txBody>
      </p:sp>
      <p:pic>
        <p:nvPicPr>
          <p:cNvPr id="89095" name="Picture 10"/>
          <p:cNvPicPr>
            <a:picLocks noChangeAspect="1"/>
          </p:cNvPicPr>
          <p:nvPr/>
        </p:nvPicPr>
        <p:blipFill>
          <a:blip r:embed="rId4"/>
          <a:srcRect/>
          <a:stretch>
            <a:fillRect/>
          </a:stretch>
        </p:blipFill>
        <p:spPr bwMode="auto">
          <a:xfrm>
            <a:off x="5715000" y="2057400"/>
            <a:ext cx="3200400" cy="1066800"/>
          </a:xfrm>
          <a:prstGeom prst="rect">
            <a:avLst/>
          </a:prstGeom>
          <a:noFill/>
          <a:ln w="28575">
            <a:solidFill>
              <a:schemeClr val="accent2"/>
            </a:solidFill>
            <a:round/>
            <a:headEnd/>
            <a:tailEnd/>
          </a:ln>
        </p:spPr>
      </p:pic>
    </p:spTree>
    <p:extLst>
      <p:ext uri="{BB962C8B-B14F-4D97-AF65-F5344CB8AC3E}">
        <p14:creationId xmlns:p14="http://schemas.microsoft.com/office/powerpoint/2010/main" val="905283714"/>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318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disk_out_ref.ex2</a:t>
            </a:r>
            <a:r>
              <a:rPr lang="en-US" dirty="0" smtClean="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Clip</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Color surface by </a:t>
            </a:r>
            <a:r>
              <a:rPr lang="en-US" dirty="0" smtClean="0">
                <a:latin typeface="Verdana"/>
                <a:ea typeface="ＭＳ Ｐゴシック" pitchFamily="-107" charset="-128"/>
                <a:cs typeface="Verdana"/>
              </a:rPr>
              <a:t>Pres</a:t>
            </a:r>
            <a:r>
              <a:rPr lang="en-US" dirty="0" smtClean="0">
                <a:ea typeface="ＭＳ Ｐゴシック" pitchFamily="-107" charset="-128"/>
              </a:rPr>
              <a:t>.</a:t>
            </a:r>
          </a:p>
        </p:txBody>
      </p:sp>
      <p:pic>
        <p:nvPicPr>
          <p:cNvPr id="93189" name="Picture 7"/>
          <p:cNvPicPr>
            <a:picLocks noChangeAspect="1" noChangeArrowheads="1"/>
          </p:cNvPicPr>
          <p:nvPr/>
        </p:nvPicPr>
        <p:blipFill>
          <a:blip r:embed="rId3"/>
          <a:srcRect/>
          <a:stretch>
            <a:fillRect/>
          </a:stretch>
        </p:blipFill>
        <p:spPr bwMode="auto">
          <a:xfrm>
            <a:off x="5791200" y="3235325"/>
            <a:ext cx="2057400" cy="498475"/>
          </a:xfrm>
          <a:prstGeom prst="rect">
            <a:avLst/>
          </a:prstGeom>
          <a:noFill/>
          <a:ln w="9525">
            <a:noFill/>
            <a:miter lim="800000"/>
            <a:headEnd/>
            <a:tailEnd/>
          </a:ln>
        </p:spPr>
      </p:pic>
      <p:pic>
        <p:nvPicPr>
          <p:cNvPr id="93190" name="Picture 10"/>
          <p:cNvPicPr>
            <a:picLocks noChangeAspect="1"/>
          </p:cNvPicPr>
          <p:nvPr/>
        </p:nvPicPr>
        <p:blipFill>
          <a:blip r:embed="rId4"/>
          <a:srcRect/>
          <a:stretch>
            <a:fillRect/>
          </a:stretch>
        </p:blipFill>
        <p:spPr bwMode="auto">
          <a:xfrm>
            <a:off x="4114800" y="2549525"/>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886200"/>
            <a:ext cx="1336431" cy="457200"/>
          </a:xfrm>
          <a:prstGeom prst="rect">
            <a:avLst/>
          </a:prstGeom>
        </p:spPr>
      </p:pic>
    </p:spTree>
    <p:extLst>
      <p:ext uri="{BB962C8B-B14F-4D97-AF65-F5344CB8AC3E}">
        <p14:creationId xmlns:p14="http://schemas.microsoft.com/office/powerpoint/2010/main" val="819459787"/>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5235"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95236"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5237"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83448819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ea typeface="ＭＳ Ｐゴシック" pitchFamily="-107" charset="-128"/>
              </a:rPr>
              <a:t>What is ParaView?</a:t>
            </a:r>
          </a:p>
        </p:txBody>
      </p:sp>
      <p:sp>
        <p:nvSpPr>
          <p:cNvPr id="23555" name="Rectangle 3"/>
          <p:cNvSpPr>
            <a:spLocks noGrp="1" noChangeArrowheads="1"/>
          </p:cNvSpPr>
          <p:nvPr>
            <p:ph type="body" idx="1"/>
          </p:nvPr>
        </p:nvSpPr>
        <p:spPr/>
        <p:txBody>
          <a:bodyPr>
            <a:normAutofit lnSpcReduction="10000"/>
          </a:bodyPr>
          <a:lstStyle/>
          <a:p>
            <a:pPr>
              <a:lnSpc>
                <a:spcPct val="90000"/>
              </a:lnSpc>
            </a:pPr>
            <a:r>
              <a:rPr lang="en-US" dirty="0" smtClean="0">
                <a:ea typeface="ＭＳ Ｐゴシック" pitchFamily="-107" charset="-128"/>
              </a:rPr>
              <a:t>An open-source, scalable, multi-platform visualization application.</a:t>
            </a:r>
          </a:p>
          <a:p>
            <a:pPr>
              <a:lnSpc>
                <a:spcPct val="90000"/>
              </a:lnSpc>
            </a:pPr>
            <a:r>
              <a:rPr lang="en-US" dirty="0" smtClean="0">
                <a:ea typeface="ＭＳ Ｐゴシック" pitchFamily="-107" charset="-128"/>
              </a:rPr>
              <a:t>Support for distributed computation models to process large data sets.</a:t>
            </a:r>
          </a:p>
          <a:p>
            <a:pPr>
              <a:lnSpc>
                <a:spcPct val="90000"/>
              </a:lnSpc>
            </a:pPr>
            <a:r>
              <a:rPr lang="en-US" dirty="0" smtClean="0">
                <a:ea typeface="ＭＳ Ｐゴシック" pitchFamily="-107" charset="-128"/>
              </a:rPr>
              <a:t>An open, flexible, and intuitive user interface.</a:t>
            </a:r>
          </a:p>
          <a:p>
            <a:pPr>
              <a:lnSpc>
                <a:spcPct val="90000"/>
              </a:lnSpc>
            </a:pPr>
            <a:r>
              <a:rPr lang="en-US" dirty="0" smtClean="0">
                <a:ea typeface="ＭＳ Ｐゴシック" pitchFamily="-107" charset="-128"/>
              </a:rPr>
              <a:t>An extensible, modular architecture based on open standards.</a:t>
            </a:r>
          </a:p>
          <a:p>
            <a:pPr>
              <a:lnSpc>
                <a:spcPct val="90000"/>
              </a:lnSpc>
            </a:pPr>
            <a:r>
              <a:rPr lang="en-US" dirty="0" smtClean="0">
                <a:ea typeface="ＭＳ Ｐゴシック" pitchFamily="-107" charset="-128"/>
              </a:rPr>
              <a:t>A flexible BSD</a:t>
            </a:r>
            <a:r>
              <a:rPr lang="en-US" dirty="0">
                <a:ea typeface="ＭＳ Ｐゴシック" pitchFamily="-107" charset="-128"/>
              </a:rPr>
              <a:t> </a:t>
            </a:r>
            <a:r>
              <a:rPr lang="en-US" dirty="0" smtClean="0">
                <a:ea typeface="ＭＳ Ｐゴシック" pitchFamily="-107" charset="-128"/>
              </a:rPr>
              <a:t>3 Clause license</a:t>
            </a:r>
          </a:p>
          <a:p>
            <a:pPr>
              <a:lnSpc>
                <a:spcPct val="90000"/>
              </a:lnSpc>
            </a:pPr>
            <a:r>
              <a:rPr lang="en-US" dirty="0" smtClean="0">
                <a:ea typeface="ＭＳ Ｐゴシック" pitchFamily="-107" charset="-128"/>
              </a:rPr>
              <a:t>Commercial maintenance and support.</a:t>
            </a: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88009513"/>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a:t>
            </a:r>
          </a:p>
          <a:p>
            <a:pPr marL="781050" indent="-609600">
              <a:buFontTx/>
              <a:buAutoNum type="arabicPeriod" startAt="6"/>
            </a:pPr>
            <a:r>
              <a:rPr lang="en-US" dirty="0" smtClean="0">
                <a:ea typeface="ＭＳ Ｐゴシック" pitchFamily="-107" charset="-128"/>
              </a:rPr>
              <a:t>Click </a:t>
            </a:r>
            <a:r>
              <a:rPr lang="en-US" dirty="0">
                <a:ea typeface="ＭＳ Ｐゴシック" pitchFamily="-107" charset="-128"/>
              </a:rPr>
              <a:t> </a:t>
            </a:r>
            <a:r>
              <a:rPr lang="en-US" dirty="0" smtClean="0">
                <a:ea typeface="ＭＳ Ｐゴシック" pitchFamily="-107" charset="-128"/>
              </a:rPr>
              <a:t>       and zoom in a bit.</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pic>
        <p:nvPicPr>
          <p:cNvPr id="99334" name="Picture 12"/>
          <p:cNvPicPr>
            <a:picLocks noChangeAspect="1"/>
          </p:cNvPicPr>
          <p:nvPr/>
        </p:nvPicPr>
        <p:blipFill>
          <a:blip r:embed="rId5"/>
          <a:srcRect/>
          <a:stretch>
            <a:fillRect/>
          </a:stretch>
        </p:blipFill>
        <p:spPr bwMode="auto">
          <a:xfrm>
            <a:off x="2590800" y="4343400"/>
            <a:ext cx="685800" cy="685800"/>
          </a:xfrm>
          <a:prstGeom prst="rect">
            <a:avLst/>
          </a:prstGeom>
          <a:noFill/>
          <a:ln w="9525">
            <a:noFill/>
            <a:miter lim="800000"/>
            <a:headEnd/>
            <a:tailEnd/>
          </a:ln>
        </p:spPr>
      </p:pic>
    </p:spTree>
    <p:extLst>
      <p:ext uri="{BB962C8B-B14F-4D97-AF65-F5344CB8AC3E}">
        <p14:creationId xmlns:p14="http://schemas.microsoft.com/office/powerpoint/2010/main" val="408258608"/>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1379"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1380" name="AutoShape 14"/>
          <p:cNvSpPr>
            <a:spLocks noChangeAspect="1" noChangeArrowheads="1"/>
          </p:cNvSpPr>
          <p:nvPr/>
        </p:nvSpPr>
        <p:spPr bwMode="auto">
          <a:xfrm flipH="1">
            <a:off x="1898650" y="2451100"/>
            <a:ext cx="1782763" cy="206375"/>
          </a:xfrm>
          <a:prstGeom prst="curvedDownArrow">
            <a:avLst>
              <a:gd name="adj1" fmla="val 172809"/>
              <a:gd name="adj2" fmla="val 345579"/>
              <a:gd name="adj3" fmla="val 39583"/>
            </a:avLst>
          </a:prstGeom>
          <a:solidFill>
            <a:srgbClr val="FF0000"/>
          </a:solidFill>
          <a:ln w="9525">
            <a:noFill/>
            <a:miter lim="800000"/>
            <a:headEnd/>
            <a:tailEnd/>
          </a:ln>
        </p:spPr>
        <p:txBody>
          <a:bodyPr wrap="none" anchor="ctr"/>
          <a:lstStyle/>
          <a:p>
            <a:endParaRPr lang="en-US"/>
          </a:p>
        </p:txBody>
      </p:sp>
      <p:sp>
        <p:nvSpPr>
          <p:cNvPr id="76815" name="Line 15"/>
          <p:cNvSpPr>
            <a:spLocks noChangeAspect="1" noChangeShapeType="1"/>
          </p:cNvSpPr>
          <p:nvPr/>
        </p:nvSpPr>
        <p:spPr bwMode="auto">
          <a:xfrm flipH="1" flipV="1">
            <a:off x="3475038" y="2657475"/>
            <a:ext cx="68262" cy="201613"/>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6816" name="Line 16"/>
          <p:cNvSpPr>
            <a:spLocks noChangeAspect="1" noChangeShapeType="1"/>
          </p:cNvSpPr>
          <p:nvPr/>
        </p:nvSpPr>
        <p:spPr bwMode="auto">
          <a:xfrm flipH="1" flipV="1">
            <a:off x="2241550" y="2657475"/>
            <a:ext cx="68263" cy="201613"/>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1383" name="AutoShape 17"/>
          <p:cNvSpPr>
            <a:spLocks noChangeAspect="1" noChangeArrowheads="1"/>
          </p:cNvSpPr>
          <p:nvPr/>
        </p:nvSpPr>
        <p:spPr bwMode="auto">
          <a:xfrm>
            <a:off x="4229100" y="3205163"/>
            <a:ext cx="685800" cy="438150"/>
          </a:xfrm>
          <a:prstGeom prst="rightArrow">
            <a:avLst>
              <a:gd name="adj1" fmla="val 50000"/>
              <a:gd name="adj2" fmla="val 39138"/>
            </a:avLst>
          </a:prstGeom>
          <a:solidFill>
            <a:schemeClr val="accent1"/>
          </a:solidFill>
          <a:ln w="9525">
            <a:noFill/>
            <a:miter lim="800000"/>
            <a:headEnd/>
            <a:tailEnd/>
          </a:ln>
        </p:spPr>
        <p:txBody>
          <a:bodyPr wrap="none" anchor="ctr"/>
          <a:lstStyle/>
          <a:p>
            <a:endParaRPr lang="en-US"/>
          </a:p>
        </p:txBody>
      </p:sp>
      <p:pic>
        <p:nvPicPr>
          <p:cNvPr id="101384"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615743594"/>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3427"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3428" name="Line 14"/>
          <p:cNvSpPr>
            <a:spLocks noChangeAspect="1" noChangeShapeType="1"/>
          </p:cNvSpPr>
          <p:nvPr/>
        </p:nvSpPr>
        <p:spPr bwMode="auto">
          <a:xfrm>
            <a:off x="2789238" y="3721100"/>
            <a:ext cx="342900" cy="0"/>
          </a:xfrm>
          <a:prstGeom prst="line">
            <a:avLst/>
          </a:prstGeom>
          <a:noFill/>
          <a:ln w="76200">
            <a:solidFill>
              <a:srgbClr val="FF0000"/>
            </a:solidFill>
            <a:round/>
            <a:headEnd/>
            <a:tailEnd type="triangle" w="med" len="sm"/>
          </a:ln>
        </p:spPr>
        <p:txBody>
          <a:bodyPr/>
          <a:lstStyle/>
          <a:p>
            <a:endParaRPr lang="en-US"/>
          </a:p>
        </p:txBody>
      </p:sp>
      <p:sp>
        <p:nvSpPr>
          <p:cNvPr id="78863" name="Line 15"/>
          <p:cNvSpPr>
            <a:spLocks noChangeAspect="1" noChangeShapeType="1"/>
          </p:cNvSpPr>
          <p:nvPr/>
        </p:nvSpPr>
        <p:spPr bwMode="auto">
          <a:xfrm flipH="1" flipV="1">
            <a:off x="2789238" y="3721100"/>
            <a:ext cx="68262" cy="206375"/>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8864" name="Line 16"/>
          <p:cNvSpPr>
            <a:spLocks noChangeAspect="1" noChangeShapeType="1"/>
          </p:cNvSpPr>
          <p:nvPr/>
        </p:nvSpPr>
        <p:spPr bwMode="auto">
          <a:xfrm flipH="1" flipV="1">
            <a:off x="3132138" y="3721100"/>
            <a:ext cx="68262" cy="206375"/>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3431" name="AutoShape 17"/>
          <p:cNvSpPr>
            <a:spLocks noChangeAspect="1" noChangeArrowheads="1"/>
          </p:cNvSpPr>
          <p:nvPr/>
        </p:nvSpPr>
        <p:spPr bwMode="auto">
          <a:xfrm>
            <a:off x="4229100" y="3205163"/>
            <a:ext cx="685800" cy="438150"/>
          </a:xfrm>
          <a:prstGeom prst="rightArrow">
            <a:avLst>
              <a:gd name="adj1" fmla="val 50000"/>
              <a:gd name="adj2" fmla="val 39130"/>
            </a:avLst>
          </a:prstGeom>
          <a:solidFill>
            <a:schemeClr val="accent1"/>
          </a:solidFill>
          <a:ln w="9525">
            <a:noFill/>
            <a:miter lim="800000"/>
            <a:headEnd/>
            <a:tailEnd/>
          </a:ln>
        </p:spPr>
        <p:txBody>
          <a:bodyPr wrap="none" anchor="ctr"/>
          <a:lstStyle/>
          <a:p>
            <a:endParaRPr lang="en-US"/>
          </a:p>
        </p:txBody>
      </p:sp>
      <p:pic>
        <p:nvPicPr>
          <p:cNvPr id="103432"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897828056"/>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329547492"/>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a:t>
            </a:r>
            <a:r>
              <a:rPr lang="en-US" sz="2800" dirty="0" smtClean="0">
                <a:latin typeface="Verdana" panose="020B0604030504040204" pitchFamily="34" charset="0"/>
                <a:ea typeface="Verdana" panose="020B0604030504040204" pitchFamily="34" charset="0"/>
                <a:cs typeface="Verdana" panose="020B0604030504040204" pitchFamily="34" charset="0"/>
              </a:rPr>
              <a:t>Seed Type</a:t>
            </a:r>
            <a:r>
              <a:rPr lang="en-US" dirty="0" smtClean="0">
                <a:ea typeface="ＭＳ Ｐゴシック" pitchFamily="-107" charset="-128"/>
              </a:rPr>
              <a:t> to </a:t>
            </a:r>
            <a:r>
              <a:rPr lang="en-US" sz="2800" dirty="0" smtClean="0">
                <a:latin typeface="Verdana" panose="020B0604030504040204" pitchFamily="34" charset="0"/>
                <a:ea typeface="Verdana" panose="020B0604030504040204" pitchFamily="34" charset="0"/>
                <a:cs typeface="Verdana" panose="020B0604030504040204" pitchFamily="34" charset="0"/>
              </a:rPr>
              <a:t>Point Source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Uncheck </a:t>
            </a:r>
            <a:r>
              <a:rPr lang="en-US" dirty="0" smtClean="0">
                <a:latin typeface="Verdana" panose="020B0604030504040204" pitchFamily="34" charset="0"/>
                <a:ea typeface="Verdana" panose="020B0604030504040204" pitchFamily="34" charset="0"/>
                <a:cs typeface="Verdana" panose="020B0604030504040204" pitchFamily="34" charset="0"/>
              </a:rPr>
              <a:t>Show Sphere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Tree>
    <p:extLst>
      <p:ext uri="{BB962C8B-B14F-4D97-AF65-F5344CB8AC3E}">
        <p14:creationId xmlns:p14="http://schemas.microsoft.com/office/powerpoint/2010/main" val="70594685"/>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a:t>
            </a:r>
            <a:r>
              <a:rPr lang="en-US" sz="2800" dirty="0" smtClean="0">
                <a:latin typeface="Verdana" panose="020B0604030504040204" pitchFamily="34" charset="0"/>
                <a:ea typeface="Verdana" panose="020B0604030504040204" pitchFamily="34" charset="0"/>
                <a:cs typeface="Verdana" panose="020B0604030504040204" pitchFamily="34" charset="0"/>
              </a:rPr>
              <a:t>Seed Type</a:t>
            </a:r>
            <a:r>
              <a:rPr lang="en-US" dirty="0" smtClean="0">
                <a:ea typeface="ＭＳ Ｐゴシック" pitchFamily="-107" charset="-128"/>
              </a:rPr>
              <a:t> to </a:t>
            </a:r>
            <a:r>
              <a:rPr lang="en-US" sz="2800" dirty="0" smtClean="0">
                <a:latin typeface="Verdana" panose="020B0604030504040204" pitchFamily="34" charset="0"/>
                <a:ea typeface="Verdana" panose="020B0604030504040204" pitchFamily="34" charset="0"/>
                <a:cs typeface="Verdana" panose="020B0604030504040204" pitchFamily="34" charset="0"/>
              </a:rPr>
              <a:t>Point Source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Uncheck </a:t>
            </a:r>
            <a:r>
              <a:rPr lang="en-US" dirty="0" smtClean="0">
                <a:latin typeface="Verdana" panose="020B0604030504040204" pitchFamily="34" charset="0"/>
                <a:ea typeface="Verdana" panose="020B0604030504040204" pitchFamily="34" charset="0"/>
                <a:cs typeface="Verdana" panose="020B0604030504040204" pitchFamily="34" charset="0"/>
              </a:rPr>
              <a:t>Show Sphere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From the quick launch, select </a:t>
            </a:r>
            <a:r>
              <a:rPr lang="en-US" dirty="0" smtClean="0">
                <a:latin typeface="Verdana"/>
                <a:ea typeface="ＭＳ Ｐゴシック" pitchFamily="-107" charset="-128"/>
                <a:cs typeface="Verdana"/>
              </a:rPr>
              <a:t>Tube</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12" name="Picture 11"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562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Tree>
    <p:extLst>
      <p:ext uri="{BB962C8B-B14F-4D97-AF65-F5344CB8AC3E}">
        <p14:creationId xmlns:p14="http://schemas.microsoft.com/office/powerpoint/2010/main" val="1773108308"/>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smtClean="0">
                <a:ea typeface="ＭＳ Ｐゴシック" pitchFamily="-107" charset="-128"/>
              </a:rPr>
              <a:t>Getting Fancy</a:t>
            </a:r>
          </a:p>
        </p:txBody>
      </p:sp>
      <p:sp>
        <p:nvSpPr>
          <p:cNvPr id="109571" name="Rectangle 3"/>
          <p:cNvSpPr>
            <a:spLocks noGrp="1" noChangeArrowheads="1"/>
          </p:cNvSpPr>
          <p:nvPr>
            <p:ph type="body" idx="1"/>
          </p:nvPr>
        </p:nvSpPr>
        <p:spPr/>
        <p:txBody>
          <a:bodyPr/>
          <a:lstStyle/>
          <a:p>
            <a:pPr marL="781050" indent="-609600" algn="just">
              <a:buFont typeface="+mj-lt"/>
              <a:buAutoNum type="arabicPeriod" startAt="8"/>
            </a:pPr>
            <a:r>
              <a:rPr lang="en-US" dirty="0" smtClean="0">
                <a:ea typeface="ＭＳ Ｐゴシック" pitchFamily="-107" charset="-128"/>
              </a:rPr>
              <a:t>Select </a:t>
            </a:r>
            <a:r>
              <a:rPr lang="en-US" dirty="0" smtClean="0">
                <a:latin typeface="Verdana"/>
                <a:ea typeface="ＭＳ Ｐゴシック" pitchFamily="-107" charset="-128"/>
                <a:cs typeface="Verdana"/>
              </a:rPr>
              <a:t>StreamTracer1</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Add </a:t>
            </a:r>
            <a:r>
              <a:rPr lang="en-US" dirty="0">
                <a:latin typeface="Verdana"/>
                <a:ea typeface="ＭＳ Ｐゴシック" pitchFamily="-107" charset="-128"/>
                <a:cs typeface="Verdana"/>
              </a:rPr>
              <a:t>G</a:t>
            </a:r>
            <a:r>
              <a:rPr lang="en-US" dirty="0" smtClean="0">
                <a:latin typeface="Verdana"/>
                <a:ea typeface="ＭＳ Ｐゴシック" pitchFamily="-107" charset="-128"/>
                <a:cs typeface="Verdana"/>
              </a:rPr>
              <a:t>lyph</a:t>
            </a:r>
            <a:r>
              <a:rPr lang="en-US" dirty="0" smtClean="0">
                <a:ea typeface="ＭＳ Ｐゴシック" pitchFamily="-107" charset="-128"/>
              </a:rPr>
              <a:t> filter.</a:t>
            </a:r>
          </a:p>
          <a:p>
            <a:pPr marL="781050" indent="-609600" algn="just">
              <a:buFont typeface="+mj-lt"/>
              <a:buAutoNum type="arabicPeriod" startAt="8"/>
            </a:pPr>
            <a:r>
              <a:rPr lang="en-US" dirty="0" smtClean="0">
                <a:ea typeface="ＭＳ Ｐゴシック" pitchFamily="-107" charset="-128"/>
              </a:rPr>
              <a:t>Change </a:t>
            </a:r>
            <a:r>
              <a:rPr lang="en-US" dirty="0" smtClean="0">
                <a:latin typeface="Verdana"/>
                <a:ea typeface="ＭＳ Ｐゴシック" pitchFamily="-107" charset="-128"/>
                <a:cs typeface="Verdana"/>
              </a:rPr>
              <a:t>Glyph Type</a:t>
            </a:r>
            <a:r>
              <a:rPr lang="en-US" dirty="0" smtClean="0">
                <a:ea typeface="ＭＳ Ｐゴシック" pitchFamily="-107" charset="-128"/>
              </a:rPr>
              <a:t> to </a:t>
            </a:r>
            <a:r>
              <a:rPr lang="en-US" dirty="0" smtClean="0">
                <a:latin typeface="Verdana"/>
                <a:ea typeface="ＭＳ Ｐゴシック" pitchFamily="-107" charset="-128"/>
                <a:cs typeface="Verdana"/>
              </a:rPr>
              <a:t>Cone</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Change </a:t>
            </a:r>
            <a:r>
              <a:rPr lang="en-US" dirty="0" smtClean="0">
                <a:latin typeface="Verdana"/>
                <a:ea typeface="ＭＳ Ｐゴシック" pitchFamily="-107" charset="-128"/>
                <a:cs typeface="Verdana"/>
              </a:rPr>
              <a:t>Vectors</a:t>
            </a:r>
            <a:r>
              <a:rPr lang="en-US" dirty="0" smtClean="0">
                <a:ea typeface="ＭＳ Ｐゴシック" pitchFamily="-107" charset="-128"/>
              </a:rPr>
              <a:t> to </a:t>
            </a:r>
            <a:r>
              <a:rPr lang="en-US" dirty="0" smtClean="0">
                <a:latin typeface="Verdana"/>
                <a:ea typeface="ＭＳ Ｐゴシック" pitchFamily="-107" charset="-128"/>
                <a:cs typeface="Verdana"/>
              </a:rPr>
              <a:t>V</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Change </a:t>
            </a:r>
            <a:r>
              <a:rPr lang="en-US" dirty="0" smtClean="0">
                <a:latin typeface="Verdana"/>
                <a:ea typeface="ＭＳ Ｐゴシック" pitchFamily="-107" charset="-128"/>
                <a:cs typeface="Verdana"/>
              </a:rPr>
              <a:t>Scale Mode</a:t>
            </a:r>
            <a:r>
              <a:rPr lang="en-US" dirty="0" smtClean="0">
                <a:ea typeface="ＭＳ Ｐゴシック" pitchFamily="-107" charset="-128"/>
              </a:rPr>
              <a:t> to </a:t>
            </a:r>
            <a:r>
              <a:rPr lang="en-US" dirty="0" smtClean="0">
                <a:latin typeface="Verdana"/>
                <a:ea typeface="ＭＳ Ｐゴシック" pitchFamily="-107" charset="-128"/>
                <a:cs typeface="Verdana"/>
              </a:rPr>
              <a:t>vector</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Click reset      next to </a:t>
            </a:r>
            <a:r>
              <a:rPr lang="en-US" dirty="0" smtClean="0">
                <a:latin typeface="Verdana"/>
                <a:ea typeface="ＭＳ Ｐゴシック" pitchFamily="-107" charset="-128"/>
                <a:cs typeface="Verdana"/>
              </a:rPr>
              <a:t>Scale Factor</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 </a:t>
            </a:r>
          </a:p>
          <a:p>
            <a:pPr marL="781050" indent="-609600" algn="just">
              <a:buFont typeface="+mj-lt"/>
              <a:buAutoNum type="arabicPeriod" startAt="8"/>
            </a:pPr>
            <a:r>
              <a:rPr lang="en-US" dirty="0" smtClean="0">
                <a:ea typeface="ＭＳ Ｐゴシック" pitchFamily="-107" charset="-128"/>
              </a:rPr>
              <a:t>Color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109573" name="Picture 5"/>
          <p:cNvPicPr>
            <a:picLocks noChangeAspect="1"/>
          </p:cNvPicPr>
          <p:nvPr/>
        </p:nvPicPr>
        <p:blipFill>
          <a:blip r:embed="rId3"/>
          <a:srcRect/>
          <a:stretch>
            <a:fillRect/>
          </a:stretch>
        </p:blipFill>
        <p:spPr bwMode="auto">
          <a:xfrm>
            <a:off x="4572000" y="2057400"/>
            <a:ext cx="685800" cy="6858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105400"/>
            <a:ext cx="1336431" cy="457200"/>
          </a:xfrm>
          <a:prstGeom prst="rect">
            <a:avLst/>
          </a:prstGeom>
        </p:spPr>
      </p:pic>
      <p:pic>
        <p:nvPicPr>
          <p:cNvPr id="2" name="Picture 1" descr="Relo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3192" y="4563792"/>
            <a:ext cx="465408" cy="465408"/>
          </a:xfrm>
          <a:prstGeom prst="rect">
            <a:avLst/>
          </a:prstGeom>
        </p:spPr>
      </p:pic>
    </p:spTree>
    <p:extLst>
      <p:ext uri="{BB962C8B-B14F-4D97-AF65-F5344CB8AC3E}">
        <p14:creationId xmlns:p14="http://schemas.microsoft.com/office/powerpoint/2010/main" val="1545250969"/>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smtClean="0">
                <a:ea typeface="ＭＳ Ｐゴシック" pitchFamily="-107" charset="-128"/>
              </a:rPr>
              <a:t>Getting Answers</a:t>
            </a:r>
          </a:p>
        </p:txBody>
      </p:sp>
      <p:sp>
        <p:nvSpPr>
          <p:cNvPr id="111619" name="Rectangle 3"/>
          <p:cNvSpPr>
            <a:spLocks noGrp="1" noChangeArrowheads="1"/>
          </p:cNvSpPr>
          <p:nvPr>
            <p:ph type="body" idx="1"/>
          </p:nvPr>
        </p:nvSpPr>
        <p:spPr/>
        <p:txBody>
          <a:bodyPr/>
          <a:lstStyle/>
          <a:p>
            <a:r>
              <a:rPr lang="en-US" smtClean="0">
                <a:ea typeface="ＭＳ Ｐゴシック" pitchFamily="-107" charset="-128"/>
              </a:rPr>
              <a:t>Where is the air moving the fastest?  Near the disk or away from it?  At the center of the disk or near its edges?</a:t>
            </a:r>
          </a:p>
          <a:p>
            <a:r>
              <a:rPr lang="en-US" smtClean="0">
                <a:ea typeface="ＭＳ Ｐゴシック" pitchFamily="-107" charset="-128"/>
              </a:rPr>
              <a:t>Which way is the plate spinning?</a:t>
            </a:r>
          </a:p>
          <a:p>
            <a:r>
              <a:rPr lang="en-US" smtClean="0">
                <a:ea typeface="ＭＳ Ｐゴシック" pitchFamily="-107" charset="-128"/>
              </a:rPr>
              <a:t>At the surface of the disk, is air moving toward the center or away from it?</a:t>
            </a:r>
          </a:p>
        </p:txBody>
      </p:sp>
    </p:spTree>
    <p:extLst>
      <p:ext uri="{BB962C8B-B14F-4D97-AF65-F5344CB8AC3E}">
        <p14:creationId xmlns:p14="http://schemas.microsoft.com/office/powerpoint/2010/main" val="1263459863"/>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8939928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56250" y="4495800"/>
            <a:ext cx="2593508" cy="2507395"/>
            <a:chOff x="2819401" y="-228600"/>
            <a:chExt cx="2593508" cy="2507395"/>
          </a:xfrm>
        </p:grpSpPr>
        <p:pic>
          <p:nvPicPr>
            <p:cNvPr id="4" name="Picture 3"/>
            <p:cNvPicPr>
              <a:picLocks noChangeAspect="1"/>
            </p:cNvPicPr>
            <p:nvPr/>
          </p:nvPicPr>
          <p:blipFill>
            <a:blip r:embed="rId3"/>
            <a:stretch>
              <a:fillRect/>
            </a:stretch>
          </p:blipFill>
          <p:spPr>
            <a:xfrm rot="5400000">
              <a:off x="2862457" y="-271656"/>
              <a:ext cx="2507395" cy="2593508"/>
            </a:xfrm>
            <a:prstGeom prst="rect">
              <a:avLst/>
            </a:prstGeom>
          </p:spPr>
        </p:pic>
        <p:sp>
          <p:nvSpPr>
            <p:cNvPr id="5" name="TextBox 4"/>
            <p:cNvSpPr txBox="1"/>
            <p:nvPr/>
          </p:nvSpPr>
          <p:spPr>
            <a:xfrm>
              <a:off x="3962400" y="1549569"/>
              <a:ext cx="1221908" cy="507831"/>
            </a:xfrm>
            <a:prstGeom prst="rect">
              <a:avLst/>
            </a:prstGeom>
            <a:noFill/>
          </p:spPr>
          <p:txBody>
            <a:bodyPr wrap="square" rtlCol="0">
              <a:spAutoFit/>
            </a:bodyPr>
            <a:lstStyle/>
            <a:p>
              <a:pPr algn="r"/>
              <a:r>
                <a:rPr lang="en-US" sz="900" dirty="0" smtClean="0">
                  <a:latin typeface="+mn-lt"/>
                </a:rPr>
                <a:t>Swiss National Supercomputing Centre</a:t>
              </a:r>
              <a:endParaRPr lang="en-US" sz="900" dirty="0">
                <a:latin typeface="+mn-lt"/>
              </a:endParaRPr>
            </a:p>
          </p:txBody>
        </p:sp>
      </p:grpSp>
      <p:grpSp>
        <p:nvGrpSpPr>
          <p:cNvPr id="15" name="Group 14"/>
          <p:cNvGrpSpPr/>
          <p:nvPr/>
        </p:nvGrpSpPr>
        <p:grpSpPr>
          <a:xfrm>
            <a:off x="0" y="0"/>
            <a:ext cx="2643952" cy="1934968"/>
            <a:chOff x="0" y="0"/>
            <a:chExt cx="2643952" cy="1934968"/>
          </a:xfrm>
        </p:grpSpPr>
        <p:pic>
          <p:nvPicPr>
            <p:cNvPr id="13" name="Picture 12"/>
            <p:cNvPicPr>
              <a:picLocks noChangeAspect="1"/>
            </p:cNvPicPr>
            <p:nvPr/>
          </p:nvPicPr>
          <p:blipFill rotWithShape="1">
            <a:blip r:embed="rId4"/>
            <a:srcRect r="9957"/>
            <a:stretch/>
          </p:blipFill>
          <p:spPr>
            <a:xfrm>
              <a:off x="0" y="0"/>
              <a:ext cx="2643952" cy="1934968"/>
            </a:xfrm>
            <a:prstGeom prst="rect">
              <a:avLst/>
            </a:prstGeom>
          </p:spPr>
        </p:pic>
        <p:sp>
          <p:nvSpPr>
            <p:cNvPr id="14" name="TextBox 13"/>
            <p:cNvSpPr txBox="1"/>
            <p:nvPr/>
          </p:nvSpPr>
          <p:spPr>
            <a:xfrm>
              <a:off x="152400" y="1704136"/>
              <a:ext cx="2441694" cy="230832"/>
            </a:xfrm>
            <a:prstGeom prst="rect">
              <a:avLst/>
            </a:prstGeom>
            <a:noFill/>
          </p:spPr>
          <p:txBody>
            <a:bodyPr wrap="none" rtlCol="0">
              <a:spAutoFit/>
            </a:bodyPr>
            <a:lstStyle/>
            <a:p>
              <a:r>
                <a:rPr lang="en-US" sz="900" dirty="0" smtClean="0">
                  <a:solidFill>
                    <a:srgbClr val="FFFFFF"/>
                  </a:solidFill>
                  <a:latin typeface="+mn-lt"/>
                </a:rPr>
                <a:t>Jerry Clarke, US Army Research Laboratory</a:t>
              </a:r>
              <a:endParaRPr lang="en-US" sz="900" dirty="0">
                <a:solidFill>
                  <a:srgbClr val="FFFFFF"/>
                </a:solidFill>
                <a:latin typeface="+mn-lt"/>
              </a:endParaRPr>
            </a:p>
          </p:txBody>
        </p:sp>
      </p:grpSp>
      <p:grpSp>
        <p:nvGrpSpPr>
          <p:cNvPr id="27" name="Group 26"/>
          <p:cNvGrpSpPr/>
          <p:nvPr/>
        </p:nvGrpSpPr>
        <p:grpSpPr>
          <a:xfrm>
            <a:off x="2767785" y="0"/>
            <a:ext cx="3556815" cy="1718157"/>
            <a:chOff x="2667000" y="18548"/>
            <a:chExt cx="3556815" cy="1718157"/>
          </a:xfrm>
        </p:grpSpPr>
        <p:pic>
          <p:nvPicPr>
            <p:cNvPr id="8" name="Picture 7"/>
            <p:cNvPicPr>
              <a:picLocks noChangeAspect="1"/>
            </p:cNvPicPr>
            <p:nvPr/>
          </p:nvPicPr>
          <p:blipFill rotWithShape="1">
            <a:blip r:embed="rId5"/>
            <a:srcRect r="21764"/>
            <a:stretch/>
          </p:blipFill>
          <p:spPr>
            <a:xfrm>
              <a:off x="2667000" y="18548"/>
              <a:ext cx="3556815" cy="1718157"/>
            </a:xfrm>
            <a:prstGeom prst="rect">
              <a:avLst/>
            </a:prstGeom>
          </p:spPr>
        </p:pic>
        <p:sp>
          <p:nvSpPr>
            <p:cNvPr id="9" name="TextBox 8"/>
            <p:cNvSpPr txBox="1"/>
            <p:nvPr/>
          </p:nvSpPr>
          <p:spPr>
            <a:xfrm>
              <a:off x="2667001" y="24339"/>
              <a:ext cx="1371600" cy="507831"/>
            </a:xfrm>
            <a:prstGeom prst="rect">
              <a:avLst/>
            </a:prstGeom>
            <a:noFill/>
          </p:spPr>
          <p:txBody>
            <a:bodyPr wrap="square" rtlCol="0">
              <a:spAutoFit/>
            </a:bodyPr>
            <a:lstStyle/>
            <a:p>
              <a:r>
                <a:rPr lang="en-US" sz="900" dirty="0" smtClean="0">
                  <a:latin typeface="+mn-lt"/>
                </a:rPr>
                <a:t>Renato N. Elias, NACAD/COPPE/UFRJ, Rio de </a:t>
              </a:r>
              <a:r>
                <a:rPr lang="en-US" sz="900" dirty="0" err="1" smtClean="0">
                  <a:latin typeface="+mn-lt"/>
                </a:rPr>
                <a:t>Janerio</a:t>
              </a:r>
              <a:r>
                <a:rPr lang="en-US" sz="900" dirty="0" smtClean="0">
                  <a:latin typeface="+mn-lt"/>
                </a:rPr>
                <a:t>, Brazil</a:t>
              </a:r>
              <a:endParaRPr lang="en-US" sz="900" dirty="0">
                <a:latin typeface="+mn-lt"/>
              </a:endParaRPr>
            </a:p>
          </p:txBody>
        </p:sp>
      </p:grpSp>
      <p:pic>
        <p:nvPicPr>
          <p:cNvPr id="18" name="Picture 17"/>
          <p:cNvPicPr>
            <a:picLocks noChangeAspect="1"/>
          </p:cNvPicPr>
          <p:nvPr/>
        </p:nvPicPr>
        <p:blipFill>
          <a:blip r:embed="rId6"/>
          <a:stretch>
            <a:fillRect/>
          </a:stretch>
        </p:blipFill>
        <p:spPr>
          <a:xfrm>
            <a:off x="0" y="4393406"/>
            <a:ext cx="3505200" cy="2464594"/>
          </a:xfrm>
          <a:prstGeom prst="rect">
            <a:avLst/>
          </a:prstGeom>
        </p:spPr>
      </p:pic>
      <p:pic>
        <p:nvPicPr>
          <p:cNvPr id="17" name="Picture 16"/>
          <p:cNvPicPr>
            <a:picLocks noChangeAspect="1"/>
          </p:cNvPicPr>
          <p:nvPr/>
        </p:nvPicPr>
        <p:blipFill>
          <a:blip r:embed="rId7"/>
          <a:stretch>
            <a:fillRect/>
          </a:stretch>
        </p:blipFill>
        <p:spPr>
          <a:xfrm>
            <a:off x="6248400" y="2863056"/>
            <a:ext cx="2867117" cy="1937544"/>
          </a:xfrm>
          <a:prstGeom prst="rect">
            <a:avLst/>
          </a:prstGeom>
        </p:spPr>
      </p:pic>
      <p:pic>
        <p:nvPicPr>
          <p:cNvPr id="10" name="Picture 9"/>
          <p:cNvPicPr>
            <a:picLocks noChangeAspect="1"/>
          </p:cNvPicPr>
          <p:nvPr/>
        </p:nvPicPr>
        <p:blipFill>
          <a:blip r:embed="rId8"/>
          <a:stretch>
            <a:fillRect/>
          </a:stretch>
        </p:blipFill>
        <p:spPr>
          <a:xfrm>
            <a:off x="3657600" y="4724400"/>
            <a:ext cx="2680376" cy="2287903"/>
          </a:xfrm>
          <a:prstGeom prst="rect">
            <a:avLst/>
          </a:prstGeom>
        </p:spPr>
      </p:pic>
      <p:grpSp>
        <p:nvGrpSpPr>
          <p:cNvPr id="26" name="Group 25"/>
          <p:cNvGrpSpPr>
            <a:grpSpLocks noChangeAspect="1"/>
          </p:cNvGrpSpPr>
          <p:nvPr/>
        </p:nvGrpSpPr>
        <p:grpSpPr>
          <a:xfrm>
            <a:off x="6263640" y="0"/>
            <a:ext cx="2880360" cy="2880360"/>
            <a:chOff x="2667000" y="0"/>
            <a:chExt cx="2880360" cy="2880360"/>
          </a:xfrm>
        </p:grpSpPr>
        <p:pic>
          <p:nvPicPr>
            <p:cNvPr id="7" name="Picture 6"/>
            <p:cNvPicPr>
              <a:picLocks noChangeAspect="1"/>
            </p:cNvPicPr>
            <p:nvPr/>
          </p:nvPicPr>
          <p:blipFill>
            <a:blip r:embed="rId9"/>
            <a:stretch>
              <a:fillRect/>
            </a:stretch>
          </p:blipFill>
          <p:spPr>
            <a:xfrm>
              <a:off x="2667000" y="0"/>
              <a:ext cx="2880360" cy="2880360"/>
            </a:xfrm>
            <a:prstGeom prst="rect">
              <a:avLst/>
            </a:prstGeom>
          </p:spPr>
        </p:pic>
        <p:sp>
          <p:nvSpPr>
            <p:cNvPr id="11" name="TextBox 10"/>
            <p:cNvSpPr txBox="1"/>
            <p:nvPr/>
          </p:nvSpPr>
          <p:spPr>
            <a:xfrm>
              <a:off x="2667000" y="1701969"/>
              <a:ext cx="1066800" cy="507831"/>
            </a:xfrm>
            <a:prstGeom prst="rect">
              <a:avLst/>
            </a:prstGeom>
            <a:noFill/>
          </p:spPr>
          <p:txBody>
            <a:bodyPr wrap="square" rtlCol="0">
              <a:spAutoFit/>
            </a:bodyPr>
            <a:lstStyle/>
            <a:p>
              <a:r>
                <a:rPr lang="en-US" sz="900" dirty="0" smtClean="0">
                  <a:solidFill>
                    <a:srgbClr val="000000"/>
                  </a:solidFill>
                  <a:latin typeface="+mn-lt"/>
                </a:rPr>
                <a:t>Swiss National Supercomputing Centre</a:t>
              </a:r>
              <a:endParaRPr lang="en-US" sz="900" dirty="0">
                <a:solidFill>
                  <a:srgbClr val="000000"/>
                </a:solidFill>
                <a:latin typeface="+mn-lt"/>
              </a:endParaRPr>
            </a:p>
          </p:txBody>
        </p:sp>
      </p:grpSp>
      <p:pic>
        <p:nvPicPr>
          <p:cNvPr id="21" name="Picture 20" descr="contour22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7" y="1905000"/>
            <a:ext cx="2031126" cy="1524000"/>
          </a:xfrm>
          <a:prstGeom prst="rect">
            <a:avLst/>
          </a:prstGeom>
          <a:ln>
            <a:noFill/>
          </a:ln>
        </p:spPr>
      </p:pic>
      <p:pic>
        <p:nvPicPr>
          <p:cNvPr id="20" name="Picture 19" descr="slice22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2780762"/>
            <a:ext cx="2182921" cy="1644894"/>
          </a:xfrm>
          <a:prstGeom prst="rect">
            <a:avLst/>
          </a:prstGeom>
          <a:ln>
            <a:noFill/>
          </a:ln>
        </p:spPr>
      </p:pic>
      <p:grpSp>
        <p:nvGrpSpPr>
          <p:cNvPr id="2" name="Group 1"/>
          <p:cNvGrpSpPr/>
          <p:nvPr/>
        </p:nvGrpSpPr>
        <p:grpSpPr>
          <a:xfrm>
            <a:off x="2590800" y="1752599"/>
            <a:ext cx="3657600" cy="3064087"/>
            <a:chOff x="2590800" y="1752599"/>
            <a:chExt cx="3657600" cy="3064087"/>
          </a:xfrm>
        </p:grpSpPr>
        <p:pic>
          <p:nvPicPr>
            <p:cNvPr id="25"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1752599"/>
              <a:ext cx="3657600" cy="306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28" name="TextBox 27"/>
            <p:cNvSpPr txBox="1"/>
            <p:nvPr/>
          </p:nvSpPr>
          <p:spPr>
            <a:xfrm>
              <a:off x="4953000" y="4267200"/>
              <a:ext cx="1223412" cy="219291"/>
            </a:xfrm>
            <a:prstGeom prst="rect">
              <a:avLst/>
            </a:prstGeom>
            <a:noFill/>
          </p:spPr>
          <p:txBody>
            <a:bodyPr wrap="none" rtlCol="0">
              <a:spAutoFit/>
            </a:bodyPr>
            <a:lstStyle/>
            <a:p>
              <a:pPr algn="ctr">
                <a:lnSpc>
                  <a:spcPct val="90000"/>
                </a:lnSpc>
              </a:pPr>
              <a:r>
                <a:rPr lang="en-US" sz="900" dirty="0" smtClean="0"/>
                <a:t>Bill </a:t>
              </a:r>
              <a:r>
                <a:rPr lang="en-US" sz="900" dirty="0" err="1" smtClean="0"/>
                <a:t>Daughton</a:t>
              </a:r>
              <a:r>
                <a:rPr lang="en-US" sz="900" dirty="0" smtClean="0"/>
                <a:t>, LANL</a:t>
              </a:r>
            </a:p>
          </p:txBody>
        </p:sp>
      </p:grpSp>
    </p:spTree>
    <p:extLst>
      <p:ext uri="{BB962C8B-B14F-4D97-AF65-F5344CB8AC3E}">
        <p14:creationId xmlns:p14="http://schemas.microsoft.com/office/powerpoint/2010/main" val="32854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Data Analysis Filters</a:t>
            </a:r>
            <a:endParaRPr lang="en-US" dirty="0"/>
          </a:p>
        </p:txBody>
      </p:sp>
      <p:sp>
        <p:nvSpPr>
          <p:cNvPr id="3" name="Rectangle 6"/>
          <p:cNvSpPr txBox="1">
            <a:spLocks noChangeArrowheads="1"/>
          </p:cNvSpPr>
          <p:nvPr/>
        </p:nvSpPr>
        <p:spPr>
          <a:xfrm>
            <a:off x="1524000" y="1600200"/>
            <a:ext cx="6172200" cy="3762056"/>
          </a:xfrm>
          <a:prstGeom prst="rect">
            <a:avLst/>
          </a:prstGeom>
        </p:spPr>
        <p:txBody>
          <a:bodyPr>
            <a:spAutoFit/>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lnSpc>
                <a:spcPct val="90000"/>
              </a:lnSpc>
              <a:spcBef>
                <a:spcPct val="100000"/>
              </a:spcBef>
              <a:buFontTx/>
              <a:buNone/>
            </a:pPr>
            <a:r>
              <a:rPr lang="en-US" sz="2800" dirty="0" smtClean="0">
                <a:ea typeface="ＭＳ Ｐゴシック" pitchFamily="-107" charset="-128"/>
              </a:rPr>
              <a:t>Extract Selection</a:t>
            </a:r>
          </a:p>
          <a:p>
            <a:pPr>
              <a:lnSpc>
                <a:spcPct val="90000"/>
              </a:lnSpc>
              <a:spcBef>
                <a:spcPct val="100000"/>
              </a:spcBef>
              <a:buFontTx/>
              <a:buNone/>
            </a:pPr>
            <a:r>
              <a:rPr lang="en-US" sz="2800" dirty="0" smtClean="0">
                <a:ea typeface="ＭＳ Ｐゴシック" pitchFamily="-107" charset="-128"/>
              </a:rPr>
              <a:t>Plot Global Variables Over Time</a:t>
            </a:r>
          </a:p>
          <a:p>
            <a:pPr>
              <a:lnSpc>
                <a:spcPct val="90000"/>
              </a:lnSpc>
              <a:spcBef>
                <a:spcPct val="100000"/>
              </a:spcBef>
              <a:buFontTx/>
              <a:buNone/>
            </a:pPr>
            <a:r>
              <a:rPr lang="en-US" sz="2800" dirty="0" smtClean="0">
                <a:ea typeface="ＭＳ Ｐゴシック" pitchFamily="-107" charset="-128"/>
              </a:rPr>
              <a:t>Plot Over Line</a:t>
            </a:r>
          </a:p>
          <a:p>
            <a:pPr>
              <a:lnSpc>
                <a:spcPct val="90000"/>
              </a:lnSpc>
              <a:spcBef>
                <a:spcPct val="100000"/>
              </a:spcBef>
              <a:buFontTx/>
              <a:buNone/>
            </a:pPr>
            <a:r>
              <a:rPr lang="en-US" sz="2800" dirty="0" smtClean="0">
                <a:ea typeface="ＭＳ Ｐゴシック" pitchFamily="-107" charset="-128"/>
              </a:rPr>
              <a:t>Plot Selection Over Time</a:t>
            </a:r>
          </a:p>
          <a:p>
            <a:pPr>
              <a:lnSpc>
                <a:spcPct val="90000"/>
              </a:lnSpc>
              <a:spcBef>
                <a:spcPct val="100000"/>
              </a:spcBef>
              <a:buFontTx/>
              <a:buNone/>
            </a:pPr>
            <a:r>
              <a:rPr lang="en-US" sz="2800" dirty="0" smtClean="0">
                <a:ea typeface="ＭＳ Ｐゴシック" pitchFamily="-107" charset="-128"/>
              </a:rPr>
              <a:t>Probe Location</a:t>
            </a:r>
          </a:p>
        </p:txBody>
      </p:sp>
      <p:pic>
        <p:nvPicPr>
          <p:cNvPr id="4" name="Picture 3" descr="pqExtractSelection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676656" cy="676656"/>
          </a:xfrm>
          <a:prstGeom prst="rect">
            <a:avLst/>
          </a:prstGeom>
        </p:spPr>
      </p:pic>
      <p:pic>
        <p:nvPicPr>
          <p:cNvPr id="9" name="Picture 13"/>
          <p:cNvPicPr>
            <a:picLocks noChangeAspect="1"/>
          </p:cNvPicPr>
          <p:nvPr/>
        </p:nvPicPr>
        <p:blipFill>
          <a:blip r:embed="rId3"/>
          <a:srcRect/>
          <a:stretch>
            <a:fillRect/>
          </a:stretch>
        </p:blipFill>
        <p:spPr bwMode="auto">
          <a:xfrm>
            <a:off x="990600" y="4724400"/>
            <a:ext cx="685800" cy="685800"/>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990600" y="2317242"/>
            <a:ext cx="685800" cy="685800"/>
          </a:xfrm>
          <a:prstGeom prst="rect">
            <a:avLst/>
          </a:prstGeom>
        </p:spPr>
      </p:pic>
      <p:pic>
        <p:nvPicPr>
          <p:cNvPr id="10" name="Picture 9"/>
          <p:cNvPicPr>
            <a:picLocks noChangeAspect="1"/>
          </p:cNvPicPr>
          <p:nvPr/>
        </p:nvPicPr>
        <p:blipFill>
          <a:blip r:embed="rId5"/>
          <a:stretch>
            <a:fillRect/>
          </a:stretch>
        </p:blipFill>
        <p:spPr>
          <a:xfrm>
            <a:off x="990600" y="3124200"/>
            <a:ext cx="685800" cy="637953"/>
          </a:xfrm>
          <a:prstGeom prst="rect">
            <a:avLst/>
          </a:prstGeom>
        </p:spPr>
      </p:pic>
      <p:pic>
        <p:nvPicPr>
          <p:cNvPr id="11" name="Picture 10"/>
          <p:cNvPicPr>
            <a:picLocks noChangeAspect="1"/>
          </p:cNvPicPr>
          <p:nvPr/>
        </p:nvPicPr>
        <p:blipFill>
          <a:blip r:embed="rId6"/>
          <a:stretch>
            <a:fillRect/>
          </a:stretch>
        </p:blipFill>
        <p:spPr>
          <a:xfrm>
            <a:off x="990600" y="3922014"/>
            <a:ext cx="703847" cy="685800"/>
          </a:xfrm>
          <a:prstGeom prst="rect">
            <a:avLst/>
          </a:prstGeom>
        </p:spPr>
      </p:pic>
    </p:spTree>
    <p:extLst>
      <p:ext uri="{BB962C8B-B14F-4D97-AF65-F5344CB8AC3E}">
        <p14:creationId xmlns:p14="http://schemas.microsoft.com/office/powerpoint/2010/main" val="1814480150"/>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panose="020B0604030504040204" pitchFamily="34" charset="0"/>
                <a:ea typeface="Verdana" panose="020B0604030504040204" pitchFamily="34" charset="0"/>
                <a:cs typeface="Verdana" panose="020B0604030504040204" pitchFamily="34" charset="0"/>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700093650"/>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086600" y="5562600"/>
            <a:ext cx="2057400" cy="1295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5714" name="Rectangle 2"/>
          <p:cNvSpPr>
            <a:spLocks noGrp="1" noChangeArrowheads="1"/>
          </p:cNvSpPr>
          <p:nvPr>
            <p:ph type="title"/>
          </p:nvPr>
        </p:nvSpPr>
        <p:spPr/>
        <p:txBody>
          <a:bodyPr/>
          <a:lstStyle/>
          <a:p>
            <a:r>
              <a:rPr lang="en-US" smtClean="0">
                <a:ea typeface="ＭＳ Ｐゴシック" pitchFamily="-107" charset="-128"/>
              </a:rPr>
              <a:t>3D Widgets</a:t>
            </a:r>
          </a:p>
        </p:txBody>
      </p:sp>
      <p:pic>
        <p:nvPicPr>
          <p:cNvPr id="115715" name="Picture 4" descr="LinePlot1.png"/>
          <p:cNvPicPr>
            <a:picLocks noChangeAspect="1"/>
          </p:cNvPicPr>
          <p:nvPr/>
        </p:nvPicPr>
        <p:blipFill>
          <a:blip r:embed="rId3"/>
          <a:srcRect/>
          <a:stretch>
            <a:fillRect/>
          </a:stretch>
        </p:blipFill>
        <p:spPr bwMode="auto">
          <a:xfrm>
            <a:off x="1371600" y="1828800"/>
            <a:ext cx="6400800" cy="4000500"/>
          </a:xfrm>
          <a:prstGeom prst="rect">
            <a:avLst/>
          </a:prstGeom>
          <a:noFill/>
          <a:ln w="9525">
            <a:noFill/>
            <a:miter lim="800000"/>
            <a:headEnd/>
            <a:tailEnd/>
          </a:ln>
        </p:spPr>
      </p:pic>
      <p:pic>
        <p:nvPicPr>
          <p:cNvPr id="2" name="Picture 1" descr="LinePlo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552574"/>
            <a:ext cx="8412480" cy="5257800"/>
          </a:xfrm>
          <a:prstGeom prst="rect">
            <a:avLst/>
          </a:prstGeom>
        </p:spPr>
      </p:pic>
    </p:spTree>
    <p:extLst>
      <p:ext uri="{BB962C8B-B14F-4D97-AF65-F5344CB8AC3E}">
        <p14:creationId xmlns:p14="http://schemas.microsoft.com/office/powerpoint/2010/main" val="767171824"/>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Placing 3D Line Widget Endpoints</a:t>
            </a:r>
            <a:endParaRPr lang="en-US" dirty="0"/>
          </a:p>
        </p:txBody>
      </p:sp>
      <p:sp>
        <p:nvSpPr>
          <p:cNvPr id="3" name="Content Placeholder 2"/>
          <p:cNvSpPr>
            <a:spLocks noGrp="1"/>
          </p:cNvSpPr>
          <p:nvPr>
            <p:ph idx="1"/>
          </p:nvPr>
        </p:nvSpPr>
        <p:spPr/>
        <p:txBody>
          <a:bodyPr/>
          <a:lstStyle/>
          <a:p>
            <a:r>
              <a:rPr lang="en-US" sz="2800" dirty="0" smtClean="0"/>
              <a:t>Use the </a:t>
            </a:r>
            <a:r>
              <a:rPr lang="en-US" sz="2800" dirty="0" smtClean="0">
                <a:latin typeface="Verdana" panose="020B0604030504040204" pitchFamily="34" charset="0"/>
                <a:ea typeface="Verdana" panose="020B0604030504040204" pitchFamily="34" charset="0"/>
                <a:cs typeface="Verdana" panose="020B0604030504040204" pitchFamily="34" charset="0"/>
              </a:rPr>
              <a:t>p</a:t>
            </a:r>
            <a:r>
              <a:rPr lang="en-US" sz="2800" dirty="0" smtClean="0"/>
              <a:t> key to place alternating points.</a:t>
            </a:r>
          </a:p>
          <a:p>
            <a:pPr lvl="1"/>
            <a:r>
              <a:rPr lang="en-US" sz="2800" dirty="0" err="1" smtClean="0">
                <a:latin typeface="Verdana" panose="020B0604030504040204" pitchFamily="34" charset="0"/>
                <a:ea typeface="Verdana" panose="020B0604030504040204" pitchFamily="34" charset="0"/>
                <a:cs typeface="Verdana" panose="020B0604030504040204" pitchFamily="34" charset="0"/>
              </a:rPr>
              <a:t>Ctrl+p</a:t>
            </a:r>
            <a:r>
              <a:rPr lang="en-US" sz="2800" dirty="0" smtClean="0"/>
              <a:t> places at nearest mesh point.</a:t>
            </a:r>
          </a:p>
          <a:p>
            <a:r>
              <a:rPr lang="en-US" sz="2800" dirty="0" smtClean="0"/>
              <a:t>Use the </a:t>
            </a:r>
            <a:r>
              <a:rPr lang="en-US" sz="2800" dirty="0" smtClean="0">
                <a:latin typeface="Verdana" panose="020B0604030504040204" pitchFamily="34" charset="0"/>
                <a:ea typeface="Verdana" panose="020B0604030504040204" pitchFamily="34" charset="0"/>
                <a:cs typeface="Verdana" panose="020B0604030504040204" pitchFamily="34" charset="0"/>
              </a:rPr>
              <a:t>1</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2</a:t>
            </a:r>
            <a:r>
              <a:rPr lang="en-US" sz="2800" dirty="0" smtClean="0"/>
              <a:t> key to place the start or end point.</a:t>
            </a:r>
          </a:p>
          <a:p>
            <a:pPr lvl="1"/>
            <a:r>
              <a:rPr lang="en-US" sz="2800" dirty="0" smtClean="0">
                <a:latin typeface="Verdana" panose="020B0604030504040204" pitchFamily="34" charset="0"/>
                <a:ea typeface="Verdana" panose="020B0604030504040204" pitchFamily="34" charset="0"/>
                <a:cs typeface="Verdana" panose="020B0604030504040204" pitchFamily="34" charset="0"/>
              </a:rPr>
              <a:t>Ctrl+1</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Ctrl+2</a:t>
            </a:r>
            <a:r>
              <a:rPr lang="en-US" sz="2800" dirty="0" smtClean="0"/>
              <a:t> places at mesh point.</a:t>
            </a:r>
          </a:p>
          <a:p>
            <a:r>
              <a:rPr lang="en-US" sz="2800" dirty="0" smtClean="0"/>
              <a:t>Drag the endpoints.</a:t>
            </a:r>
          </a:p>
          <a:p>
            <a:pPr lvl="1"/>
            <a:r>
              <a:rPr lang="en-US" sz="2800" dirty="0" smtClean="0"/>
              <a:t>Use </a:t>
            </a:r>
            <a:r>
              <a:rPr lang="en-US" sz="2800" dirty="0" smtClean="0">
                <a:latin typeface="Verdana" panose="020B0604030504040204" pitchFamily="34" charset="0"/>
                <a:ea typeface="Verdana" panose="020B0604030504040204" pitchFamily="34" charset="0"/>
                <a:cs typeface="Verdana" panose="020B0604030504040204" pitchFamily="34" charset="0"/>
              </a:rPr>
              <a:t>x</a:t>
            </a:r>
            <a:r>
              <a:rPr lang="en-US" sz="2800" dirty="0" smtClean="0"/>
              <a:t>, </a:t>
            </a:r>
            <a:r>
              <a:rPr lang="en-US" sz="2800" dirty="0" smtClean="0">
                <a:latin typeface="Verdana" panose="020B0604030504040204" pitchFamily="34" charset="0"/>
                <a:ea typeface="Verdana" panose="020B0604030504040204" pitchFamily="34" charset="0"/>
                <a:cs typeface="Verdana" panose="020B0604030504040204" pitchFamily="34" charset="0"/>
              </a:rPr>
              <a:t>y</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z</a:t>
            </a:r>
            <a:r>
              <a:rPr lang="en-US" sz="2800" dirty="0" smtClean="0"/>
              <a:t> key to constrain to axis.</a:t>
            </a:r>
          </a:p>
          <a:p>
            <a:r>
              <a:rPr lang="en-US" sz="2800" dirty="0" smtClean="0"/>
              <a:t>Use widgets in Properties panel</a:t>
            </a:r>
          </a:p>
          <a:p>
            <a:pPr lvl="1"/>
            <a:r>
              <a:rPr lang="en-US" sz="2800" dirty="0" smtClean="0"/>
              <a:t>E.g. Use </a:t>
            </a:r>
            <a:r>
              <a:rPr lang="en-US" sz="2800" dirty="0" smtClean="0">
                <a:latin typeface="Verdana" panose="020B0604030504040204" pitchFamily="34" charset="0"/>
                <a:ea typeface="Verdana" panose="020B0604030504040204" pitchFamily="34" charset="0"/>
                <a:cs typeface="Verdana" panose="020B0604030504040204" pitchFamily="34" charset="0"/>
              </a:rPr>
              <a:t>Z Axis</a:t>
            </a:r>
            <a:r>
              <a:rPr lang="en-US" sz="2800" dirty="0" smtClean="0"/>
              <a:t> button and then edit points to place from (0,0,0) to (0, 0, 10).</a:t>
            </a:r>
            <a:endParaRPr lang="en-US" sz="2800" dirty="0"/>
          </a:p>
        </p:txBody>
      </p:sp>
    </p:spTree>
    <p:extLst>
      <p:ext uri="{BB962C8B-B14F-4D97-AF65-F5344CB8AC3E}">
        <p14:creationId xmlns:p14="http://schemas.microsoft.com/office/powerpoint/2010/main" val="3382080593"/>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Once line is satisfactorily located,</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4419600"/>
            <a:ext cx="1336431" cy="457200"/>
          </a:xfrm>
          <a:prstGeom prst="rect">
            <a:avLst/>
          </a:prstGeom>
        </p:spPr>
      </p:pic>
      <p:pic>
        <p:nvPicPr>
          <p:cNvPr id="13" name="Picture 12"/>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835493828"/>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smtClean="0">
                <a:ea typeface="ＭＳ Ｐゴシック" pitchFamily="-107" charset="-128"/>
              </a:rPr>
              <a:t>Interacting with Plots</a:t>
            </a:r>
          </a:p>
        </p:txBody>
      </p:sp>
      <p:sp>
        <p:nvSpPr>
          <p:cNvPr id="119811" name="Rectangle 3"/>
          <p:cNvSpPr>
            <a:spLocks noGrp="1" noChangeArrowheads="1"/>
          </p:cNvSpPr>
          <p:nvPr>
            <p:ph type="body" idx="1"/>
          </p:nvPr>
        </p:nvSpPr>
        <p:spPr/>
        <p:txBody>
          <a:bodyPr/>
          <a:lstStyle/>
          <a:p>
            <a:r>
              <a:rPr lang="en-US" dirty="0" smtClean="0">
                <a:ea typeface="ＭＳ Ｐゴシック" pitchFamily="-107" charset="-128"/>
              </a:rPr>
              <a:t>Left, middle, right buttons to pan, zoom.</a:t>
            </a:r>
          </a:p>
          <a:p>
            <a:r>
              <a:rPr lang="en-US" dirty="0" smtClean="0">
                <a:ea typeface="ＭＳ Ｐゴシック" pitchFamily="-107" charset="-128"/>
              </a:rPr>
              <a:t>Mouse wheel to zoom.</a:t>
            </a:r>
          </a:p>
          <a:p>
            <a:r>
              <a:rPr lang="en-US" dirty="0" smtClean="0">
                <a:ea typeface="ＭＳ Ｐゴシック" pitchFamily="-107" charset="-128"/>
              </a:rPr>
              <a:t>Reset view to plot ranges.</a:t>
            </a:r>
          </a:p>
        </p:txBody>
      </p:sp>
      <p:pic>
        <p:nvPicPr>
          <p:cNvPr id="119812" name="Picture 4"/>
          <p:cNvPicPr>
            <a:picLocks noChangeAspect="1"/>
          </p:cNvPicPr>
          <p:nvPr/>
        </p:nvPicPr>
        <p:blipFill>
          <a:blip r:embed="rId3"/>
          <a:srcRect/>
          <a:stretch>
            <a:fillRect/>
          </a:stretch>
        </p:blipFill>
        <p:spPr bwMode="auto">
          <a:xfrm>
            <a:off x="5867400" y="2667000"/>
            <a:ext cx="685800" cy="685800"/>
          </a:xfrm>
          <a:prstGeom prst="rect">
            <a:avLst/>
          </a:prstGeom>
          <a:noFill/>
          <a:ln w="9525">
            <a:noFill/>
            <a:miter lim="800000"/>
            <a:headEnd/>
            <a:tailEnd/>
          </a:ln>
        </p:spPr>
      </p:pic>
    </p:spTree>
    <p:extLst>
      <p:ext uri="{BB962C8B-B14F-4D97-AF65-F5344CB8AC3E}">
        <p14:creationId xmlns:p14="http://schemas.microsoft.com/office/powerpoint/2010/main" val="613220866"/>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smtClean="0">
                <a:ea typeface="ＭＳ Ｐゴシック" pitchFamily="-107" charset="-128"/>
              </a:rPr>
              <a:t>Plots are Views</a:t>
            </a:r>
          </a:p>
        </p:txBody>
      </p:sp>
      <p:sp>
        <p:nvSpPr>
          <p:cNvPr id="121859" name="Rectangle 3"/>
          <p:cNvSpPr>
            <a:spLocks noGrp="1" noChangeArrowheads="1"/>
          </p:cNvSpPr>
          <p:nvPr>
            <p:ph type="body" idx="1"/>
          </p:nvPr>
        </p:nvSpPr>
        <p:spPr/>
        <p:txBody>
          <a:bodyPr/>
          <a:lstStyle/>
          <a:p>
            <a:r>
              <a:rPr lang="en-US" dirty="0" smtClean="0">
                <a:ea typeface="ＭＳ Ｐゴシック" pitchFamily="-107" charset="-128"/>
              </a:rPr>
              <a:t>Move them like Views.</a:t>
            </a:r>
          </a:p>
          <a:p>
            <a:r>
              <a:rPr lang="en-US" smtClean="0">
                <a:ea typeface="ＭＳ Ｐゴシック" pitchFamily="-107" charset="-128"/>
              </a:rPr>
              <a:t>Save screenshots.</a:t>
            </a:r>
            <a:endParaRPr lang="en-US" dirty="0" smtClean="0">
              <a:ea typeface="ＭＳ Ｐゴシック" pitchFamily="-107" charset="-128"/>
            </a:endParaRPr>
          </a:p>
        </p:txBody>
      </p:sp>
      <p:pic>
        <p:nvPicPr>
          <p:cNvPr id="2" name="Picture 1" descr="PlotDisplayT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0" y="2743200"/>
            <a:ext cx="2895600" cy="3989676"/>
          </a:xfrm>
          <a:prstGeom prst="rect">
            <a:avLst/>
          </a:prstGeom>
        </p:spPr>
      </p:pic>
      <p:pic>
        <p:nvPicPr>
          <p:cNvPr id="3" name="Picture 2" descr="PlotViewOp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160" y="2743200"/>
            <a:ext cx="3042061" cy="3995928"/>
          </a:xfrm>
          <a:prstGeom prst="rect">
            <a:avLst/>
          </a:prstGeom>
        </p:spPr>
      </p:pic>
    </p:spTree>
    <p:extLst>
      <p:ext uri="{BB962C8B-B14F-4D97-AF65-F5344CB8AC3E}">
        <p14:creationId xmlns:p14="http://schemas.microsoft.com/office/powerpoint/2010/main" val="766387382"/>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smtClean="0">
                <a:ea typeface="ＭＳ Ｐゴシック" pitchFamily="-107" charset="-128"/>
              </a:rPr>
              <a:t>Adjusting Plots</a:t>
            </a:r>
          </a:p>
        </p:txBody>
      </p:sp>
      <p:sp>
        <p:nvSpPr>
          <p:cNvPr id="12390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In </a:t>
            </a:r>
            <a:r>
              <a:rPr lang="en-US" dirty="0" smtClean="0">
                <a:latin typeface="Verdana"/>
                <a:ea typeface="ＭＳ Ｐゴシック" pitchFamily="-107" charset="-128"/>
                <a:cs typeface="Verdana"/>
              </a:rPr>
              <a:t>Display</a:t>
            </a:r>
            <a:r>
              <a:rPr lang="en-US" dirty="0" smtClean="0">
                <a:ea typeface="ＭＳ Ｐゴシック" pitchFamily="-107" charset="-128"/>
              </a:rPr>
              <a:t> section of properties panel, turn off all variables except </a:t>
            </a:r>
            <a:r>
              <a:rPr lang="en-US" dirty="0" smtClean="0">
                <a:latin typeface="Verdana"/>
                <a:ea typeface="ＭＳ Ｐゴシック" pitchFamily="-107" charset="-128"/>
                <a:cs typeface="Verdana"/>
              </a:rPr>
              <a:t>Temp</a:t>
            </a:r>
            <a:r>
              <a:rPr lang="en-US" dirty="0" smtClean="0">
                <a:ea typeface="ＭＳ Ｐゴシック" pitchFamily="-107" charset="-128"/>
              </a:rPr>
              <a:t> and </a:t>
            </a:r>
            <a:r>
              <a:rPr lang="en-US" dirty="0" smtClean="0">
                <a:latin typeface="Verdana"/>
                <a:ea typeface="ＭＳ Ｐゴシック" pitchFamily="-107" charset="-128"/>
                <a:cs typeface="Verdana"/>
              </a:rPr>
              <a:t>Pres</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Select </a:t>
            </a:r>
            <a:r>
              <a:rPr lang="en-US" dirty="0" err="1" smtClean="0">
                <a:latin typeface="Verdana"/>
                <a:ea typeface="ＭＳ Ｐゴシック" pitchFamily="-107" charset="-128"/>
                <a:cs typeface="Verdana"/>
              </a:rPr>
              <a:t>Pres</a:t>
            </a:r>
            <a:r>
              <a:rPr lang="en-US" dirty="0" smtClean="0">
                <a:ea typeface="ＭＳ Ｐゴシック" pitchFamily="-107" charset="-128"/>
              </a:rPr>
              <a:t> in the </a:t>
            </a:r>
            <a:r>
              <a:rPr lang="en-US" dirty="0" smtClean="0">
                <a:latin typeface="Verdana"/>
                <a:ea typeface="ＭＳ Ｐゴシック" pitchFamily="-107" charset="-128"/>
                <a:cs typeface="Verdana"/>
              </a:rPr>
              <a:t>Display</a:t>
            </a:r>
            <a:r>
              <a:rPr lang="en-US" dirty="0" smtClean="0">
                <a:ea typeface="ＭＳ Ｐゴシック" pitchFamily="-107" charset="-128"/>
              </a:rPr>
              <a:t> options.</a:t>
            </a:r>
          </a:p>
          <a:p>
            <a:pPr marL="685800" indent="-51435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Chart Axis</a:t>
            </a:r>
            <a:r>
              <a:rPr lang="en-US" dirty="0" smtClean="0">
                <a:ea typeface="ＭＳ Ｐゴシック" pitchFamily="-107" charset="-128"/>
              </a:rPr>
              <a:t> to            </a:t>
            </a:r>
            <a:r>
              <a:rPr lang="en-US" dirty="0" smtClean="0">
                <a:latin typeface="Verdana"/>
                <a:ea typeface="ＭＳ Ｐゴシック" pitchFamily="-107" charset="-128"/>
                <a:cs typeface="Verdana"/>
              </a:rPr>
              <a:t>Bottom – Right</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Verify the relationship between temperature and pressure.</a:t>
            </a:r>
          </a:p>
        </p:txBody>
      </p:sp>
    </p:spTree>
    <p:extLst>
      <p:ext uri="{BB962C8B-B14F-4D97-AF65-F5344CB8AC3E}">
        <p14:creationId xmlns:p14="http://schemas.microsoft.com/office/powerpoint/2010/main" val="191366171"/>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smtClean="0">
                <a:ea typeface="ＭＳ Ｐゴシック" pitchFamily="-107" charset="-128"/>
              </a:rPr>
              <a:t>Histogram / Bar Chart</a:t>
            </a:r>
          </a:p>
        </p:txBody>
      </p:sp>
      <p:sp>
        <p:nvSpPr>
          <p:cNvPr id="12800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latin typeface="Verdana"/>
                <a:ea typeface="ＭＳ Ｐゴシック" pitchFamily="-107" charset="-128"/>
                <a:cs typeface="Verdana"/>
              </a:rPr>
              <a:t>Filters</a:t>
            </a:r>
            <a:r>
              <a:rPr lang="en-US" dirty="0" smtClean="0">
                <a:ea typeface="ＭＳ Ｐゴシック" pitchFamily="-107" charset="-128"/>
              </a:rPr>
              <a:t> → </a:t>
            </a:r>
            <a:r>
              <a:rPr lang="en-US" dirty="0" smtClean="0">
                <a:latin typeface="Verdana"/>
                <a:ea typeface="ＭＳ Ｐゴシック" pitchFamily="-107" charset="-128"/>
                <a:cs typeface="Verdana"/>
              </a:rPr>
              <a:t>Data Analysis</a:t>
            </a:r>
            <a:r>
              <a:rPr lang="en-US" dirty="0" smtClean="0">
                <a:ea typeface="ＭＳ Ｐゴシック" pitchFamily="-107" charset="-128"/>
              </a:rPr>
              <a:t> → </a:t>
            </a:r>
            <a:r>
              <a:rPr lang="en-US" dirty="0" smtClean="0">
                <a:latin typeface="Verdana"/>
                <a:ea typeface="ＭＳ Ｐゴシック" pitchFamily="-107" charset="-128"/>
                <a:cs typeface="Verdana"/>
              </a:rPr>
              <a:t>Histogram</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Input Array</a:t>
            </a:r>
            <a:r>
              <a:rPr lang="en-US" dirty="0" smtClean="0">
                <a:ea typeface="ＭＳ Ｐゴシック" pitchFamily="-107" charset="-128"/>
              </a:rPr>
              <a:t>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128005" name="Picture 4"/>
          <p:cNvPicPr>
            <a:picLocks noChangeAspect="1"/>
          </p:cNvPicPr>
          <p:nvPr/>
        </p:nvPicPr>
        <p:blipFill>
          <a:blip r:embed="rId3"/>
          <a:srcRect/>
          <a:stretch>
            <a:fillRect/>
          </a:stretch>
        </p:blipFill>
        <p:spPr bwMode="auto">
          <a:xfrm>
            <a:off x="2743200" y="1600200"/>
            <a:ext cx="2743200" cy="27432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810000"/>
            <a:ext cx="1336431" cy="457200"/>
          </a:xfrm>
          <a:prstGeom prst="rect">
            <a:avLst/>
          </a:prstGeom>
        </p:spPr>
      </p:pic>
    </p:spTree>
    <p:extLst>
      <p:ext uri="{BB962C8B-B14F-4D97-AF65-F5344CB8AC3E}">
        <p14:creationId xmlns:p14="http://schemas.microsoft.com/office/powerpoint/2010/main" val="1844187925"/>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23444952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00" y="5638800"/>
            <a:ext cx="1524000" cy="12192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5602" name="Rectangle 2"/>
          <p:cNvSpPr>
            <a:spLocks noGrp="1" noChangeArrowheads="1"/>
          </p:cNvSpPr>
          <p:nvPr>
            <p:ph type="title"/>
          </p:nvPr>
        </p:nvSpPr>
        <p:spPr/>
        <p:txBody>
          <a:bodyPr/>
          <a:lstStyle/>
          <a:p>
            <a:r>
              <a:rPr lang="en-US" smtClean="0">
                <a:ea typeface="ＭＳ Ｐゴシック" pitchFamily="-107" charset="-128"/>
              </a:rPr>
              <a:t>Current ParaView Usage</a:t>
            </a:r>
          </a:p>
        </p:txBody>
      </p:sp>
      <p:sp>
        <p:nvSpPr>
          <p:cNvPr id="25603" name="Rectangle 3"/>
          <p:cNvSpPr>
            <a:spLocks noGrp="1" noChangeArrowheads="1"/>
          </p:cNvSpPr>
          <p:nvPr>
            <p:ph type="body" idx="1"/>
          </p:nvPr>
        </p:nvSpPr>
        <p:spPr/>
        <p:txBody>
          <a:bodyPr/>
          <a:lstStyle/>
          <a:p>
            <a:r>
              <a:rPr lang="en-US" dirty="0" smtClean="0">
                <a:ea typeface="ＭＳ Ｐゴシック" pitchFamily="-107" charset="-128"/>
              </a:rPr>
              <a:t>Used by academic, government, and commercial institutions worldwide.</a:t>
            </a:r>
          </a:p>
          <a:p>
            <a:r>
              <a:rPr lang="en-US" dirty="0" smtClean="0">
                <a:ea typeface="ＭＳ Ｐゴシック" pitchFamily="-107" charset="-128"/>
              </a:rPr>
              <a:t>Downloaded ~135K times per year.</a:t>
            </a:r>
          </a:p>
          <a:p>
            <a:r>
              <a:rPr lang="en-US" dirty="0" err="1" smtClean="0">
                <a:ea typeface="ＭＳ Ｐゴシック" pitchFamily="-107" charset="-128"/>
              </a:rPr>
              <a:t>HPCwire</a:t>
            </a:r>
            <a:r>
              <a:rPr lang="en-US" dirty="0" smtClean="0">
                <a:ea typeface="ＭＳ Ｐゴシック" pitchFamily="-107" charset="-128"/>
              </a:rPr>
              <a:t> Editors’ Choice 2010/2016 and </a:t>
            </a:r>
            <a:r>
              <a:rPr lang="en-US" dirty="0" err="1" smtClean="0">
                <a:ea typeface="ＭＳ Ｐゴシック" pitchFamily="-107" charset="-128"/>
              </a:rPr>
              <a:t>HPCwire</a:t>
            </a:r>
            <a:r>
              <a:rPr lang="en-US" dirty="0" smtClean="0">
                <a:ea typeface="ＭＳ Ｐゴシック" pitchFamily="-107" charset="-128"/>
              </a:rPr>
              <a:t> Readers’ Choice 2010/2012/2015 Awards for Best Visualization Product or Technology.</a:t>
            </a:r>
          </a:p>
          <a:p>
            <a:endParaRPr lang="en-US" dirty="0" smtClean="0">
              <a:ea typeface="ＭＳ Ｐゴシック" pitchFamily="-107" charset="-128"/>
            </a:endParaRPr>
          </a:p>
        </p:txBody>
      </p:sp>
      <p:pic>
        <p:nvPicPr>
          <p:cNvPr id="5" name="Picture 4" descr="HPCwire-ReadersCho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27" y="5334000"/>
            <a:ext cx="2540000" cy="1358900"/>
          </a:xfrm>
          <a:prstGeom prst="rect">
            <a:avLst/>
          </a:prstGeom>
        </p:spPr>
      </p:pic>
      <p:pic>
        <p:nvPicPr>
          <p:cNvPr id="6" name="Picture 5" descr="HPCwire-EditorsCho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672" y="5334000"/>
            <a:ext cx="2540000" cy="1358900"/>
          </a:xfrm>
          <a:prstGeom prst="rect">
            <a:avLst/>
          </a:prstGeom>
        </p:spPr>
      </p:pic>
      <p:pic>
        <p:nvPicPr>
          <p:cNvPr id="2" name="Picture 1" descr="HPCwire-ReadersChoice-20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6654" y="5350510"/>
            <a:ext cx="2410691" cy="1325880"/>
          </a:xfrm>
          <a:prstGeom prst="rect">
            <a:avLst/>
          </a:prstGeom>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4054137163"/>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In the </a:t>
            </a:r>
            <a:r>
              <a:rPr lang="en-US" dirty="0" smtClean="0">
                <a:latin typeface="Verdana" panose="020B0604030504040204" pitchFamily="34" charset="0"/>
                <a:ea typeface="Verdana" panose="020B0604030504040204" pitchFamily="34" charset="0"/>
                <a:cs typeface="Verdana" panose="020B0604030504040204" pitchFamily="34" charset="0"/>
              </a:rPr>
              <a:t>Are you Sure</a:t>
            </a:r>
            <a:r>
              <a:rPr lang="en-US" dirty="0" smtClean="0">
                <a:ea typeface="ＭＳ Ｐゴシック" pitchFamily="-107" charset="-128"/>
              </a:rPr>
              <a:t> dialog box, click </a:t>
            </a:r>
            <a:r>
              <a:rPr lang="en-US" dirty="0" smtClean="0">
                <a:latin typeface="Verdana" panose="020B0604030504040204" pitchFamily="34" charset="0"/>
                <a:ea typeface="Verdana" panose="020B0604030504040204" pitchFamily="34" charset="0"/>
                <a:cs typeface="Verdana" panose="020B0604030504040204" pitchFamily="34" charset="0"/>
              </a:rPr>
              <a:t>Yes</a:t>
            </a:r>
            <a:r>
              <a:rPr lang="en-US" dirty="0" smtClean="0">
                <a:ea typeface="ＭＳ Ｐゴシック" pitchFamily="-107" charset="-128"/>
              </a:rPr>
              <a:t>.</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spTree>
    <p:extLst>
      <p:ext uri="{BB962C8B-B14F-4D97-AF65-F5344CB8AC3E}">
        <p14:creationId xmlns:p14="http://schemas.microsoft.com/office/powerpoint/2010/main" val="1061048711"/>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Optional: Add </a:t>
            </a:r>
            <a:r>
              <a:rPr lang="en-US" dirty="0" smtClean="0">
                <a:latin typeface="Verdana"/>
                <a:ea typeface="ＭＳ Ｐゴシック" pitchFamily="-107" charset="-128"/>
                <a:cs typeface="Verdana"/>
              </a:rPr>
              <a:t>Tubes</a:t>
            </a:r>
            <a:r>
              <a:rPr lang="en-US" dirty="0" smtClean="0">
                <a:ea typeface="ＭＳ Ｐゴシック" pitchFamily="-107" charset="-128"/>
              </a:rPr>
              <a:t> </a:t>
            </a:r>
            <a:r>
              <a:rPr lang="en-US" dirty="0">
                <a:ea typeface="ＭＳ Ｐゴシック" pitchFamily="-107" charset="-128"/>
              </a:rPr>
              <a:t>and </a:t>
            </a:r>
            <a:r>
              <a:rPr lang="en-US" dirty="0" smtClean="0">
                <a:latin typeface="Verdana"/>
                <a:ea typeface="ＭＳ Ｐゴシック" pitchFamily="-107" charset="-128"/>
                <a:cs typeface="Verdana"/>
              </a:rPr>
              <a:t>Glyphs</a:t>
            </a:r>
            <a:r>
              <a:rPr lang="en-US" dirty="0" smtClean="0">
                <a:ea typeface="ＭＳ Ｐゴシック" pitchFamily="-107" charset="-128"/>
              </a:rPr>
              <a:t>.</a:t>
            </a:r>
          </a:p>
        </p:txBody>
      </p:sp>
      <p:pic>
        <p:nvPicPr>
          <p:cNvPr id="5" name="Picture 10"/>
          <p:cNvPicPr>
            <a:picLocks noChangeAspect="1"/>
          </p:cNvPicPr>
          <p:nvPr/>
        </p:nvPicPr>
        <p:blipFill>
          <a:blip r:embed="rId3"/>
          <a:srcRect/>
          <a:stretch>
            <a:fillRect/>
          </a:stretch>
        </p:blipFill>
        <p:spPr bwMode="auto">
          <a:xfrm>
            <a:off x="5521569" y="3733800"/>
            <a:ext cx="685800" cy="657225"/>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169" y="3810000"/>
            <a:ext cx="1336431" cy="457200"/>
          </a:xfrm>
          <a:prstGeom prst="rect">
            <a:avLst/>
          </a:prstGeom>
        </p:spPr>
      </p:pic>
    </p:spTree>
    <p:extLst>
      <p:ext uri="{BB962C8B-B14F-4D97-AF65-F5344CB8AC3E}">
        <p14:creationId xmlns:p14="http://schemas.microsoft.com/office/powerpoint/2010/main" val="1115001700"/>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6194" name="Rectangle 4"/>
          <p:cNvSpPr>
            <a:spLocks noGrp="1" noChangeArrowheads="1"/>
          </p:cNvSpPr>
          <p:nvPr>
            <p:ph type="title"/>
          </p:nvPr>
        </p:nvSpPr>
        <p:spPr/>
        <p:txBody>
          <a:bodyPr/>
          <a:lstStyle/>
          <a:p>
            <a:r>
              <a:rPr lang="en-US" smtClean="0">
                <a:ea typeface="ＭＳ Ｐゴシック" pitchFamily="-107" charset="-128"/>
              </a:rPr>
              <a:t>Transfer Function Editor</a:t>
            </a:r>
          </a:p>
        </p:txBody>
      </p:sp>
      <p:sp>
        <p:nvSpPr>
          <p:cNvPr id="136195" name="Line 7"/>
          <p:cNvSpPr>
            <a:spLocks noChangeShapeType="1"/>
          </p:cNvSpPr>
          <p:nvPr/>
        </p:nvSpPr>
        <p:spPr bwMode="auto">
          <a:xfrm>
            <a:off x="1676400" y="4114800"/>
            <a:ext cx="2133600" cy="0"/>
          </a:xfrm>
          <a:prstGeom prst="line">
            <a:avLst/>
          </a:prstGeom>
          <a:noFill/>
          <a:ln w="38100">
            <a:solidFill>
              <a:schemeClr val="hlink"/>
            </a:solidFill>
            <a:round/>
            <a:headEnd/>
            <a:tailEnd type="triangle" w="lg" len="lg"/>
          </a:ln>
        </p:spPr>
        <p:txBody>
          <a:bodyPr/>
          <a:lstStyle/>
          <a:p>
            <a:endParaRPr lang="en-US"/>
          </a:p>
        </p:txBody>
      </p:sp>
      <p:pic>
        <p:nvPicPr>
          <p:cNvPr id="136196" name="Picture 6"/>
          <p:cNvPicPr>
            <a:picLocks noChangeAspect="1"/>
          </p:cNvPicPr>
          <p:nvPr/>
        </p:nvPicPr>
        <p:blipFill>
          <a:blip r:embed="rId3"/>
          <a:srcRect/>
          <a:stretch>
            <a:fillRect/>
          </a:stretch>
        </p:blipFill>
        <p:spPr bwMode="auto">
          <a:xfrm>
            <a:off x="914400" y="3733800"/>
            <a:ext cx="685800" cy="593725"/>
          </a:xfrm>
          <a:prstGeom prst="rect">
            <a:avLst/>
          </a:prstGeom>
          <a:noFill/>
          <a:ln w="9525">
            <a:noFill/>
            <a:miter lim="800000"/>
            <a:headEnd/>
            <a:tailEnd/>
          </a:ln>
        </p:spPr>
      </p:pic>
      <p:pic>
        <p:nvPicPr>
          <p:cNvPr id="3" name="Picture 2" descr="ColorMapEdi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546363"/>
            <a:ext cx="3733800" cy="5235437"/>
          </a:xfrm>
          <a:prstGeom prst="rect">
            <a:avLst/>
          </a:prstGeom>
        </p:spPr>
      </p:pic>
    </p:spTree>
    <p:extLst>
      <p:ext uri="{BB962C8B-B14F-4D97-AF65-F5344CB8AC3E}">
        <p14:creationId xmlns:p14="http://schemas.microsoft.com/office/powerpoint/2010/main" val="1196358039"/>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 Transfer Function</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disk_out_ref.ex2.</a:t>
            </a:r>
          </a:p>
          <a:p>
            <a:pPr marL="685800" indent="-514350">
              <a:buFont typeface="+mj-lt"/>
              <a:buAutoNum type="arabicPeriod"/>
            </a:pPr>
            <a:r>
              <a:rPr lang="en-US" dirty="0" smtClean="0"/>
              <a:t>Click Edit Color Map       .</a:t>
            </a:r>
          </a:p>
          <a:p>
            <a:pPr marL="685800" indent="-514350">
              <a:buFont typeface="+mj-lt"/>
              <a:buAutoNum type="arabicPeriod"/>
            </a:pPr>
            <a:r>
              <a:rPr lang="en-US" dirty="0" smtClean="0"/>
              <a:t>Click Choose preset      .</a:t>
            </a:r>
          </a:p>
          <a:p>
            <a:pPr marL="685800" indent="-514350">
              <a:buFont typeface="+mj-lt"/>
              <a:buAutoNum type="arabicPeriod"/>
            </a:pPr>
            <a:r>
              <a:rPr lang="en-US" dirty="0" smtClean="0"/>
              <a:t>Select </a:t>
            </a:r>
            <a:r>
              <a:rPr lang="en-US" dirty="0" smtClean="0">
                <a:latin typeface="Verdana"/>
                <a:cs typeface="Verdana"/>
              </a:rPr>
              <a:t>Black-Body Radiation</a:t>
            </a:r>
            <a:r>
              <a:rPr lang="en-US" dirty="0" smtClean="0"/>
              <a:t>. </a:t>
            </a:r>
            <a:r>
              <a:rPr lang="en-US" dirty="0" smtClean="0">
                <a:latin typeface="Verdana"/>
                <a:cs typeface="Verdana"/>
              </a:rPr>
              <a:t>Apply</a:t>
            </a:r>
            <a:r>
              <a:rPr lang="en-US" dirty="0" smtClean="0"/>
              <a:t>. </a:t>
            </a:r>
            <a:r>
              <a:rPr lang="en-US" dirty="0" smtClean="0">
                <a:latin typeface="Verdana"/>
                <a:cs typeface="Verdana"/>
              </a:rPr>
              <a:t>Close</a:t>
            </a:r>
            <a:r>
              <a:rPr lang="en-US" dirty="0" smtClean="0"/>
              <a:t>.</a:t>
            </a:r>
          </a:p>
          <a:p>
            <a:pPr marL="685800" indent="-514350">
              <a:buFont typeface="+mj-lt"/>
              <a:buAutoNum type="arabicPeriod"/>
            </a:pPr>
            <a:r>
              <a:rPr lang="en-US" dirty="0" smtClean="0"/>
              <a:t>Try adding and changing control points.</a:t>
            </a:r>
            <a:endParaRPr lang="en-US" dirty="0"/>
          </a:p>
        </p:txBody>
      </p:sp>
      <p:pic>
        <p:nvPicPr>
          <p:cNvPr id="4" name="Picture 6"/>
          <p:cNvPicPr>
            <a:picLocks noChangeAspect="1"/>
          </p:cNvPicPr>
          <p:nvPr/>
        </p:nvPicPr>
        <p:blipFill>
          <a:blip r:embed="rId2"/>
          <a:srcRect/>
          <a:stretch>
            <a:fillRect/>
          </a:stretch>
        </p:blipFill>
        <p:spPr bwMode="auto">
          <a:xfrm>
            <a:off x="5181600" y="2057400"/>
            <a:ext cx="685800" cy="593725"/>
          </a:xfrm>
          <a:prstGeom prst="rect">
            <a:avLst/>
          </a:prstGeom>
          <a:noFill/>
          <a:ln w="9525">
            <a:noFill/>
            <a:miter lim="800000"/>
            <a:headEnd/>
            <a:tailEnd/>
          </a:ln>
        </p:spPr>
      </p:pic>
      <p:pic>
        <p:nvPicPr>
          <p:cNvPr id="5" name="Picture 4"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326" y="3993928"/>
            <a:ext cx="0" cy="0"/>
          </a:xfrm>
          <a:prstGeom prst="rect">
            <a:avLst/>
          </a:prstGeom>
        </p:spPr>
      </p:pic>
      <p:pic>
        <p:nvPicPr>
          <p:cNvPr id="6" name="Picture 5"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712720"/>
            <a:ext cx="640080" cy="640080"/>
          </a:xfrm>
          <a:prstGeom prst="rect">
            <a:avLst/>
          </a:prstGeom>
        </p:spPr>
      </p:pic>
    </p:spTree>
    <p:extLst>
      <p:ext uri="{BB962C8B-B14F-4D97-AF65-F5344CB8AC3E}">
        <p14:creationId xmlns:p14="http://schemas.microsoft.com/office/powerpoint/2010/main" val="595617081"/>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huttleRainbow.png"/>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sp>
        <p:nvSpPr>
          <p:cNvPr id="2" name="Title 1"/>
          <p:cNvSpPr>
            <a:spLocks noGrp="1"/>
          </p:cNvSpPr>
          <p:nvPr>
            <p:ph type="title"/>
          </p:nvPr>
        </p:nvSpPr>
        <p:spPr>
          <a:xfrm>
            <a:off x="685800" y="228600"/>
            <a:ext cx="7772400" cy="685800"/>
          </a:xfrm>
        </p:spPr>
        <p:txBody>
          <a:bodyPr/>
          <a:lstStyle/>
          <a:p>
            <a:r>
              <a:rPr lang="en-US" dirty="0" smtClean="0"/>
              <a:t>Rainbow Colors: Never Use Them</a:t>
            </a:r>
            <a:endParaRPr lang="en-US" dirty="0"/>
          </a:p>
        </p:txBody>
      </p:sp>
      <p:sp>
        <p:nvSpPr>
          <p:cNvPr id="5" name="Content Placeholder 4"/>
          <p:cNvSpPr>
            <a:spLocks noGrp="1"/>
          </p:cNvSpPr>
          <p:nvPr>
            <p:ph sz="half" idx="1"/>
          </p:nvPr>
        </p:nvSpPr>
        <p:spPr>
          <a:xfrm>
            <a:off x="76200" y="1981200"/>
            <a:ext cx="4419600" cy="4495800"/>
          </a:xfrm>
        </p:spPr>
        <p:txBody>
          <a:bodyPr/>
          <a:lstStyle/>
          <a:p>
            <a:pPr marL="0" indent="0">
              <a:buNone/>
            </a:pPr>
            <a:r>
              <a:rPr lang="en-US" dirty="0" smtClean="0"/>
              <a:t>Pros:</a:t>
            </a:r>
          </a:p>
          <a:p>
            <a:r>
              <a:rPr lang="en-US" dirty="0" smtClean="0"/>
              <a:t>Pretty</a:t>
            </a:r>
          </a:p>
          <a:p>
            <a:r>
              <a:rPr lang="en-US" dirty="0" smtClean="0"/>
              <a:t>Good dynamic range</a:t>
            </a:r>
          </a:p>
        </p:txBody>
      </p:sp>
      <p:sp>
        <p:nvSpPr>
          <p:cNvPr id="6" name="Content Placeholder 5"/>
          <p:cNvSpPr>
            <a:spLocks noGrp="1"/>
          </p:cNvSpPr>
          <p:nvPr>
            <p:ph sz="half" idx="2"/>
          </p:nvPr>
        </p:nvSpPr>
        <p:spPr>
          <a:xfrm>
            <a:off x="4648200" y="1981200"/>
            <a:ext cx="4419600" cy="4495800"/>
          </a:xfrm>
        </p:spPr>
        <p:txBody>
          <a:bodyPr/>
          <a:lstStyle/>
          <a:p>
            <a:pPr marL="0" indent="0">
              <a:buNone/>
            </a:pPr>
            <a:r>
              <a:rPr lang="en-US" dirty="0" smtClean="0"/>
              <a:t>Cons:</a:t>
            </a:r>
          </a:p>
          <a:p>
            <a:r>
              <a:rPr lang="en-US" dirty="0" smtClean="0"/>
              <a:t>Garish</a:t>
            </a:r>
          </a:p>
          <a:p>
            <a:r>
              <a:rPr lang="en-US" dirty="0" smtClean="0"/>
              <a:t>Bad for color blindness</a:t>
            </a:r>
          </a:p>
          <a:p>
            <a:r>
              <a:rPr lang="en-US" dirty="0" smtClean="0"/>
              <a:t>No implicit order</a:t>
            </a:r>
          </a:p>
          <a:p>
            <a:r>
              <a:rPr lang="en-US" dirty="0" smtClean="0"/>
              <a:t>Not perceptually even</a:t>
            </a:r>
            <a:endParaRPr lang="en-US" dirty="0"/>
          </a:p>
        </p:txBody>
      </p:sp>
      <p:pic>
        <p:nvPicPr>
          <p:cNvPr id="3" name="Picture 2" desc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Tree>
    <p:extLst>
      <p:ext uri="{BB962C8B-B14F-4D97-AF65-F5344CB8AC3E}">
        <p14:creationId xmlns:p14="http://schemas.microsoft.com/office/powerpoint/2010/main" val="308255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Color Deficiencies</a:t>
            </a:r>
            <a:endParaRPr lang="en-US" dirty="0"/>
          </a:p>
        </p:txBody>
      </p:sp>
      <p:pic>
        <p:nvPicPr>
          <p:cNvPr id="4" name="Picture 3" descr="RainbowDeuterano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5" name="Picture 4" descr="ShuttleRainbowDeuteranop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pic>
        <p:nvPicPr>
          <p:cNvPr id="6" name="Picture 5" descr="MapRainbowDeuteranop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3697" y="1828800"/>
            <a:ext cx="4830303" cy="3200400"/>
          </a:xfrm>
          <a:prstGeom prst="rect">
            <a:avLst/>
          </a:prstGeom>
        </p:spPr>
      </p:pic>
      <p:pic>
        <p:nvPicPr>
          <p:cNvPr id="7" name="Picture 6" descr="MapRainbo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4939470"/>
            <a:ext cx="2895600" cy="1918530"/>
          </a:xfrm>
          <a:prstGeom prst="rect">
            <a:avLst/>
          </a:prstGeom>
        </p:spPr>
      </p:pic>
    </p:spTree>
    <p:extLst>
      <p:ext uri="{BB962C8B-B14F-4D97-AF65-F5344CB8AC3E}">
        <p14:creationId xmlns:p14="http://schemas.microsoft.com/office/powerpoint/2010/main" val="309395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Implicit Ordering</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
        <p:nvSpPr>
          <p:cNvPr id="4" name="Oval 3"/>
          <p:cNvSpPr>
            <a:spLocks noChangeAspect="1"/>
          </p:cNvSpPr>
          <p:nvPr/>
        </p:nvSpPr>
        <p:spPr>
          <a:xfrm>
            <a:off x="457200" y="39624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372474" y="39624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287748" y="396240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203022" y="39624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18296" y="39624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033570" y="39624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448105" y="2514600"/>
            <a:ext cx="685800" cy="685800"/>
          </a:xfrm>
          <a:prstGeom prst="ellipse">
            <a:avLst/>
          </a:prstGeom>
          <a:solidFill>
            <a:srgbClr val="0000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363379" y="2514600"/>
            <a:ext cx="685800" cy="685800"/>
          </a:xfrm>
          <a:prstGeom prst="ellipse">
            <a:avLst/>
          </a:prstGeom>
          <a:solidFill>
            <a:srgbClr val="333333"/>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78653" y="2514600"/>
            <a:ext cx="685800" cy="685800"/>
          </a:xfrm>
          <a:prstGeom prst="ellipse">
            <a:avLst/>
          </a:prstGeom>
          <a:solidFill>
            <a:srgbClr val="666666"/>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193927" y="2514600"/>
            <a:ext cx="685800" cy="685800"/>
          </a:xfrm>
          <a:prstGeom prst="ellipse">
            <a:avLst/>
          </a:prstGeom>
          <a:solidFill>
            <a:srgbClr val="999999"/>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109201" y="2514600"/>
            <a:ext cx="685800" cy="685800"/>
          </a:xfrm>
          <a:prstGeom prst="ellipse">
            <a:avLst/>
          </a:prstGeom>
          <a:solidFill>
            <a:srgbClr val="CCCCCC"/>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24475" y="2514600"/>
            <a:ext cx="685800" cy="685800"/>
          </a:xfrm>
          <a:prstGeom prst="ellipse">
            <a:avLst/>
          </a:prstGeom>
          <a:solidFill>
            <a:srgbClr val="FF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1372474" y="48768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287748" y="48768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024475" y="489737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203022" y="48768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109201" y="48768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48105" y="48768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4109201" y="5792271"/>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200364" y="57912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033570" y="5792271"/>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289815" y="57912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363379" y="57912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48105" y="57912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010400" y="2354293"/>
            <a:ext cx="835761" cy="1015663"/>
          </a:xfrm>
          <a:prstGeom prst="rect">
            <a:avLst/>
          </a:prstGeom>
          <a:noFill/>
        </p:spPr>
        <p:txBody>
          <a:bodyPr wrap="none" rtlCol="0">
            <a:spAutoFit/>
          </a:bodyPr>
          <a:lstStyle/>
          <a:p>
            <a:r>
              <a:rPr lang="en-US" sz="6000" dirty="0" smtClean="0">
                <a:latin typeface="Zapf Dingbats"/>
                <a:ea typeface="Zapf Dingbats"/>
                <a:cs typeface="Zapf Dingbats"/>
                <a:sym typeface="Zapf Dingbats"/>
              </a:rPr>
              <a:t>✔</a:t>
            </a:r>
            <a:endParaRPr lang="en-US" sz="6000" dirty="0"/>
          </a:p>
        </p:txBody>
      </p:sp>
      <p:sp>
        <p:nvSpPr>
          <p:cNvPr id="29" name="TextBox 28"/>
          <p:cNvSpPr txBox="1"/>
          <p:nvPr/>
        </p:nvSpPr>
        <p:spPr>
          <a:xfrm>
            <a:off x="7162800" y="4648200"/>
            <a:ext cx="633507" cy="1015663"/>
          </a:xfrm>
          <a:prstGeom prst="rect">
            <a:avLst/>
          </a:prstGeom>
          <a:noFill/>
        </p:spPr>
        <p:txBody>
          <a:bodyPr wrap="none" rtlCol="0">
            <a:spAutoFit/>
          </a:bodyPr>
          <a:lstStyle/>
          <a:p>
            <a:r>
              <a:rPr lang="en-US" sz="6000" dirty="0" smtClean="0">
                <a:latin typeface="Zapf Dingbats"/>
                <a:ea typeface="Zapf Dingbats"/>
                <a:cs typeface="Zapf Dingbats"/>
                <a:sym typeface="Zapf Dingbats"/>
              </a:rPr>
              <a:t>✗</a:t>
            </a:r>
            <a:endParaRPr lang="en-US" sz="6000" dirty="0"/>
          </a:p>
        </p:txBody>
      </p:sp>
    </p:spTree>
    <p:extLst>
      <p:ext uri="{BB962C8B-B14F-4D97-AF65-F5344CB8AC3E}">
        <p14:creationId xmlns:p14="http://schemas.microsoft.com/office/powerpoint/2010/main" val="391270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Implicit Ordering</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descr="Orde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8079"/>
            <a:ext cx="4572000" cy="3278964"/>
          </a:xfrm>
          <a:prstGeom prst="rect">
            <a:avLst/>
          </a:prstGeom>
          <a:ln>
            <a:solidFill>
              <a:schemeClr val="bg1"/>
            </a:solidFill>
          </a:ln>
        </p:spPr>
      </p:pic>
      <p:pic>
        <p:nvPicPr>
          <p:cNvPr id="5" name="Picture 4" descr="OrderCoolWar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508079"/>
            <a:ext cx="4572000" cy="3278964"/>
          </a:xfrm>
          <a:prstGeom prst="rect">
            <a:avLst/>
          </a:prstGeom>
          <a:ln>
            <a:solidFill>
              <a:srgbClr val="000000"/>
            </a:solidFill>
          </a:ln>
        </p:spPr>
      </p:pic>
    </p:spTree>
    <p:extLst>
      <p:ext uri="{BB962C8B-B14F-4D97-AF65-F5344CB8AC3E}">
        <p14:creationId xmlns:p14="http://schemas.microsoft.com/office/powerpoint/2010/main" val="138359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794"/>
          </a:xfrm>
        </p:spPr>
        <p:txBody>
          <a:bodyPr/>
          <a:lstStyle/>
          <a:p>
            <a:r>
              <a:rPr lang="en-US" dirty="0" smtClean="0"/>
              <a:t>Rainbow: Perceptually Uneven</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p:cNvPicPr>
            <a:picLocks noChangeAspect="1"/>
          </p:cNvPicPr>
          <p:nvPr/>
        </p:nvPicPr>
        <p:blipFill>
          <a:blip r:embed="rId3"/>
          <a:stretch>
            <a:fillRect/>
          </a:stretch>
        </p:blipFill>
        <p:spPr>
          <a:xfrm>
            <a:off x="2401534" y="2517068"/>
            <a:ext cx="4340932" cy="4340932"/>
          </a:xfrm>
          <a:prstGeom prst="rect">
            <a:avLst/>
          </a:prstGeom>
        </p:spPr>
      </p:pic>
      <p:sp>
        <p:nvSpPr>
          <p:cNvPr id="5" name="Right Brace 4"/>
          <p:cNvSpPr/>
          <p:nvPr/>
        </p:nvSpPr>
        <p:spPr>
          <a:xfrm rot="5400000">
            <a:off x="8668327" y="1657927"/>
            <a:ext cx="304800" cy="646545"/>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p:cNvSpPr/>
          <p:nvPr/>
        </p:nvSpPr>
        <p:spPr>
          <a:xfrm rot="5400000">
            <a:off x="7930572" y="1587501"/>
            <a:ext cx="304800" cy="78739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e 6"/>
          <p:cNvSpPr/>
          <p:nvPr/>
        </p:nvSpPr>
        <p:spPr>
          <a:xfrm rot="5400000">
            <a:off x="7063508" y="1507838"/>
            <a:ext cx="304800" cy="946727"/>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nvSpPr>
        <p:spPr>
          <a:xfrm rot="5400000">
            <a:off x="4638963" y="30022"/>
            <a:ext cx="304800" cy="3902362"/>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p:cNvSpPr/>
          <p:nvPr/>
        </p:nvSpPr>
        <p:spPr>
          <a:xfrm rot="5400000">
            <a:off x="2341418" y="1634834"/>
            <a:ext cx="304800" cy="692728"/>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rot="5400000">
            <a:off x="921326" y="907476"/>
            <a:ext cx="304800" cy="2147456"/>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749938" y="2156695"/>
            <a:ext cx="599330" cy="369332"/>
          </a:xfrm>
          <a:prstGeom prst="rect">
            <a:avLst/>
          </a:prstGeom>
          <a:noFill/>
        </p:spPr>
        <p:txBody>
          <a:bodyPr wrap="none" rtlCol="0">
            <a:spAutoFit/>
          </a:bodyPr>
          <a:lstStyle/>
          <a:p>
            <a:r>
              <a:rPr lang="en-US" dirty="0" smtClean="0"/>
              <a:t>Blue</a:t>
            </a:r>
            <a:endParaRPr lang="en-US" dirty="0"/>
          </a:p>
        </p:txBody>
      </p:sp>
      <p:sp>
        <p:nvSpPr>
          <p:cNvPr id="12" name="TextBox 11"/>
          <p:cNvSpPr txBox="1"/>
          <p:nvPr/>
        </p:nvSpPr>
        <p:spPr>
          <a:xfrm>
            <a:off x="2147454" y="2156695"/>
            <a:ext cx="644077" cy="369332"/>
          </a:xfrm>
          <a:prstGeom prst="rect">
            <a:avLst/>
          </a:prstGeom>
          <a:noFill/>
        </p:spPr>
        <p:txBody>
          <a:bodyPr wrap="none" rtlCol="0">
            <a:spAutoFit/>
          </a:bodyPr>
          <a:lstStyle/>
          <a:p>
            <a:r>
              <a:rPr lang="en-US" dirty="0" smtClean="0"/>
              <a:t>Cyan</a:t>
            </a:r>
            <a:endParaRPr lang="en-US" dirty="0"/>
          </a:p>
        </p:txBody>
      </p:sp>
      <p:sp>
        <p:nvSpPr>
          <p:cNvPr id="13" name="TextBox 12"/>
          <p:cNvSpPr txBox="1"/>
          <p:nvPr/>
        </p:nvSpPr>
        <p:spPr>
          <a:xfrm>
            <a:off x="4363927" y="2156695"/>
            <a:ext cx="761747" cy="369332"/>
          </a:xfrm>
          <a:prstGeom prst="rect">
            <a:avLst/>
          </a:prstGeom>
          <a:noFill/>
        </p:spPr>
        <p:txBody>
          <a:bodyPr wrap="none" rtlCol="0">
            <a:spAutoFit/>
          </a:bodyPr>
          <a:lstStyle/>
          <a:p>
            <a:r>
              <a:rPr lang="en-US" dirty="0" smtClean="0"/>
              <a:t>Green</a:t>
            </a:r>
            <a:endParaRPr lang="en-US" dirty="0"/>
          </a:p>
        </p:txBody>
      </p:sp>
      <p:sp>
        <p:nvSpPr>
          <p:cNvPr id="14" name="TextBox 13"/>
          <p:cNvSpPr txBox="1"/>
          <p:nvPr/>
        </p:nvSpPr>
        <p:spPr>
          <a:xfrm>
            <a:off x="6821618" y="2133604"/>
            <a:ext cx="804690" cy="369332"/>
          </a:xfrm>
          <a:prstGeom prst="rect">
            <a:avLst/>
          </a:prstGeom>
          <a:noFill/>
        </p:spPr>
        <p:txBody>
          <a:bodyPr wrap="none" rtlCol="0">
            <a:spAutoFit/>
          </a:bodyPr>
          <a:lstStyle/>
          <a:p>
            <a:r>
              <a:rPr lang="en-US" dirty="0" smtClean="0"/>
              <a:t>Yellow</a:t>
            </a:r>
            <a:endParaRPr lang="en-US" dirty="0"/>
          </a:p>
        </p:txBody>
      </p:sp>
      <p:sp>
        <p:nvSpPr>
          <p:cNvPr id="15" name="TextBox 14"/>
          <p:cNvSpPr txBox="1"/>
          <p:nvPr/>
        </p:nvSpPr>
        <p:spPr>
          <a:xfrm>
            <a:off x="7654637" y="2156695"/>
            <a:ext cx="873331" cy="369332"/>
          </a:xfrm>
          <a:prstGeom prst="rect">
            <a:avLst/>
          </a:prstGeom>
          <a:noFill/>
        </p:spPr>
        <p:txBody>
          <a:bodyPr wrap="none" rtlCol="0">
            <a:spAutoFit/>
          </a:bodyPr>
          <a:lstStyle/>
          <a:p>
            <a:r>
              <a:rPr lang="en-US" dirty="0" smtClean="0"/>
              <a:t>Orange</a:t>
            </a:r>
            <a:endParaRPr lang="en-US" dirty="0"/>
          </a:p>
        </p:txBody>
      </p:sp>
      <p:sp>
        <p:nvSpPr>
          <p:cNvPr id="16" name="TextBox 15"/>
          <p:cNvSpPr txBox="1"/>
          <p:nvPr/>
        </p:nvSpPr>
        <p:spPr>
          <a:xfrm>
            <a:off x="8597869" y="2156695"/>
            <a:ext cx="546131" cy="369332"/>
          </a:xfrm>
          <a:prstGeom prst="rect">
            <a:avLst/>
          </a:prstGeom>
          <a:noFill/>
        </p:spPr>
        <p:txBody>
          <a:bodyPr wrap="none" rtlCol="0">
            <a:spAutoFit/>
          </a:bodyPr>
          <a:lstStyle/>
          <a:p>
            <a:r>
              <a:rPr lang="en-US" dirty="0" smtClean="0"/>
              <a:t>Red</a:t>
            </a:r>
            <a:endParaRPr lang="en-US" dirty="0"/>
          </a:p>
        </p:txBody>
      </p:sp>
    </p:spTree>
    <p:extLst>
      <p:ext uri="{BB962C8B-B14F-4D97-AF65-F5344CB8AC3E}">
        <p14:creationId xmlns:p14="http://schemas.microsoft.com/office/powerpoint/2010/main" val="4566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Ranges</a:t>
            </a:r>
            <a:endParaRPr lang="en-US" dirty="0"/>
          </a:p>
        </p:txBody>
      </p:sp>
      <p:sp>
        <p:nvSpPr>
          <p:cNvPr id="3" name="Content Placeholder 2"/>
          <p:cNvSpPr>
            <a:spLocks noGrp="1"/>
          </p:cNvSpPr>
          <p:nvPr>
            <p:ph idx="1"/>
          </p:nvPr>
        </p:nvSpPr>
        <p:spPr/>
        <p:txBody>
          <a:bodyPr/>
          <a:lstStyle/>
          <a:p>
            <a:r>
              <a:rPr lang="en-US" dirty="0">
                <a:ea typeface="ＭＳ Ｐゴシック" pitchFamily="-107" charset="-128"/>
              </a:rPr>
              <a:t>Used for all ranges of data size.</a:t>
            </a:r>
          </a:p>
          <a:p>
            <a:r>
              <a:rPr lang="en-US" dirty="0">
                <a:ea typeface="ＭＳ Ｐゴシック" pitchFamily="-107" charset="-128"/>
              </a:rPr>
              <a:t>Landmarks of </a:t>
            </a:r>
            <a:r>
              <a:rPr lang="en-US" dirty="0" smtClean="0">
                <a:ea typeface="ＭＳ Ｐゴシック" pitchFamily="-107" charset="-128"/>
              </a:rPr>
              <a:t>usage</a:t>
            </a:r>
            <a:r>
              <a:rPr lang="en-US" dirty="0">
                <a:ea typeface="ＭＳ Ｐゴシック" pitchFamily="-107" charset="-128"/>
              </a:rPr>
              <a:t>:</a:t>
            </a:r>
          </a:p>
          <a:p>
            <a:pPr lvl="1"/>
            <a:r>
              <a:rPr lang="en-US" dirty="0">
                <a:ea typeface="ＭＳ Ｐゴシック" pitchFamily="-107" charset="-128"/>
              </a:rPr>
              <a:t>6 billion structured cells (2005).</a:t>
            </a:r>
          </a:p>
          <a:p>
            <a:pPr lvl="1"/>
            <a:r>
              <a:rPr lang="en-US" dirty="0">
                <a:ea typeface="ＭＳ Ｐゴシック" pitchFamily="-107" charset="-128"/>
              </a:rPr>
              <a:t>250 million unstructured cells (2005).</a:t>
            </a:r>
          </a:p>
          <a:p>
            <a:pPr lvl="1"/>
            <a:r>
              <a:rPr lang="en-US" dirty="0">
                <a:ea typeface="ＭＳ Ｐゴシック" pitchFamily="-107" charset="-128"/>
              </a:rPr>
              <a:t>Billions of AMR cells (2008).</a:t>
            </a:r>
          </a:p>
          <a:p>
            <a:pPr lvl="1"/>
            <a:r>
              <a:rPr lang="en-US" dirty="0">
                <a:ea typeface="ＭＳ Ｐゴシック" pitchFamily="-107" charset="-128"/>
              </a:rPr>
              <a:t>Scaling test over 1 Trillion cells (2010</a:t>
            </a:r>
            <a:r>
              <a:rPr lang="en-US" dirty="0" smtClean="0">
                <a:ea typeface="ＭＳ Ｐゴシック" pitchFamily="-107" charset="-128"/>
              </a:rPr>
              <a:t>).</a:t>
            </a:r>
          </a:p>
          <a:p>
            <a:pPr lvl="1"/>
            <a:r>
              <a:rPr lang="en-US" dirty="0" smtClean="0"/>
              <a:t>6.33 billion unstructured cells in Catalyst (2016).</a:t>
            </a:r>
            <a:endParaRPr lang="en-US" dirty="0"/>
          </a:p>
        </p:txBody>
      </p:sp>
    </p:spTree>
    <p:extLst>
      <p:ext uri="{BB962C8B-B14F-4D97-AF65-F5344CB8AC3E}">
        <p14:creationId xmlns:p14="http://schemas.microsoft.com/office/powerpoint/2010/main" val="3192643483"/>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2" name="Picture 1" descr="Map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46807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MapSatur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16770933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45829821"/>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smtClean="0">
                <a:ea typeface="ＭＳ Ｐゴシック" pitchFamily="-107" charset="-128"/>
              </a:rPr>
              <a:t>Loading Data with Time</a:t>
            </a:r>
          </a:p>
        </p:txBody>
      </p:sp>
      <p:sp>
        <p:nvSpPr>
          <p:cNvPr id="14029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the file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140293" name="Picture 5"/>
          <p:cNvPicPr>
            <a:picLocks noChangeAspect="1" noChangeArrowheads="1"/>
          </p:cNvPicPr>
          <p:nvPr/>
        </p:nvPicPr>
        <p:blipFill>
          <a:blip r:embed="rId3"/>
          <a:srcRect/>
          <a:stretch>
            <a:fillRect/>
          </a:stretch>
        </p:blipFill>
        <p:spPr bwMode="auto">
          <a:xfrm>
            <a:off x="5486400" y="2209800"/>
            <a:ext cx="3317875" cy="2730500"/>
          </a:xfrm>
          <a:prstGeom prst="rect">
            <a:avLst/>
          </a:prstGeom>
          <a:noFill/>
          <a:ln w="9525">
            <a:noFill/>
            <a:miter lim="800000"/>
            <a:headEnd/>
            <a:tailEnd/>
          </a:ln>
        </p:spPr>
      </p:pic>
      <p:sp>
        <p:nvSpPr>
          <p:cNvPr id="140294" name="Line 6"/>
          <p:cNvSpPr>
            <a:spLocks noChangeShapeType="1"/>
          </p:cNvSpPr>
          <p:nvPr/>
        </p:nvSpPr>
        <p:spPr bwMode="auto">
          <a:xfrm>
            <a:off x="5013325" y="2438400"/>
            <a:ext cx="685800" cy="0"/>
          </a:xfrm>
          <a:prstGeom prst="line">
            <a:avLst/>
          </a:prstGeom>
          <a:noFill/>
          <a:ln w="28575">
            <a:solidFill>
              <a:srgbClr val="FF0000"/>
            </a:solidFill>
            <a:round/>
            <a:headEnd/>
            <a:tailEnd type="triangle" w="lg" len="lg"/>
          </a:ln>
        </p:spPr>
        <p:txBody>
          <a:bodyPr/>
          <a:lstStyle/>
          <a:p>
            <a:endParaRPr lang="en-US"/>
          </a:p>
        </p:txBody>
      </p:sp>
      <p:pic>
        <p:nvPicPr>
          <p:cNvPr id="140295" name="Picture 8"/>
          <p:cNvPicPr>
            <a:picLocks noChangeAspect="1"/>
          </p:cNvPicPr>
          <p:nvPr/>
        </p:nvPicPr>
        <p:blipFill>
          <a:blip r:embed="rId4"/>
          <a:srcRect/>
          <a:stretch>
            <a:fillRect/>
          </a:stretch>
        </p:blipFill>
        <p:spPr bwMode="auto">
          <a:xfrm>
            <a:off x="1600200" y="3276600"/>
            <a:ext cx="457200" cy="457200"/>
          </a:xfrm>
          <a:prstGeom prst="rect">
            <a:avLst/>
          </a:prstGeom>
          <a:noFill/>
          <a:ln w="9525">
            <a:noFill/>
            <a:miter lim="800000"/>
            <a:headEnd/>
            <a:tailEnd/>
          </a:ln>
        </p:spPr>
      </p:pic>
      <p:pic>
        <p:nvPicPr>
          <p:cNvPr id="140296" name="Picture 9"/>
          <p:cNvPicPr>
            <a:picLocks noChangeAspect="1"/>
          </p:cNvPicPr>
          <p:nvPr/>
        </p:nvPicPr>
        <p:blipFill>
          <a:blip r:embed="rId5"/>
          <a:srcRect/>
          <a:stretch>
            <a:fillRect/>
          </a:stretch>
        </p:blipFill>
        <p:spPr bwMode="auto">
          <a:xfrm>
            <a:off x="1524000" y="3886200"/>
            <a:ext cx="457200" cy="457200"/>
          </a:xfrm>
          <a:prstGeom prst="rect">
            <a:avLst/>
          </a:prstGeom>
          <a:noFill/>
          <a:ln w="9525">
            <a:noFill/>
            <a:miter lim="800000"/>
            <a:headEnd/>
            <a:tailEnd/>
          </a:ln>
        </p:spPr>
      </p:pic>
      <p:pic>
        <p:nvPicPr>
          <p:cNvPr id="9" name="Picture 8" descr="Appl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743200"/>
            <a:ext cx="1336431" cy="457200"/>
          </a:xfrm>
          <a:prstGeom prst="rect">
            <a:avLst/>
          </a:prstGeom>
        </p:spPr>
      </p:pic>
    </p:spTree>
    <p:extLst>
      <p:ext uri="{BB962C8B-B14F-4D97-AF65-F5344CB8AC3E}">
        <p14:creationId xmlns:p14="http://schemas.microsoft.com/office/powerpoint/2010/main" val="1717708228"/>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p:cNvSpPr>
            <a:spLocks noGrp="1" noChangeArrowheads="1"/>
          </p:cNvSpPr>
          <p:nvPr>
            <p:ph type="title"/>
          </p:nvPr>
        </p:nvSpPr>
        <p:spPr/>
        <p:txBody>
          <a:bodyPr/>
          <a:lstStyle/>
          <a:p>
            <a:r>
              <a:rPr lang="en-US" smtClean="0">
                <a:ea typeface="ＭＳ Ｐゴシック" pitchFamily="-107" charset="-128"/>
              </a:rPr>
              <a:t>Animation Toolbar</a:t>
            </a:r>
          </a:p>
        </p:txBody>
      </p:sp>
      <p:pic>
        <p:nvPicPr>
          <p:cNvPr id="2" name="Picture 1" descr="AnimationToolb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19400"/>
            <a:ext cx="8229600" cy="901700"/>
          </a:xfrm>
          <a:prstGeom prst="rect">
            <a:avLst/>
          </a:prstGeom>
        </p:spPr>
      </p:pic>
    </p:spTree>
    <p:extLst>
      <p:ext uri="{BB962C8B-B14F-4D97-AF65-F5344CB8AC3E}">
        <p14:creationId xmlns:p14="http://schemas.microsoft.com/office/powerpoint/2010/main" val="2118358392"/>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spTree>
    <p:extLst>
      <p:ext uri="{BB962C8B-B14F-4D97-AF65-F5344CB8AC3E}">
        <p14:creationId xmlns:p14="http://schemas.microsoft.com/office/powerpoint/2010/main" val="812166089"/>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a:p>
            <a:pPr marL="781050" indent="-609600">
              <a:buFontTx/>
              <a:buAutoNum type="arabicPeriod"/>
            </a:pPr>
            <a:r>
              <a:rPr lang="en-US" dirty="0" smtClean="0">
                <a:ea typeface="ＭＳ Ｐゴシック" pitchFamily="-107" charset="-128"/>
              </a:rPr>
              <a:t>Fix with Rescale to Data Range.</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pic>
        <p:nvPicPr>
          <p:cNvPr id="146440" name="Picture 13"/>
          <p:cNvPicPr>
            <a:picLocks noChangeAspect="1"/>
          </p:cNvPicPr>
          <p:nvPr/>
        </p:nvPicPr>
        <p:blipFill>
          <a:blip r:embed="rId6"/>
          <a:srcRect/>
          <a:stretch>
            <a:fillRect/>
          </a:stretch>
        </p:blipFill>
        <p:spPr bwMode="auto">
          <a:xfrm>
            <a:off x="7467600" y="3413125"/>
            <a:ext cx="457200" cy="396875"/>
          </a:xfrm>
          <a:prstGeom prst="rect">
            <a:avLst/>
          </a:prstGeom>
          <a:noFill/>
          <a:ln w="9525">
            <a:noFill/>
            <a:miter lim="800000"/>
            <a:headEnd/>
            <a:tailEnd/>
          </a:ln>
        </p:spPr>
      </p:pic>
    </p:spTree>
    <p:extLst>
      <p:ext uri="{BB962C8B-B14F-4D97-AF65-F5344CB8AC3E}">
        <p14:creationId xmlns:p14="http://schemas.microsoft.com/office/powerpoint/2010/main" val="2044288251"/>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Go to representative time and hit</a:t>
            </a:r>
          </a:p>
          <a:p>
            <a:r>
              <a:rPr lang="en-US" dirty="0" smtClean="0"/>
              <a:t>In </a:t>
            </a:r>
            <a:r>
              <a:rPr lang="en-US" dirty="0" smtClean="0">
                <a:latin typeface="Verdana"/>
                <a:cs typeface="Verdana"/>
              </a:rPr>
              <a:t>Settings</a:t>
            </a:r>
            <a:r>
              <a:rPr lang="en-US" dirty="0" smtClean="0"/>
              <a:t> change </a:t>
            </a:r>
            <a:r>
              <a:rPr lang="en-US" dirty="0" smtClean="0">
                <a:latin typeface="Verdana"/>
                <a:cs typeface="Verdana"/>
              </a:rPr>
              <a:t>On File Open </a:t>
            </a:r>
            <a:r>
              <a:rPr lang="en-US" dirty="0" smtClean="0"/>
              <a:t>to </a:t>
            </a:r>
            <a:r>
              <a:rPr lang="en-US" dirty="0" err="1" smtClean="0">
                <a:latin typeface="Verdana"/>
                <a:cs typeface="Verdana"/>
              </a:rPr>
              <a:t>Goto</a:t>
            </a:r>
            <a:r>
              <a:rPr lang="en-US" dirty="0" smtClean="0">
                <a:latin typeface="Verdana"/>
                <a:cs typeface="Verdana"/>
              </a:rPr>
              <a:t> last </a:t>
            </a:r>
            <a:r>
              <a:rPr lang="en-US" dirty="0" err="1" smtClean="0">
                <a:latin typeface="Verdana"/>
                <a:cs typeface="Verdana"/>
              </a:rPr>
              <a:t>timestep</a:t>
            </a:r>
            <a:r>
              <a:rPr lang="en-US" dirty="0" smtClean="0"/>
              <a:t>.</a:t>
            </a:r>
            <a:endParaRPr lang="en-US" dirty="0"/>
          </a:p>
        </p:txBody>
      </p:sp>
      <p:pic>
        <p:nvPicPr>
          <p:cNvPr id="4" name="Picture 13"/>
          <p:cNvPicPr>
            <a:picLocks noChangeAspect="1"/>
          </p:cNvPicPr>
          <p:nvPr/>
        </p:nvPicPr>
        <p:blipFill>
          <a:blip r:embed="rId2"/>
          <a:srcRect/>
          <a:stretch>
            <a:fillRect/>
          </a:stretch>
        </p:blipFill>
        <p:spPr bwMode="auto">
          <a:xfrm>
            <a:off x="7162800" y="1600200"/>
            <a:ext cx="457200" cy="396875"/>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3093105" y="3200400"/>
            <a:ext cx="2957790" cy="3657600"/>
          </a:xfrm>
          <a:prstGeom prst="rect">
            <a:avLst/>
          </a:prstGeom>
        </p:spPr>
      </p:pic>
    </p:spTree>
    <p:extLst>
      <p:ext uri="{BB962C8B-B14F-4D97-AF65-F5344CB8AC3E}">
        <p14:creationId xmlns:p14="http://schemas.microsoft.com/office/powerpoint/2010/main" val="1854570861"/>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Set a custom range.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1713855"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1194808269"/>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a:latin typeface="Verdana"/>
                <a:cs typeface="Verdana"/>
              </a:rPr>
              <a:t>Rescale to range over all </a:t>
            </a:r>
            <a:r>
              <a:rPr lang="en-US" dirty="0" err="1">
                <a:latin typeface="Verdana"/>
                <a:cs typeface="Verdana"/>
              </a:rPr>
              <a:t>timesteps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2256294"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206034988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36184</TotalTime>
  <Words>7574</Words>
  <Application>Microsoft Office PowerPoint</Application>
  <PresentationFormat>On-screen Show (4:3)</PresentationFormat>
  <Paragraphs>1590</Paragraphs>
  <Slides>239</Slides>
  <Notes>170</Notes>
  <HiddenSlides>6</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239</vt:i4>
      </vt:variant>
    </vt:vector>
  </HeadingPairs>
  <TitlesOfParts>
    <vt:vector size="251" baseType="lpstr">
      <vt:lpstr>ＭＳ Ｐゴシック</vt:lpstr>
      <vt:lpstr>Arial</vt:lpstr>
      <vt:lpstr>Calibri</vt:lpstr>
      <vt:lpstr>Courier</vt:lpstr>
      <vt:lpstr>Helvetica</vt:lpstr>
      <vt:lpstr>Tahoma</vt:lpstr>
      <vt:lpstr>Times New Roman</vt:lpstr>
      <vt:lpstr>Verdana</vt:lpstr>
      <vt:lpstr>Wingdings</vt:lpstr>
      <vt:lpstr>Zapf Dingbats</vt:lpstr>
      <vt:lpstr>Default Design</vt:lpstr>
      <vt:lpstr>Acrobat Document</vt:lpstr>
      <vt:lpstr>Large Scale Visualization with ParaView</vt:lpstr>
      <vt:lpstr>Outline</vt:lpstr>
      <vt:lpstr>To Follow Along…</vt:lpstr>
      <vt:lpstr>If You Need Help</vt:lpstr>
      <vt:lpstr>Introduction</vt:lpstr>
      <vt:lpstr>What is ParaView?</vt:lpstr>
      <vt:lpstr>PowerPoint Presentation</vt:lpstr>
      <vt:lpstr>Current ParaView Usage</vt:lpstr>
      <vt:lpstr>Data Ranges</vt:lpstr>
      <vt:lpstr>ParaView Application Architecture</vt:lpstr>
      <vt:lpstr>ParaView Development</vt:lpstr>
      <vt:lpstr>Current Funding</vt:lpstr>
      <vt:lpstr>Basics of Visualization</vt:lpstr>
      <vt:lpstr>Data Types</vt:lpstr>
      <vt:lpstr>More Information</vt:lpstr>
      <vt:lpstr>Help Menu</vt:lpstr>
      <vt:lpstr>If You Need Help</vt:lpstr>
      <vt:lpstr>Basic Usage</vt:lpstr>
      <vt:lpstr>User Interface</vt:lpstr>
      <vt:lpstr>Getting Back GUI Components</vt:lpstr>
      <vt:lpstr>Creating a Cylinder Source</vt:lpstr>
      <vt:lpstr>Simple Camera Manipulation</vt:lpstr>
      <vt:lpstr>Creating a Cylinder Source</vt:lpstr>
      <vt:lpstr>Pipeline Object Controls</vt:lpstr>
      <vt:lpstr>Copy/Paste/Reset/Save Parameters</vt:lpstr>
      <vt:lpstr>Display Properties</vt:lpstr>
      <vt:lpstr>Change Render Properties</vt:lpstr>
      <vt:lpstr>Render View Options</vt:lpstr>
      <vt:lpstr>Change Render Properties</vt:lpstr>
      <vt:lpstr>Advanced Properties</vt:lpstr>
      <vt:lpstr>Searching Properties</vt:lpstr>
      <vt:lpstr>Searching Properties</vt:lpstr>
      <vt:lpstr>Using Auto Apply</vt:lpstr>
      <vt:lpstr>Changing the Color Palette</vt:lpstr>
      <vt:lpstr>Color Palettes</vt:lpstr>
      <vt:lpstr>Undo Redo</vt:lpstr>
      <vt:lpstr>Creating a Cylinder Source</vt:lpstr>
      <vt:lpstr>Supported Data Types</vt:lpstr>
      <vt:lpstr>Custom Data Import: Prototype with Python</vt:lpstr>
      <vt:lpstr>Custom Data Import: Plugin Containing a Reader</vt:lpstr>
      <vt:lpstr>Load disk_out_ref.ex2</vt:lpstr>
      <vt:lpstr>Load disk_out_ref.ex2</vt:lpstr>
      <vt:lpstr>Data Representation</vt:lpstr>
      <vt:lpstr>Geometry Representations</vt:lpstr>
      <vt:lpstr>Common Filters</vt:lpstr>
      <vt:lpstr>Filters Menu</vt:lpstr>
      <vt:lpstr>Quick Launch</vt:lpstr>
      <vt:lpstr>Apply a Filter</vt:lpstr>
      <vt:lpstr>Apply a Filter</vt:lpstr>
      <vt:lpstr>Apply a Filter</vt:lpstr>
      <vt:lpstr>Create a Cutaway Surface</vt:lpstr>
      <vt:lpstr>Create a Cutaway Surface</vt:lpstr>
      <vt:lpstr>Pipeline Browser Structure</vt:lpstr>
      <vt:lpstr>Pipeline Browser Structure</vt:lpstr>
      <vt:lpstr>Pipeline Browser Structure</vt:lpstr>
      <vt:lpstr>Reset ParaView</vt:lpstr>
      <vt:lpstr>Multiview</vt:lpstr>
      <vt:lpstr>Multiview</vt:lpstr>
      <vt:lpstr>Multiview</vt:lpstr>
      <vt:lpstr>Multiview</vt:lpstr>
      <vt:lpstr>Multiview</vt:lpstr>
      <vt:lpstr>Modifying Views</vt:lpstr>
      <vt:lpstr>Modifying Views</vt:lpstr>
      <vt:lpstr>Reset ParaView</vt:lpstr>
      <vt:lpstr>Streamlines</vt:lpstr>
      <vt:lpstr>Streamlines</vt:lpstr>
      <vt:lpstr>Getting Fancy</vt:lpstr>
      <vt:lpstr>Getting Answers</vt:lpstr>
      <vt:lpstr>Reset ParaView</vt:lpstr>
      <vt:lpstr>Common Data Analysis Filters</vt:lpstr>
      <vt:lpstr>Plotting</vt:lpstr>
      <vt:lpstr>3D Widgets</vt:lpstr>
      <vt:lpstr>Placing 3D Line Widget Endpoints</vt:lpstr>
      <vt:lpstr>Plotting</vt:lpstr>
      <vt:lpstr>Interacting with Plots</vt:lpstr>
      <vt:lpstr>Plots are Views</vt:lpstr>
      <vt:lpstr>Adjusting Plots</vt:lpstr>
      <vt:lpstr>Histogram / Bar Chart</vt:lpstr>
      <vt:lpstr>Reset ParaView</vt:lpstr>
      <vt:lpstr>Geometry Representations</vt:lpstr>
      <vt:lpstr>Volume Rendering</vt:lpstr>
      <vt:lpstr>Volume Rendering +  Surface Geometry</vt:lpstr>
      <vt:lpstr>Transfer Function Editor</vt:lpstr>
      <vt:lpstr>Modify Transfer Function</vt:lpstr>
      <vt:lpstr>Rainbow Colors: Never Use Them</vt:lpstr>
      <vt:lpstr>Rainbow: Color Deficiencies</vt:lpstr>
      <vt:lpstr>Rainbow: Implicit Ordering</vt:lpstr>
      <vt:lpstr>Rainbow: Implicit Ordering</vt:lpstr>
      <vt:lpstr>Rainbow: Perceptually Uneven</vt:lpstr>
      <vt:lpstr>PowerPoint Presentation</vt:lpstr>
      <vt:lpstr>PowerPoint Presentation</vt:lpstr>
      <vt:lpstr>Reset ParaView</vt:lpstr>
      <vt:lpstr>Loading Data with Time</vt:lpstr>
      <vt:lpstr>Animation Toolbar</vt:lpstr>
      <vt:lpstr>Animation Pitfall</vt:lpstr>
      <vt:lpstr>Animation Pitfall</vt:lpstr>
      <vt:lpstr>Data Range Workarounds</vt:lpstr>
      <vt:lpstr>Data Range Workarounds</vt:lpstr>
      <vt:lpstr>Data Range Workarounds</vt:lpstr>
      <vt:lpstr>Reset ParaView</vt:lpstr>
      <vt:lpstr>Animation View</vt:lpstr>
      <vt:lpstr>Animation View</vt:lpstr>
      <vt:lpstr>Changing Animation Timing</vt:lpstr>
      <vt:lpstr>Changing Animation Timing</vt:lpstr>
      <vt:lpstr>Smoothing the Animation</vt:lpstr>
      <vt:lpstr>Adding Text Annotation</vt:lpstr>
      <vt:lpstr>Text Position</vt:lpstr>
      <vt:lpstr>Annotate Time</vt:lpstr>
      <vt:lpstr>Annotate Time</vt:lpstr>
      <vt:lpstr>Save Screenshot/Animation</vt:lpstr>
      <vt:lpstr>Save Screenshot/Animation</vt:lpstr>
      <vt:lpstr>Reset ParaView</vt:lpstr>
      <vt:lpstr>Query-Based Selection</vt:lpstr>
      <vt:lpstr>Query-Based Selection</vt:lpstr>
      <vt:lpstr>Brush Selection</vt:lpstr>
      <vt:lpstr>Selections</vt:lpstr>
      <vt:lpstr>Frustum vs. Id Selections</vt:lpstr>
      <vt:lpstr>Adding Labels</vt:lpstr>
      <vt:lpstr>Adding Labels</vt:lpstr>
      <vt:lpstr>Plot Selection Over Time</vt:lpstr>
      <vt:lpstr>Reset ParaView</vt:lpstr>
      <vt:lpstr>Extracting a Selection</vt:lpstr>
      <vt:lpstr>Reset ParaView</vt:lpstr>
      <vt:lpstr>Make an Animation</vt:lpstr>
      <vt:lpstr>Make an Animation</vt:lpstr>
      <vt:lpstr>Animating Two Properties</vt:lpstr>
      <vt:lpstr>Camera Orbit</vt:lpstr>
      <vt:lpstr>Reset ParaView</vt:lpstr>
      <vt:lpstr>Following Data</vt:lpstr>
      <vt:lpstr>Batch Scripting</vt:lpstr>
      <vt:lpstr>Python Batch Scripting</vt:lpstr>
      <vt:lpstr>Reset ParaView</vt:lpstr>
      <vt:lpstr>Tracing ParaView State</vt:lpstr>
      <vt:lpstr>Python Tracing Options</vt:lpstr>
      <vt:lpstr>Tracing ParaView State</vt:lpstr>
      <vt:lpstr>Adding a Macro</vt:lpstr>
      <vt:lpstr>Reset ParaView</vt:lpstr>
      <vt:lpstr>Creating a Pipeline</vt:lpstr>
      <vt:lpstr>Creating a Pipeline</vt:lpstr>
      <vt:lpstr>Changing Properties</vt:lpstr>
      <vt:lpstr>Branching and Merging Pipeline</vt:lpstr>
      <vt:lpstr>Finding Pipeline Objects</vt:lpstr>
      <vt:lpstr>Reset ParaView</vt:lpstr>
      <vt:lpstr>Reading Files</vt:lpstr>
      <vt:lpstr>Querying Attributes</vt:lpstr>
      <vt:lpstr>Coloring Data</vt:lpstr>
      <vt:lpstr>Controlling the View</vt:lpstr>
      <vt:lpstr>Save Results</vt:lpstr>
      <vt:lpstr>Visualizing Large Models</vt:lpstr>
      <vt:lpstr>Golevka Asteroid vs.  10 Megaton Explosion</vt:lpstr>
      <vt:lpstr>Polar Vortex Breakdown</vt:lpstr>
      <vt:lpstr>Objects-in-Crosswind Fire</vt:lpstr>
      <vt:lpstr>Large Scale AMR</vt:lpstr>
      <vt:lpstr>Wing with Unsteady Crossflow from Synthetic Jet (3.3B tet)</vt:lpstr>
      <vt:lpstr>Wake of Deflected Wing Flap</vt:lpstr>
      <vt:lpstr>Data Parallel Pipelines</vt:lpstr>
      <vt:lpstr>Data Parallel Pipelines</vt:lpstr>
      <vt:lpstr>Data Parallel Pipelines</vt:lpstr>
      <vt:lpstr>Data Parallel Pipelines</vt:lpstr>
      <vt:lpstr>Data Parallel Pipelines</vt:lpstr>
      <vt:lpstr>Parallel Rendering</vt:lpstr>
      <vt:lpstr>Parallel Rendering</vt:lpstr>
      <vt:lpstr>Tiled Displays</vt:lpstr>
      <vt:lpstr>ParaView Architecture</vt:lpstr>
      <vt:lpstr>Standalone</vt:lpstr>
      <vt:lpstr>Client-Server</vt:lpstr>
      <vt:lpstr>Client-Render Server-Data Server</vt:lpstr>
      <vt:lpstr>How to Visualize Large Data?</vt:lpstr>
      <vt:lpstr>Requirements for Installing ParaView Server</vt:lpstr>
      <vt:lpstr>Connecting to a ParaView Server</vt:lpstr>
      <vt:lpstr>Batch Parallel Processing</vt:lpstr>
      <vt:lpstr>Batch Parallel Processing</vt:lpstr>
      <vt:lpstr>Interactive Parallel Processing</vt:lpstr>
      <vt:lpstr>Interactive Parallel Processing</vt:lpstr>
      <vt:lpstr>Interactive Parallel Processing</vt:lpstr>
      <vt:lpstr>Interactive Parallel Processing</vt:lpstr>
      <vt:lpstr>Try a Remote Server Configuration</vt:lpstr>
      <vt:lpstr>Try a Remote Server Configuration</vt:lpstr>
      <vt:lpstr>Try a Remote Server Configuration</vt:lpstr>
      <vt:lpstr>Try a Remote Server Configuration</vt:lpstr>
      <vt:lpstr>Try a Remote Server Configuration</vt:lpstr>
      <vt:lpstr>Memory Inspector</vt:lpstr>
      <vt:lpstr>Data Parallel Pipelines</vt:lpstr>
      <vt:lpstr>Advanced Data Parallel Pipelines</vt:lpstr>
      <vt:lpstr>Advanced Data Parallel Pipelines</vt:lpstr>
      <vt:lpstr>Advanced Data Parallel Pipelines</vt:lpstr>
      <vt:lpstr>Data Partitioning</vt:lpstr>
      <vt:lpstr>Data Partitioning</vt:lpstr>
      <vt:lpstr>Data Partitioning</vt:lpstr>
      <vt:lpstr>Load Balancing/Ghost Cells</vt:lpstr>
      <vt:lpstr>Job Size Rules of Thumb</vt:lpstr>
      <vt:lpstr>Avoiding Data Explosion</vt:lpstr>
      <vt:lpstr>Topology Changing, No Reduction</vt:lpstr>
      <vt:lpstr>Topology Changing, Moderate Reduction</vt:lpstr>
      <vt:lpstr>Topology Changing, Dimension Reduction</vt:lpstr>
      <vt:lpstr>Adds Field Data</vt:lpstr>
      <vt:lpstr>Total Shallow Copy or Output Independent of Input</vt:lpstr>
      <vt:lpstr>Special Cases</vt:lpstr>
      <vt:lpstr>Culling Data</vt:lpstr>
      <vt:lpstr>Culling Data</vt:lpstr>
      <vt:lpstr>Resample To Image</vt:lpstr>
      <vt:lpstr>Resample To Image</vt:lpstr>
      <vt:lpstr>Rendering Modes</vt:lpstr>
      <vt:lpstr>Level of Detail (LOD)</vt:lpstr>
      <vt:lpstr>3D Rendering Parameters</vt:lpstr>
      <vt:lpstr>Image Size LOD</vt:lpstr>
      <vt:lpstr>Parallel Rendering Parameters</vt:lpstr>
      <vt:lpstr>Parameters for Large Data</vt:lpstr>
      <vt:lpstr>Parameters for Low Bandwidth</vt:lpstr>
      <vt:lpstr>Parameters for High Latency</vt:lpstr>
      <vt:lpstr>PowerPoint Presentation</vt:lpstr>
      <vt:lpstr>Why In Situ?</vt:lpstr>
      <vt:lpstr>Why In Situ?</vt:lpstr>
      <vt:lpstr>In Situ Analysis and Visualization</vt:lpstr>
      <vt:lpstr>Reduced File IO Costs</vt:lpstr>
      <vt:lpstr>Access to More Data</vt:lpstr>
      <vt:lpstr>Faster Time to Solution</vt:lpstr>
      <vt:lpstr>Quick and Easy Run-Time Checks</vt:lpstr>
      <vt:lpstr>Small Run-Time Overhead</vt:lpstr>
      <vt:lpstr>High Level View</vt:lpstr>
      <vt:lpstr>In Situ Analysis and Visualization</vt:lpstr>
      <vt:lpstr>In Situ Exercise</vt:lpstr>
      <vt:lpstr>ParaView GUI Plugin</vt:lpstr>
      <vt:lpstr>In Situ Exercise – Load Plugin</vt:lpstr>
      <vt:lpstr>In Situ Exercise – New Menus</vt:lpstr>
      <vt:lpstr>In Situ Exercise</vt:lpstr>
      <vt:lpstr>In Situ Exercise – Adding in Writers</vt:lpstr>
      <vt:lpstr>In Situ Exercise –  Exporting the Script</vt:lpstr>
      <vt:lpstr>In Situ Exercise – Select Inputs</vt:lpstr>
      <vt:lpstr>In Situ Exercise – Specify Renderings</vt:lpstr>
      <vt:lpstr>In Situ Exercise – Save the Script</vt:lpstr>
      <vt:lpstr>In Situ Exercise</vt:lpstr>
      <vt:lpstr>ParaView Catalyst Possibilities</vt:lpstr>
      <vt:lpstr>Want to Learn More?</vt:lpstr>
      <vt:lpstr>Further Reading</vt:lpstr>
      <vt:lpstr>Further Reading Visualization and Customization</vt:lpstr>
      <vt:lpstr>Further Reading Parallel VTK Topics</vt:lpstr>
      <vt:lpstr>Further Reading Advanced Pipeline Execution</vt:lpstr>
      <vt:lpstr>Further Reading Parallel Rendering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32pt</dc:title>
  <cp:lastModifiedBy>Kenneth </cp:lastModifiedBy>
  <cp:revision>443</cp:revision>
  <cp:lastPrinted>2016-11-07T23:36:26Z</cp:lastPrinted>
  <dcterms:created xsi:type="dcterms:W3CDTF">2010-07-16T17:07:32Z</dcterms:created>
  <dcterms:modified xsi:type="dcterms:W3CDTF">2017-10-30T19:38:46Z</dcterms:modified>
</cp:coreProperties>
</file>