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3" r:id="rId4"/>
    <p:sldId id="275" r:id="rId5"/>
    <p:sldId id="257" r:id="rId6"/>
    <p:sldId id="259" r:id="rId7"/>
    <p:sldId id="265" r:id="rId8"/>
    <p:sldId id="266" r:id="rId9"/>
    <p:sldId id="267" r:id="rId10"/>
    <p:sldId id="263" r:id="rId11"/>
    <p:sldId id="264" r:id="rId12"/>
    <p:sldId id="274" r:id="rId13"/>
    <p:sldId id="268" r:id="rId14"/>
    <p:sldId id="269" r:id="rId15"/>
    <p:sldId id="270" r:id="rId16"/>
    <p:sldId id="271" r:id="rId17"/>
    <p:sldId id="272" r:id="rId18"/>
    <p:sldId id="262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0FA11-E8D8-B94A-B82C-C309DF23AABA}" type="datetimeFigureOut">
              <a:rPr lang="en-US" smtClean="0"/>
              <a:t>6/27/11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43F4D-D397-6D4C-872B-BE42423F66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Marcel</a:t>
            </a:r>
            <a:r>
              <a:rPr lang="en-US" baseline="0" dirty="0" smtClean="0"/>
              <a:t> here at 2pm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43F4D-D397-6D4C-872B-BE42423F66C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Stephen, Brad 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43F4D-D397-6D4C-872B-BE42423F66C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43F4D-D397-6D4C-872B-BE42423F66C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1C199-4836-8F47-AC70-D993A80E8BC4}" type="datetimeFigureOut">
              <a:rPr lang="en-US" smtClean="0"/>
              <a:t>6/25/11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8A68-ABFB-C345-AE14-ADE1401FAF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SM222/Documents/Presentations/051711_EVL17_FR_ov.mo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4: Web based applications/ </a:t>
            </a:r>
            <a:r>
              <a:rPr lang="en-US" dirty="0" err="1" smtClean="0"/>
              <a:t>crowdsourcing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Marcel </a:t>
            </a:r>
            <a:r>
              <a:rPr lang="en-US" dirty="0" err="1" smtClean="0"/>
              <a:t>Prastawa</a:t>
            </a:r>
            <a:endParaRPr lang="en-US" dirty="0" smtClean="0"/>
          </a:p>
          <a:p>
            <a:r>
              <a:rPr lang="en-US" dirty="0" err="1" smtClean="0"/>
              <a:t>Ziv</a:t>
            </a:r>
            <a:r>
              <a:rPr lang="en-US" dirty="0" smtClean="0"/>
              <a:t> </a:t>
            </a:r>
            <a:r>
              <a:rPr lang="en-US" dirty="0" err="1" smtClean="0"/>
              <a:t>Yaniv</a:t>
            </a:r>
            <a:endParaRPr lang="en-US" dirty="0" smtClean="0"/>
          </a:p>
          <a:p>
            <a:r>
              <a:rPr lang="en-US" dirty="0" smtClean="0"/>
              <a:t>Patrick Reynolds</a:t>
            </a:r>
          </a:p>
          <a:p>
            <a:r>
              <a:rPr lang="en-US" dirty="0" smtClean="0"/>
              <a:t>Stephen </a:t>
            </a:r>
            <a:r>
              <a:rPr lang="en-US" dirty="0" err="1" smtClean="0"/>
              <a:t>Aylward</a:t>
            </a:r>
            <a:endParaRPr lang="en-US" dirty="0" smtClean="0"/>
          </a:p>
          <a:p>
            <a:r>
              <a:rPr lang="en-US" dirty="0" smtClean="0"/>
              <a:t>Sean Megason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051711_EVL17_FR_ov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2200" y="1600200"/>
            <a:ext cx="4953073" cy="4953073"/>
          </a:xfrm>
        </p:spPr>
      </p:pic>
      <p:sp>
        <p:nvSpPr>
          <p:cNvPr id="5" name="TextBox 4"/>
          <p:cNvSpPr txBox="1"/>
          <p:nvPr/>
        </p:nvSpPr>
        <p:spPr>
          <a:xfrm>
            <a:off x="6338455" y="3332669"/>
            <a:ext cx="28055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Confocal</a:t>
            </a:r>
            <a:r>
              <a:rPr lang="en-US" sz="2000" dirty="0" smtClean="0"/>
              <a:t> </a:t>
            </a:r>
            <a:r>
              <a:rPr lang="en-US" sz="2000" dirty="0" err="1" smtClean="0"/>
              <a:t>timelapse</a:t>
            </a:r>
            <a:r>
              <a:rPr lang="en-US" sz="2000" dirty="0" smtClean="0"/>
              <a:t> zebrafish development – segmentation and tracking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ET-MRI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206" r="-18206"/>
          <a:stretch>
            <a:fillRect/>
          </a:stretch>
        </p:blipFill>
        <p:spPr>
          <a:xfrm>
            <a:off x="44916" y="1600200"/>
            <a:ext cx="8930509" cy="4911436"/>
          </a:xfrm>
        </p:spPr>
      </p:pic>
      <p:sp>
        <p:nvSpPr>
          <p:cNvPr id="5" name="TextBox 4"/>
          <p:cNvSpPr txBox="1"/>
          <p:nvPr/>
        </p:nvSpPr>
        <p:spPr>
          <a:xfrm>
            <a:off x="5543077" y="3686613"/>
            <a:ext cx="2870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PET-MRI of mouse cancer model - segmentation and registration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Raw Data</a:t>
            </a:r>
          </a:p>
          <a:p>
            <a:pPr lvl="1"/>
            <a:r>
              <a:rPr lang="en-US" dirty="0" smtClean="0"/>
              <a:t>Upload restricted to small group for SCORE++ repository</a:t>
            </a:r>
          </a:p>
          <a:p>
            <a:pPr lvl="1"/>
            <a:r>
              <a:rPr lang="en-US" dirty="0" smtClean="0"/>
              <a:t>Download – anonymous</a:t>
            </a:r>
          </a:p>
          <a:p>
            <a:r>
              <a:rPr lang="en-US" dirty="0" smtClean="0"/>
              <a:t>Segmented Data (crowd source)</a:t>
            </a:r>
          </a:p>
          <a:p>
            <a:pPr lvl="1"/>
            <a:r>
              <a:rPr lang="en-US" dirty="0" smtClean="0"/>
              <a:t>Upload - registered users</a:t>
            </a:r>
          </a:p>
          <a:p>
            <a:pPr lvl="1"/>
            <a:r>
              <a:rPr lang="en-US" dirty="0" smtClean="0"/>
              <a:t>Download - anonymous</a:t>
            </a:r>
          </a:p>
          <a:p>
            <a:r>
              <a:rPr lang="en-US" dirty="0" smtClean="0"/>
              <a:t>Challenge testing</a:t>
            </a:r>
          </a:p>
          <a:p>
            <a:pPr lvl="1"/>
            <a:r>
              <a:rPr lang="en-US" dirty="0" smtClean="0"/>
              <a:t>Registered users, run on VM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Must balance completeness with ease-of-use</a:t>
            </a:r>
          </a:p>
          <a:p>
            <a:r>
              <a:rPr lang="en-US" dirty="0" smtClean="0"/>
              <a:t>Small set of structured data – image itself</a:t>
            </a:r>
          </a:p>
          <a:p>
            <a:r>
              <a:rPr lang="en-US" dirty="0" smtClean="0"/>
              <a:t>Unstructured data as in methods section of paper – experiment, image acquisition</a:t>
            </a:r>
          </a:p>
          <a:p>
            <a:r>
              <a:rPr lang="en-US" dirty="0" smtClean="0"/>
              <a:t>Biological question / image analysis challenge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exists for synthetic data</a:t>
            </a:r>
          </a:p>
          <a:p>
            <a:r>
              <a:rPr lang="en-US" dirty="0" err="1" smtClean="0"/>
              <a:t>ImageReaderInTotoSource</a:t>
            </a:r>
            <a:endParaRPr lang="en-US" dirty="0" smtClean="0"/>
          </a:p>
          <a:p>
            <a:pPr lvl="1"/>
            <a:r>
              <a:rPr lang="en-US" dirty="0" smtClean="0"/>
              <a:t>Model cell shape, distribution, division</a:t>
            </a:r>
          </a:p>
          <a:p>
            <a:pPr lvl="1"/>
            <a:r>
              <a:rPr lang="en-US" dirty="0" smtClean="0"/>
              <a:t>Model imaging via a microscope (PSF, noise)</a:t>
            </a:r>
          </a:p>
          <a:p>
            <a:pPr lvl="1"/>
            <a:r>
              <a:rPr lang="en-US" dirty="0" smtClean="0"/>
              <a:t>Output simulated 4D image set plus ground truth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Done client side using their own apps (Slicer, </a:t>
            </a:r>
            <a:r>
              <a:rPr lang="en-US" dirty="0" err="1" smtClean="0"/>
              <a:t>GoFigure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Label map image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Will show</a:t>
            </a:r>
          </a:p>
          <a:p>
            <a:r>
              <a:rPr lang="en-US" dirty="0" smtClean="0"/>
              <a:t>Image set</a:t>
            </a:r>
          </a:p>
          <a:p>
            <a:r>
              <a:rPr lang="en-US" dirty="0" smtClean="0"/>
              <a:t>Algorithm</a:t>
            </a:r>
          </a:p>
          <a:p>
            <a:r>
              <a:rPr lang="en-US" dirty="0" smtClean="0"/>
              <a:t>Parameter</a:t>
            </a:r>
          </a:p>
          <a:p>
            <a:r>
              <a:rPr lang="en-US" dirty="0" smtClean="0"/>
              <a:t>Score</a:t>
            </a:r>
          </a:p>
          <a:p>
            <a:r>
              <a:rPr lang="en-US" dirty="0" smtClean="0"/>
              <a:t>Details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 Challenge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Upload algorithm</a:t>
            </a:r>
          </a:p>
          <a:p>
            <a:pPr lvl="1"/>
            <a:r>
              <a:rPr lang="en-US" dirty="0" smtClean="0"/>
              <a:t>ITK source code</a:t>
            </a:r>
          </a:p>
          <a:p>
            <a:pPr lvl="1"/>
            <a:r>
              <a:rPr lang="en-US" dirty="0" smtClean="0"/>
              <a:t>Executable</a:t>
            </a:r>
          </a:p>
          <a:p>
            <a:pPr lvl="1"/>
            <a:r>
              <a:rPr lang="en-US" dirty="0" smtClean="0"/>
              <a:t>Runs in VM with MIDAS</a:t>
            </a:r>
          </a:p>
          <a:p>
            <a:r>
              <a:rPr lang="en-US" dirty="0" smtClean="0"/>
              <a:t>Scoring</a:t>
            </a:r>
          </a:p>
          <a:p>
            <a:pPr marL="742950" lvl="2" indent="-342900"/>
            <a:r>
              <a:rPr lang="en-US" dirty="0" smtClean="0"/>
              <a:t>Code private for scoring</a:t>
            </a:r>
            <a:endParaRPr lang="en-US" dirty="0" smtClean="0"/>
          </a:p>
          <a:p>
            <a:r>
              <a:rPr lang="en-US" dirty="0" smtClean="0"/>
              <a:t>Dashboard</a:t>
            </a:r>
          </a:p>
          <a:p>
            <a:pPr marL="742950" lvl="2" indent="-342900"/>
            <a:r>
              <a:rPr lang="en-US" dirty="0" smtClean="0"/>
              <a:t>Code published as IJ article as part of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speeds over internet</a:t>
            </a:r>
          </a:p>
          <a:p>
            <a:r>
              <a:rPr lang="en-US" dirty="0" smtClean="0"/>
              <a:t>No ground truth</a:t>
            </a:r>
          </a:p>
          <a:p>
            <a:r>
              <a:rPr lang="en-US" dirty="0" smtClean="0"/>
              <a:t>Parameters for segmentation filters</a:t>
            </a:r>
          </a:p>
          <a:p>
            <a:r>
              <a:rPr lang="en-US" dirty="0" smtClean="0"/>
              <a:t>Parameters for scoring filters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</a:t>
            </a:r>
            <a:r>
              <a:rPr lang="en-US" dirty="0" smtClean="0"/>
              <a:t>authoritative</a:t>
            </a:r>
            <a:r>
              <a:rPr lang="en-US" dirty="0" smtClean="0"/>
              <a:t> instance of MIDAS at NLM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A2D2s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SCORE: Systematic Comparison through Objective Rating and Evaluation (</a:t>
            </a:r>
            <a:r>
              <a:rPr lang="en-US" dirty="0" err="1" smtClean="0"/>
              <a:t>Prastawa</a:t>
            </a:r>
            <a:r>
              <a:rPr lang="en-US" dirty="0" smtClean="0"/>
              <a:t>):</a:t>
            </a:r>
          </a:p>
          <a:p>
            <a:r>
              <a:rPr lang="en-US" dirty="0" smtClean="0"/>
              <a:t>SCORE++: Crowd sourced data, automatic segmentation, and ground truth for ITK4 (Megason):</a:t>
            </a:r>
          </a:p>
          <a:p>
            <a:r>
              <a:rPr lang="en-US" dirty="0" smtClean="0"/>
              <a:t>Framework for automated parameter tuning of ITK registration pipelines (</a:t>
            </a:r>
            <a:r>
              <a:rPr lang="en-US" dirty="0" err="1" smtClean="0"/>
              <a:t>Yaniv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Scoring filters- segmentation, tracking, registration algorithms</a:t>
            </a:r>
          </a:p>
          <a:p>
            <a:r>
              <a:rPr lang="en-US" dirty="0" smtClean="0"/>
              <a:t>Image repository – small, well curated, diverse collection with ground truth</a:t>
            </a:r>
          </a:p>
          <a:p>
            <a:r>
              <a:rPr lang="en-US" dirty="0" smtClean="0"/>
              <a:t>Infrastructure – test data IO, algorithm quality dashboard, grand challenge, crowd-sourced ground truth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57200" y="1570182"/>
            <a:ext cx="8370454" cy="16048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SCORE Server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Requisite Architecture Slide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35181" y="2020454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MIDAS Image Repository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2671" y="4317999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92945" y="4318000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23857" y="2020454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45823" y="2020453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Dashboard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620163" y="3902364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Insight Journal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620164" y="4906818"/>
            <a:ext cx="2066637" cy="83127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ITK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0"/>
            <a:endCxn id="4" idx="2"/>
          </p:cNvCxnSpPr>
          <p:nvPr/>
        </p:nvCxnSpPr>
        <p:spPr>
          <a:xfrm rot="5400000" flipH="1" flipV="1">
            <a:off x="1069109" y="3418608"/>
            <a:ext cx="1466272" cy="332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  <a:endCxn id="7" idx="1"/>
          </p:cNvCxnSpPr>
          <p:nvPr/>
        </p:nvCxnSpPr>
        <p:spPr>
          <a:xfrm>
            <a:off x="3001818" y="2436091"/>
            <a:ext cx="82203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 flipV="1">
            <a:off x="5890494" y="2436090"/>
            <a:ext cx="555329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7" idx="2"/>
          </p:cNvCxnSpPr>
          <p:nvPr/>
        </p:nvCxnSpPr>
        <p:spPr>
          <a:xfrm rot="5400000" flipH="1" flipV="1">
            <a:off x="4008584" y="3469408"/>
            <a:ext cx="1466273" cy="230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3"/>
            <a:endCxn id="9" idx="1"/>
          </p:cNvCxnSpPr>
          <p:nvPr/>
        </p:nvCxnSpPr>
        <p:spPr>
          <a:xfrm flipV="1">
            <a:off x="5659582" y="4318001"/>
            <a:ext cx="960581" cy="4156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10" idx="1"/>
          </p:cNvCxnSpPr>
          <p:nvPr/>
        </p:nvCxnSpPr>
        <p:spPr>
          <a:xfrm>
            <a:off x="5659582" y="4733637"/>
            <a:ext cx="960582" cy="588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0"/>
            <a:endCxn id="8" idx="2"/>
          </p:cNvCxnSpPr>
          <p:nvPr/>
        </p:nvCxnSpPr>
        <p:spPr>
          <a:xfrm rot="16200000" flipV="1">
            <a:off x="7040993" y="3289875"/>
            <a:ext cx="1050638" cy="174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features, filters,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ITK Classes</a:t>
            </a:r>
          </a:p>
          <a:p>
            <a:pPr lvl="1"/>
            <a:r>
              <a:rPr lang="en-US" dirty="0" smtClean="0"/>
              <a:t>ITK Reader and Writer for MIDAS</a:t>
            </a:r>
          </a:p>
          <a:p>
            <a:pPr lvl="1"/>
            <a:r>
              <a:rPr lang="en-US" dirty="0" smtClean="0"/>
              <a:t>InTotoImageData3DSource for synthetic data</a:t>
            </a:r>
          </a:p>
          <a:p>
            <a:pPr lvl="1"/>
            <a:r>
              <a:rPr lang="en-US" dirty="0" smtClean="0"/>
              <a:t>Scoring filters- surfaces, volumes</a:t>
            </a:r>
          </a:p>
          <a:p>
            <a:pPr lvl="1"/>
            <a:r>
              <a:rPr lang="en-US" dirty="0" smtClean="0"/>
              <a:t>Parameter tuning- </a:t>
            </a:r>
            <a:r>
              <a:rPr lang="en-US" dirty="0" err="1" smtClean="0"/>
              <a:t>Nelder</a:t>
            </a:r>
            <a:r>
              <a:rPr lang="en-US" dirty="0" smtClean="0"/>
              <a:t>-Mead, Particle Swarm</a:t>
            </a:r>
          </a:p>
          <a:p>
            <a:pPr lvl="1"/>
            <a:r>
              <a:rPr lang="en-US" dirty="0" smtClean="0"/>
              <a:t>Track(?)</a:t>
            </a:r>
          </a:p>
          <a:p>
            <a:r>
              <a:rPr lang="en-US" dirty="0" smtClean="0"/>
              <a:t>MIDAS extensions</a:t>
            </a:r>
          </a:p>
          <a:p>
            <a:r>
              <a:rPr lang="en-US" dirty="0" smtClean="0"/>
              <a:t>Image sets</a:t>
            </a:r>
          </a:p>
          <a:p>
            <a:r>
              <a:rPr lang="en-US" dirty="0" smtClean="0"/>
              <a:t>SCORE : A new MIDAS instance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data to be released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– 10 image sets</a:t>
            </a:r>
          </a:p>
          <a:p>
            <a:r>
              <a:rPr lang="en-US" dirty="0" smtClean="0"/>
              <a:t>Size – large (10-100GB)</a:t>
            </a:r>
          </a:p>
          <a:p>
            <a:r>
              <a:rPr lang="en-US" dirty="0" smtClean="0"/>
              <a:t>How to share – via SCORE </a:t>
            </a:r>
            <a:r>
              <a:rPr lang="en-US" dirty="0" err="1" smtClean="0"/>
              <a:t>respository</a:t>
            </a:r>
            <a:endParaRPr lang="en-US" dirty="0" smtClean="0"/>
          </a:p>
          <a:p>
            <a:r>
              <a:rPr lang="en-US" dirty="0" smtClean="0"/>
              <a:t>Diverse imaging modalities and image analysis challenges</a:t>
            </a:r>
          </a:p>
          <a:p>
            <a:pPr lvl="1"/>
            <a:r>
              <a:rPr lang="en-US" dirty="0" err="1" smtClean="0"/>
              <a:t>Confocal</a:t>
            </a:r>
            <a:r>
              <a:rPr lang="en-US" dirty="0" smtClean="0"/>
              <a:t>, 2-photon, phase, MRI, CT, PET,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data will be released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MIDAS – manual download</a:t>
            </a:r>
          </a:p>
          <a:p>
            <a:r>
              <a:rPr lang="en-US" dirty="0" err="1" smtClean="0"/>
              <a:t>itkReader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Tiers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48891" cy="4525963"/>
          </a:xfrm>
        </p:spPr>
        <p:txBody>
          <a:bodyPr/>
          <a:lstStyle/>
          <a:p>
            <a:r>
              <a:rPr lang="en-US" dirty="0" smtClean="0"/>
              <a:t>Thumbnail</a:t>
            </a:r>
          </a:p>
          <a:p>
            <a:r>
              <a:rPr lang="en-US" dirty="0" smtClean="0"/>
              <a:t>Toy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Challenge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41455" y="1600200"/>
            <a:ext cx="3248891" cy="408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Ground truth segmentation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segmentation(?)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9704" y="2540000"/>
            <a:ext cx="881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Database: </a:t>
            </a:r>
            <a:r>
              <a:rPr lang="en-US" i="1" dirty="0"/>
              <a:t>Open Data Commons</a:t>
            </a:r>
            <a:r>
              <a:rPr lang="en-US" dirty="0" smtClean="0"/>
              <a:t> - </a:t>
            </a:r>
            <a:r>
              <a:rPr lang="en-US" i="1" dirty="0" smtClean="0"/>
              <a:t>Database </a:t>
            </a:r>
            <a:r>
              <a:rPr lang="en-US" i="1" dirty="0"/>
              <a:t>Contents License </a:t>
            </a:r>
            <a:r>
              <a:rPr lang="en-US" i="1" dirty="0" smtClean="0"/>
              <a:t>v1.0</a:t>
            </a:r>
          </a:p>
          <a:p>
            <a:endParaRPr lang="en-US" i="1" dirty="0" smtClean="0"/>
          </a:p>
          <a:p>
            <a:r>
              <a:rPr lang="en-US" dirty="0" smtClean="0"/>
              <a:t>Image sets within Database: </a:t>
            </a:r>
            <a:r>
              <a:rPr lang="en-US" i="1" dirty="0"/>
              <a:t>Open Data Commons Attribution License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Signed by PI and Harvard Office of Technology Transfer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493</Words>
  <Application>Microsoft Macintosh PowerPoint</Application>
  <PresentationFormat>On-screen Show (4:3)</PresentationFormat>
  <Paragraphs>111</Paragraphs>
  <Slides>19</Slides>
  <Notes>3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Group 4: Web based applications/ crowdsourcing</vt:lpstr>
      <vt:lpstr>A2D2s</vt:lpstr>
      <vt:lpstr>Overall Goals</vt:lpstr>
      <vt:lpstr>Requisite Architecture Slide</vt:lpstr>
      <vt:lpstr>New features, filters, classes</vt:lpstr>
      <vt:lpstr>New data to be released</vt:lpstr>
      <vt:lpstr>How data will be released</vt:lpstr>
      <vt:lpstr>Tiers of Data</vt:lpstr>
      <vt:lpstr>License</vt:lpstr>
      <vt:lpstr>Slide 10</vt:lpstr>
      <vt:lpstr>Slide 11</vt:lpstr>
      <vt:lpstr>Security</vt:lpstr>
      <vt:lpstr>Metadata</vt:lpstr>
      <vt:lpstr>Ground truth </vt:lpstr>
      <vt:lpstr>Manual Segmentation</vt:lpstr>
      <vt:lpstr>Dashboard of Algorithms</vt:lpstr>
      <vt:lpstr>Grand Challenge Framework</vt:lpstr>
      <vt:lpstr>Problems</vt:lpstr>
      <vt:lpstr>Plan of action</vt:lpstr>
    </vt:vector>
  </TitlesOfParts>
  <Company>Harvard Medical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4: Web based applications/ crowdsourcing</dc:title>
  <dc:creator>Sean Megason</dc:creator>
  <cp:lastModifiedBy>Sean Megason</cp:lastModifiedBy>
  <cp:revision>11</cp:revision>
  <dcterms:created xsi:type="dcterms:W3CDTF">2011-06-25T23:05:11Z</dcterms:created>
  <dcterms:modified xsi:type="dcterms:W3CDTF">2011-06-28T01:34:26Z</dcterms:modified>
</cp:coreProperties>
</file>