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7" r:id="rId2"/>
    <p:sldId id="258" r:id="rId3"/>
    <p:sldId id="262" r:id="rId4"/>
    <p:sldId id="264" r:id="rId5"/>
    <p:sldId id="271" r:id="rId6"/>
    <p:sldId id="274" r:id="rId7"/>
    <p:sldId id="269" r:id="rId8"/>
    <p:sldId id="272" r:id="rId9"/>
    <p:sldId id="268" r:id="rId10"/>
    <p:sldId id="275" r:id="rId11"/>
    <p:sldId id="276" r:id="rId12"/>
    <p:sldId id="273" r:id="rId13"/>
    <p:sldId id="277" r:id="rId14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CB7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20" autoAdjust="0"/>
    <p:restoredTop sz="94638" autoAdjust="0"/>
  </p:normalViewPr>
  <p:slideViewPr>
    <p:cSldViewPr>
      <p:cViewPr varScale="1">
        <p:scale>
          <a:sx n="83" d="100"/>
          <a:sy n="83" d="100"/>
        </p:scale>
        <p:origin x="-84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4" d="100"/>
          <a:sy n="54" d="100"/>
        </p:scale>
        <p:origin x="-2508" y="-96"/>
      </p:cViewPr>
      <p:guideLst>
        <p:guide orient="horz" pos="3024"/>
        <p:guide pos="23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r>
              <a:rPr lang="en-US" dirty="0" smtClean="0"/>
              <a:t>Developer’s Training Week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r>
              <a:rPr lang="en-US" dirty="0" smtClean="0"/>
              <a:t>September 29 – October 2, 2009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r>
              <a:rPr lang="en-US" dirty="0" smtClean="0"/>
              <a:t>Kitware,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r>
              <a:rPr lang="en-US" dirty="0" smtClean="0"/>
              <a:t>CMake Introduction - </a:t>
            </a:r>
            <a:fld id="{5A0BB513-880C-4BE5-9945-0F9C2F25D00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B411EE21-7374-480A-8F2B-47AE947819D1}" type="datetimeFigureOut">
              <a:rPr lang="en-US"/>
              <a:pPr>
                <a:defRPr/>
              </a:pPr>
              <a:t>2/1/2011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8C00E512-4365-4D61-9549-8618E59D07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00E512-4365-4D61-9549-8618E59D078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00E512-4365-4D61-9549-8618E59D078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00E512-4365-4D61-9549-8618E59D078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00E512-4365-4D61-9549-8618E59D078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00E512-4365-4D61-9549-8618E59D078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00E512-4365-4D61-9549-8618E59D078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00E512-4365-4D61-9549-8618E59D078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00E512-4365-4D61-9549-8618E59D078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00E512-4365-4D61-9549-8618E59D078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00E512-4365-4D61-9549-8618E59D078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00E512-4365-4D61-9549-8618E59D078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00E512-4365-4D61-9549-8618E59D078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2743200"/>
            <a:ext cx="7239000" cy="533401"/>
          </a:xfrm>
        </p:spPr>
        <p:txBody>
          <a:bodyPr anchor="t">
            <a:noAutofit/>
          </a:bodyPr>
          <a:lstStyle>
            <a:lvl1pPr algn="l">
              <a:defRPr sz="60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4648200"/>
            <a:ext cx="7239000" cy="838200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BFF65C-D659-43E2-9F88-CCC59CB65011}" type="datetimeFigureOut">
              <a:rPr lang="en-US"/>
              <a:pPr>
                <a:defRPr/>
              </a:pPr>
              <a:t>2/1/2011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45B314-2998-440F-AA54-8C1C71AA314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DDD13B-92D8-40CE-BC2C-ED4823800027}" type="datetimeFigureOut">
              <a:rPr lang="en-US"/>
              <a:pPr>
                <a:defRPr/>
              </a:pPr>
              <a:t>2/1/2011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8EA9C3-98DB-4B87-8A92-F7EBCAC923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82606-51A1-41D1-9BE1-87351F79B654}" type="datetimeFigureOut">
              <a:rPr lang="en-US"/>
              <a:pPr>
                <a:defRPr/>
              </a:pPr>
              <a:t>2/1/2011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112DF7-D4A5-4F26-9AA6-7B3E244DF6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/>
          </a:bodyPr>
          <a:lstStyle>
            <a:lvl1pPr algn="l">
              <a:defRPr sz="400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spcAft>
                <a:spcPts val="0"/>
              </a:spcAft>
              <a:defRPr sz="28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/>
              <a:t>Date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DAB1BF-3FAB-4588-A9E6-A84E15E4BE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4000" b="0" i="0" cap="all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24FFBE-5F5E-4AC0-85F9-F754111D49AE}" type="datetimeFigureOut">
              <a:rPr lang="en-US"/>
              <a:pPr>
                <a:defRPr/>
              </a:pPr>
              <a:t>2/1/2011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704592-D3AE-42E1-88F1-C481F59678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88259F-E700-414B-BEE7-23C329175943}" type="datetimeFigureOut">
              <a:rPr lang="en-US"/>
              <a:pPr>
                <a:defRPr/>
              </a:pPr>
              <a:t>2/1/2011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3EA46D-1C2C-4048-9CF3-8A19819606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 algn="l">
              <a:buNone/>
              <a:defRPr sz="2700" b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 algn="l">
              <a:buNone/>
              <a:defRPr sz="2700" b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BE4CC7-534A-4576-8400-95F09BFBE418}" type="datetimeFigureOut">
              <a:rPr lang="en-US"/>
              <a:pPr>
                <a:defRPr/>
              </a:pPr>
              <a:t>2/1/2011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92F6A3-D01E-4242-828C-C085BEF94E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CD5F96-314B-412D-9DD0-71E2F538BD6A}" type="datetimeFigureOut">
              <a:rPr lang="en-US"/>
              <a:pPr>
                <a:defRPr/>
              </a:pPr>
              <a:t>2/1/2011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41F4FF-81D7-4ACB-95D7-FB0EBF329B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5E984B-5E13-4B67-92A7-E2591BB5F8CD}" type="datetimeFigureOut">
              <a:rPr lang="en-US"/>
              <a:pPr>
                <a:defRPr/>
              </a:pPr>
              <a:t>2/1/2011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97213-F073-44D0-AC46-AAF657A756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7FB904-A152-4D45-AC6B-DE339EE31E3D}" type="datetimeFigureOut">
              <a:rPr lang="en-US"/>
              <a:pPr>
                <a:defRPr/>
              </a:pPr>
              <a:t>2/1/2011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12F86B-0C7F-4A73-B31B-CD9A961210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400" b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6AC4EA-BA27-4A5E-B7C6-16EC2D6AD907}" type="datetimeFigureOut">
              <a:rPr lang="en-US"/>
              <a:pPr>
                <a:defRPr/>
              </a:pPr>
              <a:t>2/1/2011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83B40A-BA3E-4990-ABE9-3D5043517C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810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362200" y="64166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Date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91000" y="64166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166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DAB6DE9-C5AA-4468-B586-95509A4CDC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kern="1200">
          <a:solidFill>
            <a:srgbClr val="376092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376092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376092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376092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376092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376092"/>
          </a:solidFill>
          <a:latin typeface="Myriad Pro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376092"/>
          </a:solidFill>
          <a:latin typeface="Myriad Pro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376092"/>
          </a:solidFill>
          <a:latin typeface="Myriad Pro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376092"/>
          </a:solidFill>
          <a:latin typeface="Myriad Pro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595959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595959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595959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595959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rgbClr val="595959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itk.org/tmp/modularITK.git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itk.org/gitweb?p=tmp/modularITK.git;a=commit;h=18435eb54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84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762000" y="2743200"/>
            <a:ext cx="7848600" cy="533401"/>
          </a:xfrm>
        </p:spPr>
        <p:txBody>
          <a:bodyPr anchor="ctr"/>
          <a:lstStyle/>
          <a:p>
            <a:pPr algn="ctr" eaLnBrk="1" hangingPunct="1">
              <a:defRPr/>
            </a:pPr>
            <a:r>
              <a:rPr lang="en-US" sz="4800" dirty="0" smtClean="0"/>
              <a:t>Modularization</a:t>
            </a:r>
          </a:p>
        </p:txBody>
      </p:sp>
      <p:sp>
        <p:nvSpPr>
          <p:cNvPr id="3075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914400" y="3657600"/>
            <a:ext cx="8153400" cy="857250"/>
          </a:xfrm>
        </p:spPr>
        <p:txBody>
          <a:bodyPr/>
          <a:lstStyle/>
          <a:p>
            <a:pPr eaLnBrk="1" hangingPunct="1"/>
            <a:r>
              <a:rPr lang="en-US" dirty="0" smtClean="0"/>
              <a:t>ITK </a:t>
            </a:r>
            <a:r>
              <a:rPr lang="en-US" dirty="0" smtClean="0"/>
              <a:t>modularization status 2/2/2011</a:t>
            </a:r>
            <a:endParaRPr lang="en-US" dirty="0" smtClean="0"/>
          </a:p>
        </p:txBody>
      </p:sp>
      <p:sp>
        <p:nvSpPr>
          <p:cNvPr id="3076" name="Text Box 6"/>
          <p:cNvSpPr txBox="1">
            <a:spLocks noChangeArrowheads="1"/>
          </p:cNvSpPr>
          <p:nvPr/>
        </p:nvSpPr>
        <p:spPr bwMode="auto">
          <a:xfrm>
            <a:off x="3527425" y="4238625"/>
            <a:ext cx="2825453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Bill Hoffman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bill.hoffman@kitware.com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Cool Visualization </a:t>
            </a:r>
            <a:endParaRPr lang="en-US" dirty="0"/>
          </a:p>
        </p:txBody>
      </p:sp>
      <p:pic>
        <p:nvPicPr>
          <p:cNvPr id="409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916240"/>
            <a:ext cx="6324600" cy="5560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ITK/Modularization directory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AddTestsWithArguments.txt</a:t>
            </a:r>
            <a:endParaRPr lang="en-US" dirty="0" smtClean="0"/>
          </a:p>
          <a:p>
            <a:r>
              <a:rPr lang="en-US" dirty="0" smtClean="0"/>
              <a:t>Manifest.txt               </a:t>
            </a:r>
            <a:endParaRPr lang="en-US" dirty="0" smtClean="0"/>
          </a:p>
          <a:p>
            <a:r>
              <a:rPr lang="en-US" dirty="0" smtClean="0"/>
              <a:t>customRun.sh                  </a:t>
            </a:r>
          </a:p>
          <a:p>
            <a:r>
              <a:rPr lang="en-US" dirty="0" smtClean="0"/>
              <a:t> </a:t>
            </a:r>
            <a:r>
              <a:rPr lang="en-US" dirty="0" smtClean="0"/>
              <a:t>testFinder.py</a:t>
            </a:r>
          </a:p>
          <a:p>
            <a:r>
              <a:rPr lang="en-US" dirty="0" smtClean="0"/>
              <a:t>README.txt                 </a:t>
            </a:r>
            <a:endParaRPr lang="en-US" dirty="0" smtClean="0"/>
          </a:p>
          <a:p>
            <a:r>
              <a:rPr lang="en-US" dirty="0" smtClean="0"/>
              <a:t>modulizer.py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The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762000"/>
            <a:ext cx="8229600" cy="4525963"/>
          </a:xfrm>
        </p:spPr>
        <p:txBody>
          <a:bodyPr/>
          <a:lstStyle/>
          <a:p>
            <a:r>
              <a:rPr lang="en-US" dirty="0" smtClean="0"/>
              <a:t>We have a shell/python script that “modularizes” ITK</a:t>
            </a:r>
          </a:p>
          <a:p>
            <a:r>
              <a:rPr lang="en-US" dirty="0" smtClean="0"/>
              <a:t>Run the script each night</a:t>
            </a:r>
          </a:p>
          <a:p>
            <a:pPr lvl="1"/>
            <a:r>
              <a:rPr lang="en-US" dirty="0" smtClean="0"/>
              <a:t>Copies files into a modular ITK source tree</a:t>
            </a:r>
          </a:p>
          <a:p>
            <a:pPr lvl="1"/>
            <a:r>
              <a:rPr lang="en-US" dirty="0" smtClean="0"/>
              <a:t>Modular ITK source tree is a </a:t>
            </a:r>
            <a:r>
              <a:rPr lang="en-US" dirty="0" err="1" smtClean="0"/>
              <a:t>git</a:t>
            </a:r>
            <a:r>
              <a:rPr lang="en-US" dirty="0" smtClean="0"/>
              <a:t> repo with CMake files</a:t>
            </a:r>
          </a:p>
          <a:p>
            <a:pPr lvl="1"/>
            <a:r>
              <a:rPr lang="en-US" dirty="0" smtClean="0"/>
              <a:t>Dashboards for supported compilers</a:t>
            </a:r>
          </a:p>
          <a:p>
            <a:r>
              <a:rPr lang="en-US" dirty="0" smtClean="0"/>
              <a:t>Get all of ITK building and in modules</a:t>
            </a:r>
          </a:p>
          <a:p>
            <a:r>
              <a:rPr lang="en-US" dirty="0" smtClean="0"/>
              <a:t>Run a script to reorganize ITK in place</a:t>
            </a:r>
          </a:p>
          <a:p>
            <a:pPr lvl="1"/>
            <a:r>
              <a:rPr lang="en-US" dirty="0" smtClean="0">
                <a:hlinkClick r:id="rId3"/>
              </a:rPr>
              <a:t>http://itk.org/tmp/modularITK.git</a:t>
            </a:r>
            <a:r>
              <a:rPr lang="en-US" dirty="0" smtClean="0"/>
              <a:t> </a:t>
            </a:r>
            <a:endParaRPr lang="en-US" dirty="0" smtClean="0"/>
          </a:p>
          <a:p>
            <a:pPr lvl="1"/>
            <a:r>
              <a:rPr lang="en-US" dirty="0" smtClean="0">
                <a:hlinkClick r:id="rId4"/>
              </a:rPr>
              <a:t>http</a:t>
            </a:r>
            <a:r>
              <a:rPr lang="en-US" dirty="0" smtClean="0">
                <a:hlinkClick r:id="rId4"/>
              </a:rPr>
              <a:t>://itk.org/gitweb?p=tmp/modularITK.git;a=commit;h=18435eb54</a:t>
            </a:r>
            <a:r>
              <a:rPr lang="en-US" dirty="0" smtClean="0"/>
              <a:t> </a:t>
            </a:r>
            <a:endParaRPr lang="en-US" dirty="0" smtClean="0"/>
          </a:p>
          <a:p>
            <a:r>
              <a:rPr lang="en-US" dirty="0" smtClean="0"/>
              <a:t>Mid February Date 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it will look like in </a:t>
            </a:r>
            <a:r>
              <a:rPr lang="en-US" smtClean="0"/>
              <a:t>git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600200"/>
            <a:ext cx="8364208" cy="3925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are not alone…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Qt modularization effort</a:t>
            </a:r>
          </a:p>
          <a:p>
            <a:r>
              <a:rPr lang="en-US" dirty="0" smtClean="0"/>
              <a:t>Boost modularization effort </a:t>
            </a:r>
            <a:r>
              <a:rPr lang="en-US" dirty="0" err="1" smtClean="0"/>
              <a:t>Ryppl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2971800"/>
            <a:ext cx="9067800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3581400"/>
            <a:ext cx="4457700" cy="2968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229600" cy="1143000"/>
          </a:xfrm>
        </p:spPr>
        <p:txBody>
          <a:bodyPr/>
          <a:lstStyle/>
          <a:p>
            <a:r>
              <a:rPr lang="en-US" dirty="0" smtClean="0"/>
              <a:t>Qt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228600"/>
            <a:ext cx="631203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3276600"/>
            <a:ext cx="6629400" cy="3147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000" dirty="0" err="1" smtClean="0"/>
              <a:t>Trilinos</a:t>
            </a:r>
            <a:r>
              <a:rPr lang="en-US" sz="3000" dirty="0" smtClean="0"/>
              <a:t>  (Multi-Package Dashboard)</a:t>
            </a:r>
            <a:br>
              <a:rPr lang="en-US" sz="3000" dirty="0" smtClean="0"/>
            </a:br>
            <a:r>
              <a:rPr lang="en-US" sz="3000" dirty="0" smtClean="0"/>
              <a:t>http://trilinos-dev.sandia.gov/cdash/index.php</a:t>
            </a:r>
            <a:br>
              <a:rPr lang="en-US" sz="3000" dirty="0" smtClean="0"/>
            </a:br>
            <a:endParaRPr lang="en-US" sz="3000" dirty="0"/>
          </a:p>
        </p:txBody>
      </p:sp>
      <p:grpSp>
        <p:nvGrpSpPr>
          <p:cNvPr id="3" name="Group 8"/>
          <p:cNvGrpSpPr/>
          <p:nvPr/>
        </p:nvGrpSpPr>
        <p:grpSpPr>
          <a:xfrm>
            <a:off x="341778" y="1752600"/>
            <a:ext cx="8497422" cy="4343400"/>
            <a:chOff x="381000" y="1447800"/>
            <a:chExt cx="7693025" cy="3932238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1000" y="1447800"/>
              <a:ext cx="7693025" cy="393223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</p:pic>
        <p:sp>
          <p:nvSpPr>
            <p:cNvPr id="5" name="Oval 4"/>
            <p:cNvSpPr>
              <a:spLocks noChangeArrowheads="1"/>
            </p:cNvSpPr>
            <p:nvPr/>
          </p:nvSpPr>
          <p:spPr bwMode="auto">
            <a:xfrm>
              <a:off x="769938" y="2965450"/>
              <a:ext cx="927100" cy="695325"/>
            </a:xfrm>
            <a:prstGeom prst="ellipse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5"/>
            <p:cNvSpPr txBox="1">
              <a:spLocks noChangeArrowheads="1"/>
            </p:cNvSpPr>
            <p:nvPr/>
          </p:nvSpPr>
          <p:spPr bwMode="auto">
            <a:xfrm>
              <a:off x="1247775" y="2390775"/>
              <a:ext cx="1781175" cy="461963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/>
                <a:t>Main Project</a:t>
              </a:r>
            </a:p>
          </p:txBody>
        </p:sp>
        <p:sp>
          <p:nvSpPr>
            <p:cNvPr id="7" name="Oval 6"/>
            <p:cNvSpPr>
              <a:spLocks noChangeArrowheads="1"/>
            </p:cNvSpPr>
            <p:nvPr/>
          </p:nvSpPr>
          <p:spPr bwMode="auto">
            <a:xfrm>
              <a:off x="933450" y="3960813"/>
              <a:ext cx="573088" cy="1392237"/>
            </a:xfrm>
            <a:prstGeom prst="ellipse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7"/>
            <p:cNvSpPr txBox="1">
              <a:spLocks noChangeArrowheads="1"/>
            </p:cNvSpPr>
            <p:nvPr/>
          </p:nvSpPr>
          <p:spPr bwMode="auto">
            <a:xfrm>
              <a:off x="1506538" y="4370388"/>
              <a:ext cx="1731962" cy="461962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Sub Projects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ITK Modular Dashboard!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600200"/>
            <a:ext cx="8756631" cy="4722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CDash view of module depends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981200"/>
            <a:ext cx="8753475" cy="4023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Changes From November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 using </a:t>
            </a:r>
            <a:r>
              <a:rPr lang="en-US" dirty="0" err="1" smtClean="0"/>
              <a:t>git</a:t>
            </a:r>
            <a:r>
              <a:rPr lang="en-US" dirty="0" smtClean="0"/>
              <a:t> sub-modules</a:t>
            </a:r>
          </a:p>
          <a:p>
            <a:r>
              <a:rPr lang="en-US" dirty="0" smtClean="0"/>
              <a:t>Not using </a:t>
            </a:r>
            <a:r>
              <a:rPr lang="en-US" dirty="0" err="1" smtClean="0"/>
              <a:t>ExternalProject</a:t>
            </a:r>
            <a:r>
              <a:rPr lang="en-US" dirty="0" smtClean="0"/>
              <a:t> for build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PHP download page</a:t>
            </a:r>
            <a:endParaRPr lang="en-US" dirty="0"/>
          </a:p>
        </p:txBody>
      </p:sp>
      <p:sp>
        <p:nvSpPr>
          <p:cNvPr id="5122" name="AutoShape 2" descr="mailbox://C%7C/Users/hoffman/AppData/Roaming/Thunderbird/Profiles/ci44o5kb.default/Mail/Local%20Folders/Inbox?number=717991235&amp;part=1.2&amp;type=image/png&amp;filename=modulepacker1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371600"/>
            <a:ext cx="7543800" cy="4975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AutoShape 5" descr="mailbox://C%7C/Users/hoffman/AppData/Roaming/Thunderbird/Profiles/ci44o5kb.default/Mail/Local%20Folders/Inbox?number=717991235&amp;part=1.3&amp;type=image/png&amp;filename=modulepacker2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3048000"/>
            <a:ext cx="8039100" cy="2975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Allows for Expansion Outside Main Repository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Anyone should be able to create an ITK module, and have it work in this system</a:t>
            </a:r>
          </a:p>
          <a:p>
            <a:r>
              <a:rPr lang="en-US" dirty="0" smtClean="0"/>
              <a:t>Each module should contain</a:t>
            </a:r>
          </a:p>
          <a:p>
            <a:pPr lvl="1"/>
            <a:r>
              <a:rPr lang="en-US" dirty="0" smtClean="0"/>
              <a:t>Source</a:t>
            </a:r>
          </a:p>
          <a:p>
            <a:pPr lvl="1"/>
            <a:r>
              <a:rPr lang="en-US" dirty="0" smtClean="0"/>
              <a:t>Tests</a:t>
            </a:r>
          </a:p>
          <a:p>
            <a:pPr lvl="1"/>
            <a:r>
              <a:rPr lang="en-US" dirty="0" smtClean="0"/>
              <a:t>Depend information</a:t>
            </a:r>
          </a:p>
          <a:p>
            <a:pPr lvl="1"/>
            <a:r>
              <a:rPr lang="en-US" dirty="0" smtClean="0"/>
              <a:t>Documentation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itwareLight-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KitwareLight-3</Template>
  <TotalTime>50108</TotalTime>
  <Words>182</Words>
  <Application>Microsoft Office PowerPoint</Application>
  <PresentationFormat>On-screen Show (4:3)</PresentationFormat>
  <Paragraphs>56</Paragraphs>
  <Slides>13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KitwareLight-3</vt:lpstr>
      <vt:lpstr>Modularization</vt:lpstr>
      <vt:lpstr>We are not alone…</vt:lpstr>
      <vt:lpstr>Qt</vt:lpstr>
      <vt:lpstr>Trilinos  (Multi-Package Dashboard) http://trilinos-dev.sandia.gov/cdash/index.php </vt:lpstr>
      <vt:lpstr>ITK Modular Dashboard!</vt:lpstr>
      <vt:lpstr>CDash view of module depends</vt:lpstr>
      <vt:lpstr>Changes From November</vt:lpstr>
      <vt:lpstr>Sample PHP download page</vt:lpstr>
      <vt:lpstr>Allows for Expansion Outside Main Repository</vt:lpstr>
      <vt:lpstr>Cool Visualization </vt:lpstr>
      <vt:lpstr>ITK/Modularization directory </vt:lpstr>
      <vt:lpstr>The Plan</vt:lpstr>
      <vt:lpstr>What it will look like in git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CMake / CTest / CPack</dc:title>
  <dc:creator>Lisa S Avila</dc:creator>
  <cp:lastModifiedBy>Bill Hoffman</cp:lastModifiedBy>
  <cp:revision>957</cp:revision>
  <dcterms:created xsi:type="dcterms:W3CDTF">2009-09-26T14:38:09Z</dcterms:created>
  <dcterms:modified xsi:type="dcterms:W3CDTF">2011-02-02T13:45:51Z</dcterms:modified>
</cp:coreProperties>
</file>