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9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921F7-A3DA-4095-988E-1DA033E73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D501D-8A52-4376-9405-7BECEA334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1D469-BC5C-498F-94D9-9DF710C9B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3779-3232-44F1-9BAD-AD62317977D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4AA1F-525D-466D-8BCA-33D15DBAA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C9CC4-283F-4528-9B1C-ADA95386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C7E7-D41C-4762-BEAF-AD3BC6B5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1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405FE-371A-4C42-8F6D-FDF93F76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EBB42-09EB-4E3B-AA4D-006F055AD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BBE10-83F0-44A8-B3A7-A86B70D48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3779-3232-44F1-9BAD-AD62317977D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A8AC6-A881-4FA6-B5E7-DAE9BA7D8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CEC69-5366-4A9A-B2C9-6C2863154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C7E7-D41C-4762-BEAF-AD3BC6B5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2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25A0D3-829A-489B-8698-5A6E6BAA7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2AFE8C-50B9-4CBD-BA25-9C75F0CD7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3432B-BF96-46A1-90F2-A8E6D3439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3779-3232-44F1-9BAD-AD62317977D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34988-29B2-4CE2-A9E5-DD10AD0C1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0ACF0-7D77-4259-A51C-E7D407FC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C7E7-D41C-4762-BEAF-AD3BC6B5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9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C63D-4954-4312-B522-D20B90BFD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D8000-2C42-458E-B547-FEDF61FD4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2D44C-1744-475B-8749-D5FF4DB90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3779-3232-44F1-9BAD-AD62317977D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092CB-57F3-479F-BA4F-1E683DCD4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11FB7-4BEE-465B-9355-8EAD2A20C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C7E7-D41C-4762-BEAF-AD3BC6B5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1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3933C-1E42-4899-B075-061D2F90F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2130D-36A8-43CC-BA35-079336793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6AE3B-4969-4138-8370-85143082B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3779-3232-44F1-9BAD-AD62317977D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A71EF-AA72-4CEC-9994-8809206C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45FF-296A-4BE5-BFD9-EF09ABF0F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C7E7-D41C-4762-BEAF-AD3BC6B5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4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A6C0-7D7B-4E6E-970A-506438C6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9C961-BC0F-4457-B881-5BC523376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B1C04-9A59-419B-B928-26BF347B4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B08A1-1680-43C5-9F3D-A29C2EE6E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3779-3232-44F1-9BAD-AD62317977D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CC06C-48D2-466E-B09E-119DF5A4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C0AE8-2B6E-4A40-AFAB-A8661D93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C7E7-D41C-4762-BEAF-AD3BC6B5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8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0F03F-2456-4D07-B7A3-7902F084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25785-07A2-46D0-AC94-0B8E12AEE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8695BC-9716-46A1-9E41-5CE7411E1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6B96B9-0F60-4C1A-8910-59E5182D2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B2A59-3D83-45EB-8E73-894C1A40D0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1377ED-7E1B-4DED-9640-689EF901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3779-3232-44F1-9BAD-AD62317977D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85E0ED-E338-498F-BD6A-3D6A5AB9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4951AB-AA71-4ED4-B3AF-0E135046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C7E7-D41C-4762-BEAF-AD3BC6B5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7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D298-9DA8-46CA-A796-FB39676AD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CF5881-5A19-4B3C-A889-B3E21C580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3779-3232-44F1-9BAD-AD62317977D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5DFA8B-2D56-4558-8137-BFB5C03B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91637-9D2E-4D38-9557-0D6F357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C7E7-D41C-4762-BEAF-AD3BC6B5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0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FA823F-1BC6-4CE5-964F-0E98E9FB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3779-3232-44F1-9BAD-AD62317977D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10387D-903A-47F7-9E43-60D0D6E34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60B35-ED3A-49C9-AD90-6405F071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C7E7-D41C-4762-BEAF-AD3BC6B5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0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9544-5E25-4E3E-9569-EF8F3055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8B89D-4621-4EB2-B116-CAEA92D6D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9F4A1-B4F0-4642-9A77-C1C44A629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C3A8F-819D-48DB-9CDD-EC26F9CE3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3779-3232-44F1-9BAD-AD62317977D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BFBD3-C730-406E-B3C3-2C917350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D4898-A825-475F-A925-D5EE1945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C7E7-D41C-4762-BEAF-AD3BC6B5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6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AF0DA-0636-454B-BD4A-521120EBD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E96F63-0400-4F44-AA29-A40F63AD52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24066-15EC-41AC-AFD9-457CDB12C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8377A-B57B-48A6-A5A2-EB94F000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3779-3232-44F1-9BAD-AD62317977D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A6C89-9B88-43FC-B8CB-7C4A85B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8FAF4-32C5-402E-8887-3AD31DB7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C7E7-D41C-4762-BEAF-AD3BC6B5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9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06F1E1-1A52-4161-9694-DECB5293D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B3C56-F05E-482F-ADA8-1C7DEB52A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C265D-D3FC-47AC-A5FC-BDA071F72C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E3779-3232-44F1-9BAD-AD62317977D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C6340-285B-4586-B3AE-EDB8C0FCD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EF643-E6A1-48FB-B861-511DB26CB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EC7E7-D41C-4762-BEAF-AD3BC6B59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6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813F9-8715-4A4B-8641-0B4E5A0CCA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Inherited Types in </a:t>
            </a:r>
            <a:r>
              <a:rPr lang="en-US" dirty="0" err="1"/>
              <a:t>Sprokit</a:t>
            </a:r>
            <a:r>
              <a:rPr lang="en-US" dirty="0"/>
              <a:t> Pipelines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3A5D-CC8E-45D5-8A9C-0294FD67FF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3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290F40-AB26-4B9E-902E-0B151A54D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Problem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5AFFE8-8EB6-460B-85E4-8B9A6B4A8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best to pass inherited types through a </a:t>
            </a:r>
            <a:r>
              <a:rPr lang="en-US" dirty="0" err="1"/>
              <a:t>sprokit</a:t>
            </a:r>
            <a:r>
              <a:rPr lang="en-US" dirty="0"/>
              <a:t> pipeline?</a:t>
            </a:r>
          </a:p>
        </p:txBody>
      </p:sp>
    </p:spTree>
    <p:extLst>
      <p:ext uri="{BB962C8B-B14F-4D97-AF65-F5344CB8AC3E}">
        <p14:creationId xmlns:p14="http://schemas.microsoft.com/office/powerpoint/2010/main" val="119530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DA377A-0CD3-4A91-A486-88E7F3BE4D7A}"/>
              </a:ext>
            </a:extLst>
          </p:cNvPr>
          <p:cNvSpPr/>
          <p:nvPr/>
        </p:nvSpPr>
        <p:spPr>
          <a:xfrm>
            <a:off x="545565" y="768403"/>
            <a:ext cx="1959429" cy="353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track_set</a:t>
            </a:r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14CB9C-C165-448C-841A-60A2DBE6BFC3}"/>
              </a:ext>
            </a:extLst>
          </p:cNvPr>
          <p:cNvSpPr/>
          <p:nvPr/>
        </p:nvSpPr>
        <p:spPr>
          <a:xfrm>
            <a:off x="206822" y="1694329"/>
            <a:ext cx="1318458" cy="411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feature_track_set</a:t>
            </a:r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E2FAF0-EF13-4274-B470-0F351A29FF36}"/>
              </a:ext>
            </a:extLst>
          </p:cNvPr>
          <p:cNvSpPr txBox="1"/>
          <p:nvPr/>
        </p:nvSpPr>
        <p:spPr>
          <a:xfrm>
            <a:off x="499462" y="118603"/>
            <a:ext cx="2508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Inheritance Diagram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F3389E-BB5E-4512-9971-4E0304164433}"/>
              </a:ext>
            </a:extLst>
          </p:cNvPr>
          <p:cNvSpPr/>
          <p:nvPr/>
        </p:nvSpPr>
        <p:spPr>
          <a:xfrm>
            <a:off x="3442447" y="1544490"/>
            <a:ext cx="1512472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KLT Tracker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7902D8-ABE7-44BD-868E-33F05C07F75E}"/>
              </a:ext>
            </a:extLst>
          </p:cNvPr>
          <p:cNvSpPr/>
          <p:nvPr/>
        </p:nvSpPr>
        <p:spPr>
          <a:xfrm>
            <a:off x="3442447" y="2949388"/>
            <a:ext cx="1512472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Keyframe selector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B96EE1-083A-4E8C-A36D-C7CC00F462B7}"/>
              </a:ext>
            </a:extLst>
          </p:cNvPr>
          <p:cNvSpPr/>
          <p:nvPr/>
        </p:nvSpPr>
        <p:spPr>
          <a:xfrm>
            <a:off x="3442447" y="4354286"/>
            <a:ext cx="1512472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Draw tracks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BC288A0-6641-44A2-AF23-C14F017FD696}"/>
              </a:ext>
            </a:extLst>
          </p:cNvPr>
          <p:cNvCxnSpPr>
            <a:stCxn id="9" idx="2"/>
            <a:endCxn id="10" idx="0"/>
          </p:cNvCxnSpPr>
          <p:nvPr/>
        </p:nvCxnSpPr>
        <p:spPr>
          <a:xfrm>
            <a:off x="4198683" y="2255264"/>
            <a:ext cx="0" cy="694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709ECB-6BCA-4E8A-882A-2BBE57376680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4198683" y="3660162"/>
            <a:ext cx="0" cy="694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A158BA5-4629-46A0-856E-4F432AF5A0FE}"/>
              </a:ext>
            </a:extLst>
          </p:cNvPr>
          <p:cNvSpPr txBox="1"/>
          <p:nvPr/>
        </p:nvSpPr>
        <p:spPr>
          <a:xfrm>
            <a:off x="3442447" y="84025"/>
            <a:ext cx="1179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Pipelines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85320AB-2EED-44BF-986D-809CE2874008}"/>
              </a:ext>
            </a:extLst>
          </p:cNvPr>
          <p:cNvCxnSpPr>
            <a:cxnSpLocks/>
          </p:cNvCxnSpPr>
          <p:nvPr/>
        </p:nvCxnSpPr>
        <p:spPr>
          <a:xfrm>
            <a:off x="3008299" y="118603"/>
            <a:ext cx="0" cy="6739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EA4FAAB-6C42-4D1B-BCEE-16E7ABCB7C6D}"/>
              </a:ext>
            </a:extLst>
          </p:cNvPr>
          <p:cNvSpPr txBox="1"/>
          <p:nvPr/>
        </p:nvSpPr>
        <p:spPr>
          <a:xfrm>
            <a:off x="4149378" y="2238614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feature_track_set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6BB965-4F38-4776-B9A4-C6F3468221E0}"/>
              </a:ext>
            </a:extLst>
          </p:cNvPr>
          <p:cNvSpPr txBox="1"/>
          <p:nvPr/>
        </p:nvSpPr>
        <p:spPr>
          <a:xfrm>
            <a:off x="4190354" y="2657187"/>
            <a:ext cx="1068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track_set</a:t>
            </a:r>
            <a:endParaRPr lang="en-US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9D2BBAC-491F-4343-8AFD-F0F0C874DA37}"/>
              </a:ext>
            </a:extLst>
          </p:cNvPr>
          <p:cNvSpPr txBox="1"/>
          <p:nvPr/>
        </p:nvSpPr>
        <p:spPr>
          <a:xfrm>
            <a:off x="4152575" y="3644586"/>
            <a:ext cx="1068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track_set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B005E1-C03D-430A-BA8B-75A01C956B1D}"/>
              </a:ext>
            </a:extLst>
          </p:cNvPr>
          <p:cNvSpPr txBox="1"/>
          <p:nvPr/>
        </p:nvSpPr>
        <p:spPr>
          <a:xfrm>
            <a:off x="4190354" y="4055888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feature_track_set</a:t>
            </a:r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9A6A40-A456-43DF-BF7D-4994EE56DB3A}"/>
              </a:ext>
            </a:extLst>
          </p:cNvPr>
          <p:cNvSpPr txBox="1"/>
          <p:nvPr/>
        </p:nvSpPr>
        <p:spPr>
          <a:xfrm>
            <a:off x="3242663" y="605584"/>
            <a:ext cx="231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What I’m Trying to do.  But… </a:t>
            </a:r>
            <a:r>
              <a:rPr lang="en-US" sz="1200" dirty="0" err="1"/>
              <a:t>Sprokit</a:t>
            </a:r>
            <a:r>
              <a:rPr lang="en-US" sz="1200" dirty="0"/>
              <a:t> type checking fails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4A13CC6-411C-4027-921E-7A09E583C0D6}"/>
              </a:ext>
            </a:extLst>
          </p:cNvPr>
          <p:cNvSpPr/>
          <p:nvPr/>
        </p:nvSpPr>
        <p:spPr>
          <a:xfrm>
            <a:off x="6152961" y="776019"/>
            <a:ext cx="1512448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KLT Tracker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576FB9-52DD-498B-B592-1B1AFCA7AAA1}"/>
              </a:ext>
            </a:extLst>
          </p:cNvPr>
          <p:cNvSpPr/>
          <p:nvPr/>
        </p:nvSpPr>
        <p:spPr>
          <a:xfrm>
            <a:off x="6152961" y="2934186"/>
            <a:ext cx="1512441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Keyframe selector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8DC97E-A203-4963-8C04-FFE0590F8953}"/>
              </a:ext>
            </a:extLst>
          </p:cNvPr>
          <p:cNvSpPr/>
          <p:nvPr/>
        </p:nvSpPr>
        <p:spPr>
          <a:xfrm>
            <a:off x="6152944" y="5537419"/>
            <a:ext cx="1512440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Draw feature tracks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3240B55-7282-4261-8AA8-B3F734A5CD22}"/>
              </a:ext>
            </a:extLst>
          </p:cNvPr>
          <p:cNvCxnSpPr>
            <a:cxnSpLocks/>
            <a:stCxn id="26" idx="2"/>
            <a:endCxn id="35" idx="0"/>
          </p:cNvCxnSpPr>
          <p:nvPr/>
        </p:nvCxnSpPr>
        <p:spPr>
          <a:xfrm>
            <a:off x="6909182" y="3644960"/>
            <a:ext cx="0" cy="600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F7569C7-01F4-42A9-B53C-F7C06506433A}"/>
              </a:ext>
            </a:extLst>
          </p:cNvPr>
          <p:cNvSpPr txBox="1"/>
          <p:nvPr/>
        </p:nvSpPr>
        <p:spPr>
          <a:xfrm>
            <a:off x="6917510" y="1490511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feature_track_set</a:t>
            </a:r>
            <a:endParaRPr lang="en-US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E0E9D5C-DFF0-44CA-8257-BA3AA9D73FD2}"/>
              </a:ext>
            </a:extLst>
          </p:cNvPr>
          <p:cNvSpPr txBox="1"/>
          <p:nvPr/>
        </p:nvSpPr>
        <p:spPr>
          <a:xfrm>
            <a:off x="6909164" y="2619527"/>
            <a:ext cx="1068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track_set</a:t>
            </a:r>
            <a:endParaRPr lang="en-US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1408AD2-7CE5-48D3-92D5-8065FAA0DACF}"/>
              </a:ext>
            </a:extLst>
          </p:cNvPr>
          <p:cNvSpPr txBox="1"/>
          <p:nvPr/>
        </p:nvSpPr>
        <p:spPr>
          <a:xfrm>
            <a:off x="6943796" y="3788135"/>
            <a:ext cx="1068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track_set</a:t>
            </a:r>
            <a:endParaRPr lang="en-US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4229CAB-6264-45F2-B149-38333FCEC2F8}"/>
              </a:ext>
            </a:extLst>
          </p:cNvPr>
          <p:cNvSpPr txBox="1"/>
          <p:nvPr/>
        </p:nvSpPr>
        <p:spPr>
          <a:xfrm>
            <a:off x="6909205" y="5040968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feature_track_set</a:t>
            </a:r>
            <a:endParaRPr lang="en-US" sz="12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15B458C-DA24-4AD6-B308-BB25F2799E7F}"/>
              </a:ext>
            </a:extLst>
          </p:cNvPr>
          <p:cNvSpPr/>
          <p:nvPr/>
        </p:nvSpPr>
        <p:spPr>
          <a:xfrm>
            <a:off x="6152962" y="4245820"/>
            <a:ext cx="1512440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track_set_to_feature_track_set</a:t>
            </a:r>
            <a:endParaRPr lang="en-US" sz="12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07EE0-A730-4F77-BBD8-936E162BDFEE}"/>
              </a:ext>
            </a:extLst>
          </p:cNvPr>
          <p:cNvSpPr/>
          <p:nvPr/>
        </p:nvSpPr>
        <p:spPr>
          <a:xfrm>
            <a:off x="6152961" y="1832642"/>
            <a:ext cx="1512472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feature_track_set_to_track_set</a:t>
            </a:r>
            <a:endParaRPr lang="en-US" sz="1200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5D646B4-D1FF-4A03-BF0A-3AB964845ECB}"/>
              </a:ext>
            </a:extLst>
          </p:cNvPr>
          <p:cNvCxnSpPr>
            <a:cxnSpLocks/>
            <a:stCxn id="35" idx="2"/>
            <a:endCxn id="27" idx="0"/>
          </p:cNvCxnSpPr>
          <p:nvPr/>
        </p:nvCxnSpPr>
        <p:spPr>
          <a:xfrm flipH="1">
            <a:off x="6909164" y="4956594"/>
            <a:ext cx="18" cy="580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CA5AB06-C509-4EE8-8F79-F8501290F371}"/>
              </a:ext>
            </a:extLst>
          </p:cNvPr>
          <p:cNvCxnSpPr>
            <a:cxnSpLocks/>
            <a:stCxn id="36" idx="2"/>
            <a:endCxn id="26" idx="0"/>
          </p:cNvCxnSpPr>
          <p:nvPr/>
        </p:nvCxnSpPr>
        <p:spPr>
          <a:xfrm flipH="1">
            <a:off x="6909182" y="2543416"/>
            <a:ext cx="15" cy="390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9516CF7-4929-41A1-9BFE-998CD4CB02FD}"/>
              </a:ext>
            </a:extLst>
          </p:cNvPr>
          <p:cNvCxnSpPr>
            <a:cxnSpLocks/>
            <a:stCxn id="25" idx="2"/>
            <a:endCxn id="36" idx="0"/>
          </p:cNvCxnSpPr>
          <p:nvPr/>
        </p:nvCxnSpPr>
        <p:spPr>
          <a:xfrm>
            <a:off x="6909185" y="1486793"/>
            <a:ext cx="12" cy="345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A3C56E6-463D-41AD-A187-27FC76174605}"/>
              </a:ext>
            </a:extLst>
          </p:cNvPr>
          <p:cNvSpPr txBox="1"/>
          <p:nvPr/>
        </p:nvSpPr>
        <p:spPr>
          <a:xfrm>
            <a:off x="5987121" y="107004"/>
            <a:ext cx="231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 1:  Use Casting Processes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35C79B0-75A0-418F-BFC3-10644F4149A5}"/>
              </a:ext>
            </a:extLst>
          </p:cNvPr>
          <p:cNvSpPr txBox="1"/>
          <p:nvPr/>
        </p:nvSpPr>
        <p:spPr>
          <a:xfrm>
            <a:off x="8460662" y="4185708"/>
            <a:ext cx="2063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could pass type checking  but fail at runtime.  What if the input track set is an object track set?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7384F7B-F4FD-48DA-8670-D560B61B9F80}"/>
              </a:ext>
            </a:extLst>
          </p:cNvPr>
          <p:cNvSpPr/>
          <p:nvPr/>
        </p:nvSpPr>
        <p:spPr>
          <a:xfrm>
            <a:off x="1408716" y="2246091"/>
            <a:ext cx="1318458" cy="411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object_track_set</a:t>
            </a:r>
            <a:endParaRPr lang="en-US" sz="1200" dirty="0"/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B7A89526-B9A1-49C6-B0BB-B1888CA8E11A}"/>
              </a:ext>
            </a:extLst>
          </p:cNvPr>
          <p:cNvCxnSpPr>
            <a:stCxn id="5" idx="0"/>
            <a:endCxn id="4" idx="2"/>
          </p:cNvCxnSpPr>
          <p:nvPr/>
        </p:nvCxnSpPr>
        <p:spPr>
          <a:xfrm rot="5400000" flipH="1" flipV="1">
            <a:off x="909435" y="1078485"/>
            <a:ext cx="572461" cy="659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ABBF7970-7D90-4967-9B9F-54AF9164FD20}"/>
              </a:ext>
            </a:extLst>
          </p:cNvPr>
          <p:cNvCxnSpPr>
            <a:stCxn id="65" idx="0"/>
            <a:endCxn id="4" idx="2"/>
          </p:cNvCxnSpPr>
          <p:nvPr/>
        </p:nvCxnSpPr>
        <p:spPr>
          <a:xfrm rot="16200000" flipV="1">
            <a:off x="1234502" y="1412647"/>
            <a:ext cx="1124223" cy="542665"/>
          </a:xfrm>
          <a:prstGeom prst="bentConnector3">
            <a:avLst>
              <a:gd name="adj1" fmla="val 746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7BA421F-95A5-415C-8128-D8F8DB805286}"/>
              </a:ext>
            </a:extLst>
          </p:cNvPr>
          <p:cNvCxnSpPr>
            <a:stCxn id="62" idx="1"/>
            <a:endCxn id="35" idx="3"/>
          </p:cNvCxnSpPr>
          <p:nvPr/>
        </p:nvCxnSpPr>
        <p:spPr>
          <a:xfrm flipH="1">
            <a:off x="7665402" y="4601207"/>
            <a:ext cx="795260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2EC1D09F-8543-4AAF-8792-D04A4934AADE}"/>
              </a:ext>
            </a:extLst>
          </p:cNvPr>
          <p:cNvSpPr txBox="1"/>
          <p:nvPr/>
        </p:nvSpPr>
        <p:spPr>
          <a:xfrm>
            <a:off x="3247134" y="5663645"/>
            <a:ext cx="1763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Blue Boxes are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Green boxes are algorithms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32C6E19-F560-45F4-BB68-EE056DA4DEB3}"/>
              </a:ext>
            </a:extLst>
          </p:cNvPr>
          <p:cNvCxnSpPr/>
          <p:nvPr/>
        </p:nvCxnSpPr>
        <p:spPr>
          <a:xfrm>
            <a:off x="5661837" y="153681"/>
            <a:ext cx="0" cy="6585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65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DA377A-0CD3-4A91-A486-88E7F3BE4D7A}"/>
              </a:ext>
            </a:extLst>
          </p:cNvPr>
          <p:cNvSpPr/>
          <p:nvPr/>
        </p:nvSpPr>
        <p:spPr>
          <a:xfrm>
            <a:off x="545565" y="768403"/>
            <a:ext cx="1959429" cy="353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track_set</a:t>
            </a:r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14CB9C-C165-448C-841A-60A2DBE6BFC3}"/>
              </a:ext>
            </a:extLst>
          </p:cNvPr>
          <p:cNvSpPr/>
          <p:nvPr/>
        </p:nvSpPr>
        <p:spPr>
          <a:xfrm>
            <a:off x="206822" y="1694329"/>
            <a:ext cx="1318458" cy="411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feature_track_set</a:t>
            </a:r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E2FAF0-EF13-4274-B470-0F351A29FF36}"/>
              </a:ext>
            </a:extLst>
          </p:cNvPr>
          <p:cNvSpPr txBox="1"/>
          <p:nvPr/>
        </p:nvSpPr>
        <p:spPr>
          <a:xfrm>
            <a:off x="499462" y="118603"/>
            <a:ext cx="2508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Inheritance Diagram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F3389E-BB5E-4512-9971-4E0304164433}"/>
              </a:ext>
            </a:extLst>
          </p:cNvPr>
          <p:cNvSpPr/>
          <p:nvPr/>
        </p:nvSpPr>
        <p:spPr>
          <a:xfrm>
            <a:off x="3442447" y="1544490"/>
            <a:ext cx="1512472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KLT Tracker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7902D8-ABE7-44BD-868E-33F05C07F75E}"/>
              </a:ext>
            </a:extLst>
          </p:cNvPr>
          <p:cNvSpPr/>
          <p:nvPr/>
        </p:nvSpPr>
        <p:spPr>
          <a:xfrm>
            <a:off x="3442447" y="2949388"/>
            <a:ext cx="1512472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Keyframe selector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B96EE1-083A-4E8C-A36D-C7CC00F462B7}"/>
              </a:ext>
            </a:extLst>
          </p:cNvPr>
          <p:cNvSpPr/>
          <p:nvPr/>
        </p:nvSpPr>
        <p:spPr>
          <a:xfrm>
            <a:off x="3442447" y="4354286"/>
            <a:ext cx="1512472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Draw tracks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BC288A0-6641-44A2-AF23-C14F017FD696}"/>
              </a:ext>
            </a:extLst>
          </p:cNvPr>
          <p:cNvCxnSpPr>
            <a:stCxn id="9" idx="2"/>
            <a:endCxn id="10" idx="0"/>
          </p:cNvCxnSpPr>
          <p:nvPr/>
        </p:nvCxnSpPr>
        <p:spPr>
          <a:xfrm>
            <a:off x="4198683" y="2255264"/>
            <a:ext cx="0" cy="694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709ECB-6BCA-4E8A-882A-2BBE57376680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4198683" y="3660162"/>
            <a:ext cx="0" cy="694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A158BA5-4629-46A0-856E-4F432AF5A0FE}"/>
              </a:ext>
            </a:extLst>
          </p:cNvPr>
          <p:cNvSpPr txBox="1"/>
          <p:nvPr/>
        </p:nvSpPr>
        <p:spPr>
          <a:xfrm>
            <a:off x="3442447" y="84025"/>
            <a:ext cx="1179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Pipelines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85320AB-2EED-44BF-986D-809CE2874008}"/>
              </a:ext>
            </a:extLst>
          </p:cNvPr>
          <p:cNvCxnSpPr>
            <a:cxnSpLocks/>
          </p:cNvCxnSpPr>
          <p:nvPr/>
        </p:nvCxnSpPr>
        <p:spPr>
          <a:xfrm>
            <a:off x="3008299" y="118603"/>
            <a:ext cx="0" cy="6739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EA4FAAB-6C42-4D1B-BCEE-16E7ABCB7C6D}"/>
              </a:ext>
            </a:extLst>
          </p:cNvPr>
          <p:cNvSpPr txBox="1"/>
          <p:nvPr/>
        </p:nvSpPr>
        <p:spPr>
          <a:xfrm>
            <a:off x="4149378" y="2238614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feature_track_set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6BB965-4F38-4776-B9A4-C6F3468221E0}"/>
              </a:ext>
            </a:extLst>
          </p:cNvPr>
          <p:cNvSpPr txBox="1"/>
          <p:nvPr/>
        </p:nvSpPr>
        <p:spPr>
          <a:xfrm>
            <a:off x="4190354" y="2657187"/>
            <a:ext cx="1068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track_set</a:t>
            </a:r>
            <a:endParaRPr lang="en-US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9D2BBAC-491F-4343-8AFD-F0F0C874DA37}"/>
              </a:ext>
            </a:extLst>
          </p:cNvPr>
          <p:cNvSpPr txBox="1"/>
          <p:nvPr/>
        </p:nvSpPr>
        <p:spPr>
          <a:xfrm>
            <a:off x="4152575" y="3644586"/>
            <a:ext cx="1068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track_set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B005E1-C03D-430A-BA8B-75A01C956B1D}"/>
              </a:ext>
            </a:extLst>
          </p:cNvPr>
          <p:cNvSpPr txBox="1"/>
          <p:nvPr/>
        </p:nvSpPr>
        <p:spPr>
          <a:xfrm>
            <a:off x="4190354" y="4055888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feature_track_set</a:t>
            </a:r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9A6A40-A456-43DF-BF7D-4994EE56DB3A}"/>
              </a:ext>
            </a:extLst>
          </p:cNvPr>
          <p:cNvSpPr txBox="1"/>
          <p:nvPr/>
        </p:nvSpPr>
        <p:spPr>
          <a:xfrm>
            <a:off x="3242663" y="605584"/>
            <a:ext cx="231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What I’m Trying to do.  But… </a:t>
            </a:r>
            <a:r>
              <a:rPr lang="en-US" sz="1200" dirty="0" err="1"/>
              <a:t>Sprokit</a:t>
            </a:r>
            <a:r>
              <a:rPr lang="en-US" sz="1200" dirty="0"/>
              <a:t> type checking fails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4A13CC6-411C-4027-921E-7A09E583C0D6}"/>
              </a:ext>
            </a:extLst>
          </p:cNvPr>
          <p:cNvSpPr/>
          <p:nvPr/>
        </p:nvSpPr>
        <p:spPr>
          <a:xfrm>
            <a:off x="5682059" y="891230"/>
            <a:ext cx="1512448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KLT Tracker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576FB9-52DD-498B-B592-1B1AFCA7AAA1}"/>
              </a:ext>
            </a:extLst>
          </p:cNvPr>
          <p:cNvSpPr/>
          <p:nvPr/>
        </p:nvSpPr>
        <p:spPr>
          <a:xfrm>
            <a:off x="5625731" y="2182828"/>
            <a:ext cx="1625104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Feature_track_set_keyframe_selector</a:t>
            </a:r>
            <a:endParaRPr lang="en-US" sz="12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8DC97E-A203-4963-8C04-FFE0590F8953}"/>
              </a:ext>
            </a:extLst>
          </p:cNvPr>
          <p:cNvSpPr/>
          <p:nvPr/>
        </p:nvSpPr>
        <p:spPr>
          <a:xfrm>
            <a:off x="5682063" y="3578343"/>
            <a:ext cx="1512440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Draw feature tracks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7569C7-01F4-42A9-B53C-F7C06506433A}"/>
              </a:ext>
            </a:extLst>
          </p:cNvPr>
          <p:cNvSpPr txBox="1"/>
          <p:nvPr/>
        </p:nvSpPr>
        <p:spPr>
          <a:xfrm>
            <a:off x="6424711" y="1728135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feature_track_set</a:t>
            </a:r>
            <a:endParaRPr lang="en-US" sz="120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9516CF7-4929-41A1-9BFE-998CD4CB02FD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>
            <a:off x="6438283" y="1602004"/>
            <a:ext cx="0" cy="580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A3C56E6-463D-41AD-A187-27FC76174605}"/>
              </a:ext>
            </a:extLst>
          </p:cNvPr>
          <p:cNvSpPr txBox="1"/>
          <p:nvPr/>
        </p:nvSpPr>
        <p:spPr>
          <a:xfrm>
            <a:off x="5987121" y="107004"/>
            <a:ext cx="301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 2:  Use Specific Type Processes and sub-algorithms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7384F7B-F4FD-48DA-8670-D560B61B9F80}"/>
              </a:ext>
            </a:extLst>
          </p:cNvPr>
          <p:cNvSpPr/>
          <p:nvPr/>
        </p:nvSpPr>
        <p:spPr>
          <a:xfrm>
            <a:off x="1408716" y="2246091"/>
            <a:ext cx="1318458" cy="411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object_track_set</a:t>
            </a:r>
            <a:endParaRPr lang="en-US" sz="1200" dirty="0"/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B7A89526-B9A1-49C6-B0BB-B1888CA8E11A}"/>
              </a:ext>
            </a:extLst>
          </p:cNvPr>
          <p:cNvCxnSpPr>
            <a:stCxn id="5" idx="0"/>
            <a:endCxn id="4" idx="2"/>
          </p:cNvCxnSpPr>
          <p:nvPr/>
        </p:nvCxnSpPr>
        <p:spPr>
          <a:xfrm rot="5400000" flipH="1" flipV="1">
            <a:off x="909435" y="1078485"/>
            <a:ext cx="572461" cy="659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ABBF7970-7D90-4967-9B9F-54AF9164FD20}"/>
              </a:ext>
            </a:extLst>
          </p:cNvPr>
          <p:cNvCxnSpPr>
            <a:stCxn id="65" idx="0"/>
            <a:endCxn id="4" idx="2"/>
          </p:cNvCxnSpPr>
          <p:nvPr/>
        </p:nvCxnSpPr>
        <p:spPr>
          <a:xfrm rot="16200000" flipV="1">
            <a:off x="1234502" y="1412647"/>
            <a:ext cx="1124223" cy="542665"/>
          </a:xfrm>
          <a:prstGeom prst="bentConnector3">
            <a:avLst>
              <a:gd name="adj1" fmla="val 746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05CF1225-4CE2-4960-AFE4-C82C5AAB540E}"/>
              </a:ext>
            </a:extLst>
          </p:cNvPr>
          <p:cNvSpPr/>
          <p:nvPr/>
        </p:nvSpPr>
        <p:spPr>
          <a:xfrm>
            <a:off x="8001887" y="2325057"/>
            <a:ext cx="1625104" cy="710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track_set</a:t>
            </a:r>
            <a:r>
              <a:rPr lang="en-US" sz="1200" dirty="0"/>
              <a:t> </a:t>
            </a:r>
            <a:r>
              <a:rPr lang="en-US" sz="1200" dirty="0" err="1"/>
              <a:t>Keyframe_selector</a:t>
            </a:r>
            <a:endParaRPr lang="en-US" sz="1200" dirty="0"/>
          </a:p>
          <a:p>
            <a:pPr algn="ctr"/>
            <a:r>
              <a:rPr lang="en-US" sz="1200" dirty="0"/>
              <a:t>algorithm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4575C587-F838-4104-AFB2-4EBE89DFC52C}"/>
              </a:ext>
            </a:extLst>
          </p:cNvPr>
          <p:cNvCxnSpPr>
            <a:stCxn id="26" idx="3"/>
            <a:endCxn id="40" idx="1"/>
          </p:cNvCxnSpPr>
          <p:nvPr/>
        </p:nvCxnSpPr>
        <p:spPr>
          <a:xfrm>
            <a:off x="7250835" y="2538215"/>
            <a:ext cx="751052" cy="142229"/>
          </a:xfrm>
          <a:prstGeom prst="bentConnector3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15030A7-BC3D-4713-AC4D-36E0DD37A6AC}"/>
              </a:ext>
            </a:extLst>
          </p:cNvPr>
          <p:cNvCxnSpPr>
            <a:cxnSpLocks/>
            <a:stCxn id="26" idx="2"/>
            <a:endCxn id="27" idx="0"/>
          </p:cNvCxnSpPr>
          <p:nvPr/>
        </p:nvCxnSpPr>
        <p:spPr>
          <a:xfrm>
            <a:off x="6438283" y="2893602"/>
            <a:ext cx="0" cy="684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4637479-BF2D-4E17-94BA-7112BF2E6292}"/>
              </a:ext>
            </a:extLst>
          </p:cNvPr>
          <p:cNvSpPr txBox="1"/>
          <p:nvPr/>
        </p:nvSpPr>
        <p:spPr>
          <a:xfrm>
            <a:off x="6424710" y="3173726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feature_track_set</a:t>
            </a:r>
            <a:endParaRPr lang="en-US" sz="1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01F2CCD-5F5C-4EA8-976B-9006A0BD887D}"/>
              </a:ext>
            </a:extLst>
          </p:cNvPr>
          <p:cNvSpPr txBox="1"/>
          <p:nvPr/>
        </p:nvSpPr>
        <p:spPr>
          <a:xfrm>
            <a:off x="3247134" y="5663645"/>
            <a:ext cx="1763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Blue Boxes are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Green boxes are algorithms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89AEE56-39E9-4AE8-B3FA-95DC250E9FAE}"/>
              </a:ext>
            </a:extLst>
          </p:cNvPr>
          <p:cNvSpPr/>
          <p:nvPr/>
        </p:nvSpPr>
        <p:spPr>
          <a:xfrm>
            <a:off x="10297815" y="791388"/>
            <a:ext cx="1512448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Object Tracker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CFBBAF8-A969-4EB0-8D79-85A1ADD39865}"/>
              </a:ext>
            </a:extLst>
          </p:cNvPr>
          <p:cNvSpPr/>
          <p:nvPr/>
        </p:nvSpPr>
        <p:spPr>
          <a:xfrm>
            <a:off x="10291712" y="2082986"/>
            <a:ext cx="1524654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object_track_set_keyframe_selector</a:t>
            </a:r>
            <a:endParaRPr lang="en-US" sz="12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99C3CE6-17E3-4033-91BF-6300BD8F5D20}"/>
              </a:ext>
            </a:extLst>
          </p:cNvPr>
          <p:cNvSpPr/>
          <p:nvPr/>
        </p:nvSpPr>
        <p:spPr>
          <a:xfrm>
            <a:off x="10297819" y="3478501"/>
            <a:ext cx="1512440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Draw object tracks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867B470-C9C3-4820-89AC-A8702B683854}"/>
              </a:ext>
            </a:extLst>
          </p:cNvPr>
          <p:cNvCxnSpPr>
            <a:cxnSpLocks/>
            <a:stCxn id="51" idx="2"/>
            <a:endCxn id="52" idx="0"/>
          </p:cNvCxnSpPr>
          <p:nvPr/>
        </p:nvCxnSpPr>
        <p:spPr>
          <a:xfrm>
            <a:off x="11054039" y="1502162"/>
            <a:ext cx="0" cy="580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740954F4-A85F-490A-B1AC-4ED6EBC673BC}"/>
              </a:ext>
            </a:extLst>
          </p:cNvPr>
          <p:cNvCxnSpPr>
            <a:cxnSpLocks/>
            <a:stCxn id="40" idx="3"/>
            <a:endCxn id="52" idx="1"/>
          </p:cNvCxnSpPr>
          <p:nvPr/>
        </p:nvCxnSpPr>
        <p:spPr>
          <a:xfrm flipV="1">
            <a:off x="9626991" y="2438373"/>
            <a:ext cx="664721" cy="242071"/>
          </a:xfrm>
          <a:prstGeom prst="bentConnector3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F761F01-AF74-4BCF-BEE7-D210EE29C7CF}"/>
              </a:ext>
            </a:extLst>
          </p:cNvPr>
          <p:cNvCxnSpPr>
            <a:cxnSpLocks/>
            <a:stCxn id="52" idx="2"/>
            <a:endCxn id="53" idx="0"/>
          </p:cNvCxnSpPr>
          <p:nvPr/>
        </p:nvCxnSpPr>
        <p:spPr>
          <a:xfrm>
            <a:off x="11054039" y="2793760"/>
            <a:ext cx="0" cy="684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A8567B5-0CF5-4EF5-9691-602699EA9094}"/>
              </a:ext>
            </a:extLst>
          </p:cNvPr>
          <p:cNvSpPr txBox="1"/>
          <p:nvPr/>
        </p:nvSpPr>
        <p:spPr>
          <a:xfrm>
            <a:off x="11002046" y="1625225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object_track_set</a:t>
            </a:r>
            <a:endParaRPr lang="en-US" sz="1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37F2C8C-155E-4FE8-A30D-21B533A4F7C2}"/>
              </a:ext>
            </a:extLst>
          </p:cNvPr>
          <p:cNvSpPr txBox="1"/>
          <p:nvPr/>
        </p:nvSpPr>
        <p:spPr>
          <a:xfrm>
            <a:off x="10941338" y="2949626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object_track_set</a:t>
            </a:r>
            <a:endParaRPr lang="en-US" sz="1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1581218-BA10-4766-A00C-5AF7DF30DA12}"/>
              </a:ext>
            </a:extLst>
          </p:cNvPr>
          <p:cNvSpPr txBox="1"/>
          <p:nvPr/>
        </p:nvSpPr>
        <p:spPr>
          <a:xfrm>
            <a:off x="7286941" y="2218292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track_set</a:t>
            </a:r>
            <a:endParaRPr lang="en-US" sz="1200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A9F40AA-672D-4FEA-B7D4-CECE108DC36C}"/>
              </a:ext>
            </a:extLst>
          </p:cNvPr>
          <p:cNvCxnSpPr/>
          <p:nvPr/>
        </p:nvCxnSpPr>
        <p:spPr>
          <a:xfrm>
            <a:off x="5552974" y="361024"/>
            <a:ext cx="0" cy="6381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539CE1B5-DC19-407E-839C-CF549D9D0E37}"/>
              </a:ext>
            </a:extLst>
          </p:cNvPr>
          <p:cNvSpPr txBox="1"/>
          <p:nvPr/>
        </p:nvSpPr>
        <p:spPr>
          <a:xfrm>
            <a:off x="9569761" y="2119111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track_set</a:t>
            </a:r>
            <a:endParaRPr lang="en-US" sz="12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85960C9-0993-4CC2-BE83-6EE50E72E3C0}"/>
              </a:ext>
            </a:extLst>
          </p:cNvPr>
          <p:cNvSpPr txBox="1"/>
          <p:nvPr/>
        </p:nvSpPr>
        <p:spPr>
          <a:xfrm>
            <a:off x="6811895" y="5112505"/>
            <a:ext cx="36537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Good because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Type checking 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Generic algorithm can be used for keyframe selection</a:t>
            </a:r>
          </a:p>
        </p:txBody>
      </p:sp>
    </p:spTree>
    <p:extLst>
      <p:ext uri="{BB962C8B-B14F-4D97-AF65-F5344CB8AC3E}">
        <p14:creationId xmlns:p14="http://schemas.microsoft.com/office/powerpoint/2010/main" val="149712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DA377A-0CD3-4A91-A486-88E7F3BE4D7A}"/>
              </a:ext>
            </a:extLst>
          </p:cNvPr>
          <p:cNvSpPr/>
          <p:nvPr/>
        </p:nvSpPr>
        <p:spPr>
          <a:xfrm>
            <a:off x="545565" y="768403"/>
            <a:ext cx="1959429" cy="353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track_set</a:t>
            </a:r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14CB9C-C165-448C-841A-60A2DBE6BFC3}"/>
              </a:ext>
            </a:extLst>
          </p:cNvPr>
          <p:cNvSpPr/>
          <p:nvPr/>
        </p:nvSpPr>
        <p:spPr>
          <a:xfrm>
            <a:off x="206822" y="1694329"/>
            <a:ext cx="1318458" cy="411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feature_track_set</a:t>
            </a:r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E2FAF0-EF13-4274-B470-0F351A29FF36}"/>
              </a:ext>
            </a:extLst>
          </p:cNvPr>
          <p:cNvSpPr txBox="1"/>
          <p:nvPr/>
        </p:nvSpPr>
        <p:spPr>
          <a:xfrm>
            <a:off x="499462" y="118603"/>
            <a:ext cx="2508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Inheritance Diagram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F3389E-BB5E-4512-9971-4E0304164433}"/>
              </a:ext>
            </a:extLst>
          </p:cNvPr>
          <p:cNvSpPr/>
          <p:nvPr/>
        </p:nvSpPr>
        <p:spPr>
          <a:xfrm>
            <a:off x="3442447" y="1544490"/>
            <a:ext cx="1512472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KLT Tracker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7902D8-ABE7-44BD-868E-33F05C07F75E}"/>
              </a:ext>
            </a:extLst>
          </p:cNvPr>
          <p:cNvSpPr/>
          <p:nvPr/>
        </p:nvSpPr>
        <p:spPr>
          <a:xfrm>
            <a:off x="3442447" y="2949388"/>
            <a:ext cx="1512472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Keyframe selector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B96EE1-083A-4E8C-A36D-C7CC00F462B7}"/>
              </a:ext>
            </a:extLst>
          </p:cNvPr>
          <p:cNvSpPr/>
          <p:nvPr/>
        </p:nvSpPr>
        <p:spPr>
          <a:xfrm>
            <a:off x="3442447" y="4354286"/>
            <a:ext cx="1512472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Draw tracks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BC288A0-6641-44A2-AF23-C14F017FD696}"/>
              </a:ext>
            </a:extLst>
          </p:cNvPr>
          <p:cNvCxnSpPr>
            <a:stCxn id="9" idx="2"/>
            <a:endCxn id="10" idx="0"/>
          </p:cNvCxnSpPr>
          <p:nvPr/>
        </p:nvCxnSpPr>
        <p:spPr>
          <a:xfrm>
            <a:off x="4198683" y="2255264"/>
            <a:ext cx="0" cy="694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709ECB-6BCA-4E8A-882A-2BBE57376680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4198683" y="3660162"/>
            <a:ext cx="0" cy="694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A158BA5-4629-46A0-856E-4F432AF5A0FE}"/>
              </a:ext>
            </a:extLst>
          </p:cNvPr>
          <p:cNvSpPr txBox="1"/>
          <p:nvPr/>
        </p:nvSpPr>
        <p:spPr>
          <a:xfrm>
            <a:off x="3442447" y="84025"/>
            <a:ext cx="1179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Pipelines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85320AB-2EED-44BF-986D-809CE2874008}"/>
              </a:ext>
            </a:extLst>
          </p:cNvPr>
          <p:cNvCxnSpPr>
            <a:cxnSpLocks/>
          </p:cNvCxnSpPr>
          <p:nvPr/>
        </p:nvCxnSpPr>
        <p:spPr>
          <a:xfrm>
            <a:off x="3008299" y="118603"/>
            <a:ext cx="0" cy="6739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EA4FAAB-6C42-4D1B-BCEE-16E7ABCB7C6D}"/>
              </a:ext>
            </a:extLst>
          </p:cNvPr>
          <p:cNvSpPr txBox="1"/>
          <p:nvPr/>
        </p:nvSpPr>
        <p:spPr>
          <a:xfrm>
            <a:off x="4149378" y="2238614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feature_track_set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6BB965-4F38-4776-B9A4-C6F3468221E0}"/>
              </a:ext>
            </a:extLst>
          </p:cNvPr>
          <p:cNvSpPr txBox="1"/>
          <p:nvPr/>
        </p:nvSpPr>
        <p:spPr>
          <a:xfrm>
            <a:off x="4190354" y="2657187"/>
            <a:ext cx="1068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track_set</a:t>
            </a:r>
            <a:endParaRPr lang="en-US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9D2BBAC-491F-4343-8AFD-F0F0C874DA37}"/>
              </a:ext>
            </a:extLst>
          </p:cNvPr>
          <p:cNvSpPr txBox="1"/>
          <p:nvPr/>
        </p:nvSpPr>
        <p:spPr>
          <a:xfrm>
            <a:off x="4152575" y="3644586"/>
            <a:ext cx="1068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track_set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B005E1-C03D-430A-BA8B-75A01C956B1D}"/>
              </a:ext>
            </a:extLst>
          </p:cNvPr>
          <p:cNvSpPr txBox="1"/>
          <p:nvPr/>
        </p:nvSpPr>
        <p:spPr>
          <a:xfrm>
            <a:off x="4190354" y="4055888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feature_track_set</a:t>
            </a:r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9A6A40-A456-43DF-BF7D-4994EE56DB3A}"/>
              </a:ext>
            </a:extLst>
          </p:cNvPr>
          <p:cNvSpPr txBox="1"/>
          <p:nvPr/>
        </p:nvSpPr>
        <p:spPr>
          <a:xfrm>
            <a:off x="3242663" y="605584"/>
            <a:ext cx="231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What I’m Trying to do.  But… </a:t>
            </a:r>
            <a:r>
              <a:rPr lang="en-US" sz="1200" dirty="0" err="1"/>
              <a:t>Sprokit</a:t>
            </a:r>
            <a:r>
              <a:rPr lang="en-US" sz="1200" dirty="0"/>
              <a:t> type checking fails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4A13CC6-411C-4027-921E-7A09E583C0D6}"/>
              </a:ext>
            </a:extLst>
          </p:cNvPr>
          <p:cNvSpPr/>
          <p:nvPr/>
        </p:nvSpPr>
        <p:spPr>
          <a:xfrm>
            <a:off x="5682059" y="891230"/>
            <a:ext cx="1512448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KLT Tracker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576FB9-52DD-498B-B592-1B1AFCA7AAA1}"/>
              </a:ext>
            </a:extLst>
          </p:cNvPr>
          <p:cNvSpPr/>
          <p:nvPr/>
        </p:nvSpPr>
        <p:spPr>
          <a:xfrm>
            <a:off x="5625731" y="2182828"/>
            <a:ext cx="1625104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Feature_track_set_keyframe_selector</a:t>
            </a:r>
            <a:endParaRPr lang="en-US" sz="12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8DC97E-A203-4963-8C04-FFE0590F8953}"/>
              </a:ext>
            </a:extLst>
          </p:cNvPr>
          <p:cNvSpPr/>
          <p:nvPr/>
        </p:nvSpPr>
        <p:spPr>
          <a:xfrm>
            <a:off x="5682063" y="3578343"/>
            <a:ext cx="1512440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Draw feature tracks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7569C7-01F4-42A9-B53C-F7C06506433A}"/>
              </a:ext>
            </a:extLst>
          </p:cNvPr>
          <p:cNvSpPr txBox="1"/>
          <p:nvPr/>
        </p:nvSpPr>
        <p:spPr>
          <a:xfrm>
            <a:off x="6424711" y="1728135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feature_track_set</a:t>
            </a:r>
            <a:endParaRPr lang="en-US" sz="120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9516CF7-4929-41A1-9BFE-998CD4CB02FD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>
            <a:off x="6438283" y="1602004"/>
            <a:ext cx="0" cy="580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A3C56E6-463D-41AD-A187-27FC76174605}"/>
              </a:ext>
            </a:extLst>
          </p:cNvPr>
          <p:cNvSpPr txBox="1"/>
          <p:nvPr/>
        </p:nvSpPr>
        <p:spPr>
          <a:xfrm>
            <a:off x="5987121" y="107004"/>
            <a:ext cx="301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 2:  Use Specific Type Processes and sub-algorithms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7384F7B-F4FD-48DA-8670-D560B61B9F80}"/>
              </a:ext>
            </a:extLst>
          </p:cNvPr>
          <p:cNvSpPr/>
          <p:nvPr/>
        </p:nvSpPr>
        <p:spPr>
          <a:xfrm>
            <a:off x="1408716" y="2246091"/>
            <a:ext cx="1318458" cy="411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object_track_set</a:t>
            </a:r>
            <a:endParaRPr lang="en-US" sz="1200" dirty="0"/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B7A89526-B9A1-49C6-B0BB-B1888CA8E11A}"/>
              </a:ext>
            </a:extLst>
          </p:cNvPr>
          <p:cNvCxnSpPr>
            <a:stCxn id="5" idx="0"/>
            <a:endCxn id="4" idx="2"/>
          </p:cNvCxnSpPr>
          <p:nvPr/>
        </p:nvCxnSpPr>
        <p:spPr>
          <a:xfrm rot="5400000" flipH="1" flipV="1">
            <a:off x="909435" y="1078485"/>
            <a:ext cx="572461" cy="659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ABBF7970-7D90-4967-9B9F-54AF9164FD20}"/>
              </a:ext>
            </a:extLst>
          </p:cNvPr>
          <p:cNvCxnSpPr>
            <a:stCxn id="65" idx="0"/>
            <a:endCxn id="4" idx="2"/>
          </p:cNvCxnSpPr>
          <p:nvPr/>
        </p:nvCxnSpPr>
        <p:spPr>
          <a:xfrm rot="16200000" flipV="1">
            <a:off x="1234502" y="1412647"/>
            <a:ext cx="1124223" cy="542665"/>
          </a:xfrm>
          <a:prstGeom prst="bentConnector3">
            <a:avLst>
              <a:gd name="adj1" fmla="val 746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05CF1225-4CE2-4960-AFE4-C82C5AAB540E}"/>
              </a:ext>
            </a:extLst>
          </p:cNvPr>
          <p:cNvSpPr/>
          <p:nvPr/>
        </p:nvSpPr>
        <p:spPr>
          <a:xfrm>
            <a:off x="7552446" y="2525198"/>
            <a:ext cx="1625104" cy="710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track_set</a:t>
            </a:r>
            <a:r>
              <a:rPr lang="en-US" sz="1200" dirty="0"/>
              <a:t> </a:t>
            </a:r>
            <a:r>
              <a:rPr lang="en-US" sz="1200" dirty="0" err="1"/>
              <a:t>Keyframe_selector</a:t>
            </a:r>
            <a:endParaRPr lang="en-US" sz="1200" dirty="0"/>
          </a:p>
          <a:p>
            <a:pPr algn="ctr"/>
            <a:r>
              <a:rPr lang="en-US" sz="1200" dirty="0"/>
              <a:t>algorithm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4575C587-F838-4104-AFB2-4EBE89DFC52C}"/>
              </a:ext>
            </a:extLst>
          </p:cNvPr>
          <p:cNvCxnSpPr>
            <a:stCxn id="26" idx="3"/>
            <a:endCxn id="40" idx="1"/>
          </p:cNvCxnSpPr>
          <p:nvPr/>
        </p:nvCxnSpPr>
        <p:spPr>
          <a:xfrm>
            <a:off x="7250835" y="2538215"/>
            <a:ext cx="301611" cy="342370"/>
          </a:xfrm>
          <a:prstGeom prst="bentConnector3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15030A7-BC3D-4713-AC4D-36E0DD37A6AC}"/>
              </a:ext>
            </a:extLst>
          </p:cNvPr>
          <p:cNvCxnSpPr>
            <a:cxnSpLocks/>
            <a:stCxn id="26" idx="2"/>
            <a:endCxn id="27" idx="0"/>
          </p:cNvCxnSpPr>
          <p:nvPr/>
        </p:nvCxnSpPr>
        <p:spPr>
          <a:xfrm>
            <a:off x="6438283" y="2893602"/>
            <a:ext cx="0" cy="684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4637479-BF2D-4E17-94BA-7112BF2E6292}"/>
              </a:ext>
            </a:extLst>
          </p:cNvPr>
          <p:cNvSpPr txBox="1"/>
          <p:nvPr/>
        </p:nvSpPr>
        <p:spPr>
          <a:xfrm>
            <a:off x="6424710" y="3173726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feature_track_set</a:t>
            </a:r>
            <a:endParaRPr lang="en-US" sz="1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01F2CCD-5F5C-4EA8-976B-9006A0BD887D}"/>
              </a:ext>
            </a:extLst>
          </p:cNvPr>
          <p:cNvSpPr txBox="1"/>
          <p:nvPr/>
        </p:nvSpPr>
        <p:spPr>
          <a:xfrm>
            <a:off x="3247134" y="5663645"/>
            <a:ext cx="1763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Blue Boxes are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Green boxes are algorithms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89AEE56-39E9-4AE8-B3FA-95DC250E9FAE}"/>
              </a:ext>
            </a:extLst>
          </p:cNvPr>
          <p:cNvSpPr/>
          <p:nvPr/>
        </p:nvSpPr>
        <p:spPr>
          <a:xfrm>
            <a:off x="10297815" y="791388"/>
            <a:ext cx="1512448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Object Tracker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CFBBAF8-A969-4EB0-8D79-85A1ADD39865}"/>
              </a:ext>
            </a:extLst>
          </p:cNvPr>
          <p:cNvSpPr/>
          <p:nvPr/>
        </p:nvSpPr>
        <p:spPr>
          <a:xfrm>
            <a:off x="10291712" y="2082986"/>
            <a:ext cx="1524654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object_track_set_keyframe_selector</a:t>
            </a:r>
            <a:endParaRPr lang="en-US" sz="12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99C3CE6-17E3-4033-91BF-6300BD8F5D20}"/>
              </a:ext>
            </a:extLst>
          </p:cNvPr>
          <p:cNvSpPr/>
          <p:nvPr/>
        </p:nvSpPr>
        <p:spPr>
          <a:xfrm>
            <a:off x="10297819" y="3478501"/>
            <a:ext cx="1512440" cy="71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Draw object tracks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867B470-C9C3-4820-89AC-A8702B683854}"/>
              </a:ext>
            </a:extLst>
          </p:cNvPr>
          <p:cNvCxnSpPr>
            <a:cxnSpLocks/>
            <a:stCxn id="51" idx="2"/>
            <a:endCxn id="52" idx="0"/>
          </p:cNvCxnSpPr>
          <p:nvPr/>
        </p:nvCxnSpPr>
        <p:spPr>
          <a:xfrm>
            <a:off x="11054039" y="1502162"/>
            <a:ext cx="0" cy="580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F761F01-AF74-4BCF-BEE7-D210EE29C7CF}"/>
              </a:ext>
            </a:extLst>
          </p:cNvPr>
          <p:cNvCxnSpPr>
            <a:cxnSpLocks/>
            <a:stCxn id="52" idx="2"/>
            <a:endCxn id="53" idx="0"/>
          </p:cNvCxnSpPr>
          <p:nvPr/>
        </p:nvCxnSpPr>
        <p:spPr>
          <a:xfrm>
            <a:off x="11054039" y="2793760"/>
            <a:ext cx="0" cy="684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A8567B5-0CF5-4EF5-9691-602699EA9094}"/>
              </a:ext>
            </a:extLst>
          </p:cNvPr>
          <p:cNvSpPr txBox="1"/>
          <p:nvPr/>
        </p:nvSpPr>
        <p:spPr>
          <a:xfrm>
            <a:off x="11002046" y="1625225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object_track_set</a:t>
            </a:r>
            <a:endParaRPr lang="en-US" sz="1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37F2C8C-155E-4FE8-A30D-21B533A4F7C2}"/>
              </a:ext>
            </a:extLst>
          </p:cNvPr>
          <p:cNvSpPr txBox="1"/>
          <p:nvPr/>
        </p:nvSpPr>
        <p:spPr>
          <a:xfrm>
            <a:off x="10941338" y="2949626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object_track_set</a:t>
            </a:r>
            <a:endParaRPr lang="en-US" sz="1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1581218-BA10-4766-A00C-5AF7DF30DA12}"/>
              </a:ext>
            </a:extLst>
          </p:cNvPr>
          <p:cNvSpPr txBox="1"/>
          <p:nvPr/>
        </p:nvSpPr>
        <p:spPr>
          <a:xfrm>
            <a:off x="7286941" y="2218292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track_set</a:t>
            </a:r>
            <a:endParaRPr lang="en-US" sz="1200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A9F40AA-672D-4FEA-B7D4-CECE108DC36C}"/>
              </a:ext>
            </a:extLst>
          </p:cNvPr>
          <p:cNvCxnSpPr/>
          <p:nvPr/>
        </p:nvCxnSpPr>
        <p:spPr>
          <a:xfrm>
            <a:off x="5552974" y="361024"/>
            <a:ext cx="0" cy="6381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539CE1B5-DC19-407E-839C-CF549D9D0E37}"/>
              </a:ext>
            </a:extLst>
          </p:cNvPr>
          <p:cNvSpPr txBox="1"/>
          <p:nvPr/>
        </p:nvSpPr>
        <p:spPr>
          <a:xfrm>
            <a:off x="9111114" y="4103961"/>
            <a:ext cx="151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object_track_set</a:t>
            </a:r>
            <a:endParaRPr lang="en-US" sz="12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F994169-9FBF-4EED-AB2D-A99725B4F224}"/>
              </a:ext>
            </a:extLst>
          </p:cNvPr>
          <p:cNvSpPr/>
          <p:nvPr/>
        </p:nvSpPr>
        <p:spPr>
          <a:xfrm>
            <a:off x="7530963" y="3769053"/>
            <a:ext cx="1625104" cy="710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Object_track_set</a:t>
            </a:r>
            <a:r>
              <a:rPr lang="en-US" sz="1200" dirty="0"/>
              <a:t> </a:t>
            </a:r>
            <a:r>
              <a:rPr lang="en-US" sz="1200" dirty="0" err="1"/>
              <a:t>Keyframe_selector</a:t>
            </a:r>
            <a:endParaRPr lang="en-US" sz="1200" dirty="0"/>
          </a:p>
          <a:p>
            <a:pPr algn="ctr"/>
            <a:r>
              <a:rPr lang="en-US" sz="1200" dirty="0"/>
              <a:t>algorithm</a:t>
            </a:r>
          </a:p>
        </p:txBody>
      </p: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6684251C-8993-4259-B8E3-F16AD6419B3D}"/>
              </a:ext>
            </a:extLst>
          </p:cNvPr>
          <p:cNvCxnSpPr>
            <a:cxnSpLocks/>
            <a:stCxn id="48" idx="3"/>
            <a:endCxn id="52" idx="1"/>
          </p:cNvCxnSpPr>
          <p:nvPr/>
        </p:nvCxnSpPr>
        <p:spPr>
          <a:xfrm flipV="1">
            <a:off x="9156067" y="2438373"/>
            <a:ext cx="1135645" cy="1686067"/>
          </a:xfrm>
          <a:prstGeom prst="bentConnector3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6E13E09-A524-47D5-A2A9-550065EE6178}"/>
              </a:ext>
            </a:extLst>
          </p:cNvPr>
          <p:cNvSpPr txBox="1"/>
          <p:nvPr/>
        </p:nvSpPr>
        <p:spPr>
          <a:xfrm>
            <a:off x="7810820" y="5017674"/>
            <a:ext cx="2351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Can specialize the algorithm to the track set type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022CB8C-229A-46DD-A449-35CF60348A1E}"/>
              </a:ext>
            </a:extLst>
          </p:cNvPr>
          <p:cNvCxnSpPr>
            <a:cxnSpLocks/>
            <a:endCxn id="48" idx="2"/>
          </p:cNvCxnSpPr>
          <p:nvPr/>
        </p:nvCxnSpPr>
        <p:spPr>
          <a:xfrm flipV="1">
            <a:off x="8343515" y="4479827"/>
            <a:ext cx="0" cy="585233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01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2CDFE-0D05-4DDE-A938-D7256ED74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Sprokit</a:t>
            </a:r>
            <a:r>
              <a:rPr lang="en-US" dirty="0"/>
              <a:t> Best Practices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03D95-0703-4B15-A6B0-C9DFC8C68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 Ports should only use vital types that are a leaf class of an inheritance tree    </a:t>
            </a:r>
          </a:p>
          <a:p>
            <a:pPr marL="457200" lvl="1" indent="0">
              <a:buNone/>
            </a:pPr>
            <a:r>
              <a:rPr lang="en-US" dirty="0"/>
              <a:t>- So vital types should be made carefully and try to use metadata instead of creating a new child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Algorithms should not require specific meta data</a:t>
            </a:r>
          </a:p>
          <a:p>
            <a:pPr marL="457200" lvl="1" indent="0">
              <a:buNone/>
            </a:pPr>
            <a:r>
              <a:rPr lang="en-US" dirty="0"/>
              <a:t> - Without meta data algorithms should still output valid data</a:t>
            </a:r>
          </a:p>
          <a:p>
            <a:pPr marL="457200" lvl="1" indent="0">
              <a:buNone/>
            </a:pPr>
            <a:r>
              <a:rPr lang="en-US" dirty="0"/>
              <a:t> - With meta data they can output better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Discourage the use of translator processes that cast a base vital type to a derived class of that vital type.  </a:t>
            </a:r>
          </a:p>
          <a:p>
            <a:pPr marL="457200" lvl="1" indent="0">
              <a:buNone/>
            </a:pPr>
            <a:r>
              <a:rPr lang="en-US" dirty="0"/>
              <a:t>-</a:t>
            </a:r>
            <a:r>
              <a:rPr lang="en-US" dirty="0" err="1"/>
              <a:t>Sprokit</a:t>
            </a:r>
            <a:r>
              <a:rPr lang="en-US" dirty="0"/>
              <a:t> type checking will pass but run time failure based on type casting can still occur in the translator processes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17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445</Words>
  <Application>Microsoft Office PowerPoint</Application>
  <PresentationFormat>Widescreen</PresentationFormat>
  <Paragraphs>106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Inherited Types in Sprokit Pipelines</vt:lpstr>
      <vt:lpstr>General Problem</vt:lpstr>
      <vt:lpstr>PowerPoint Presentation</vt:lpstr>
      <vt:lpstr>PowerPoint Presentation</vt:lpstr>
      <vt:lpstr>PowerPoint Presentation</vt:lpstr>
      <vt:lpstr>Sprokit Best Practices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Inherited Types in Sprokit Pipelines</dc:title>
  <dc:creator>Brian Clipp</dc:creator>
  <cp:lastModifiedBy>Brian Clipp</cp:lastModifiedBy>
  <cp:revision>6</cp:revision>
  <dcterms:created xsi:type="dcterms:W3CDTF">2017-11-15T15:50:44Z</dcterms:created>
  <dcterms:modified xsi:type="dcterms:W3CDTF">2017-11-15T17:42:08Z</dcterms:modified>
</cp:coreProperties>
</file>