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charts/chart1.xml" ContentType="application/vnd.openxmlformats-officedocument.drawingml.chart+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2"/>
  </p:notesMasterIdLst>
  <p:handoutMasterIdLst>
    <p:handoutMasterId r:id="rId243"/>
  </p:handoutMasterIdLst>
  <p:sldIdLst>
    <p:sldId id="570" r:id="rId2"/>
    <p:sldId id="257" r:id="rId3"/>
    <p:sldId id="268" r:id="rId4"/>
    <p:sldId id="572" r:id="rId5"/>
    <p:sldId id="266" r:id="rId6"/>
    <p:sldId id="258" r:id="rId7"/>
    <p:sldId id="495" r:id="rId8"/>
    <p:sldId id="259" r:id="rId9"/>
    <p:sldId id="456" r:id="rId10"/>
    <p:sldId id="260" r:id="rId11"/>
    <p:sldId id="261" r:id="rId12"/>
    <p:sldId id="262" r:id="rId13"/>
    <p:sldId id="263" r:id="rId14"/>
    <p:sldId id="264" r:id="rId15"/>
    <p:sldId id="614" r:id="rId16"/>
    <p:sldId id="740" r:id="rId17"/>
    <p:sldId id="573" r:id="rId18"/>
    <p:sldId id="267" r:id="rId19"/>
    <p:sldId id="767" r:id="rId20"/>
    <p:sldId id="616" r:id="rId21"/>
    <p:sldId id="617" r:id="rId22"/>
    <p:sldId id="618" r:id="rId23"/>
    <p:sldId id="619" r:id="rId24"/>
    <p:sldId id="620" r:id="rId25"/>
    <p:sldId id="769" r:id="rId26"/>
    <p:sldId id="622" r:id="rId27"/>
    <p:sldId id="623" r:id="rId28"/>
    <p:sldId id="624" r:id="rId29"/>
    <p:sldId id="625" r:id="rId30"/>
    <p:sldId id="628" r:id="rId31"/>
    <p:sldId id="629" r:id="rId32"/>
    <p:sldId id="630" r:id="rId33"/>
    <p:sldId id="621" r:id="rId34"/>
    <p:sldId id="768" r:id="rId35"/>
    <p:sldId id="627" r:id="rId36"/>
    <p:sldId id="631" r:id="rId37"/>
    <p:sldId id="781" r:id="rId38"/>
    <p:sldId id="633" r:id="rId39"/>
    <p:sldId id="634" r:id="rId40"/>
    <p:sldId id="635" r:id="rId41"/>
    <p:sldId id="636" r:id="rId42"/>
    <p:sldId id="637" r:id="rId43"/>
    <p:sldId id="638" r:id="rId44"/>
    <p:sldId id="639" r:id="rId45"/>
    <p:sldId id="640" r:id="rId46"/>
    <p:sldId id="641" r:id="rId47"/>
    <p:sldId id="642" r:id="rId48"/>
    <p:sldId id="643" r:id="rId49"/>
    <p:sldId id="644" r:id="rId50"/>
    <p:sldId id="645" r:id="rId51"/>
    <p:sldId id="646" r:id="rId52"/>
    <p:sldId id="647" r:id="rId53"/>
    <p:sldId id="648" r:id="rId54"/>
    <p:sldId id="771" r:id="rId55"/>
    <p:sldId id="770" r:id="rId56"/>
    <p:sldId id="649" r:id="rId57"/>
    <p:sldId id="650" r:id="rId58"/>
    <p:sldId id="651" r:id="rId59"/>
    <p:sldId id="652" r:id="rId60"/>
    <p:sldId id="653" r:id="rId61"/>
    <p:sldId id="654" r:id="rId62"/>
    <p:sldId id="655" r:id="rId63"/>
    <p:sldId id="656" r:id="rId64"/>
    <p:sldId id="782" r:id="rId65"/>
    <p:sldId id="660" r:id="rId66"/>
    <p:sldId id="741" r:id="rId67"/>
    <p:sldId id="661" r:id="rId68"/>
    <p:sldId id="662" r:id="rId69"/>
    <p:sldId id="783" r:id="rId70"/>
    <p:sldId id="664" r:id="rId71"/>
    <p:sldId id="665" r:id="rId72"/>
    <p:sldId id="666" r:id="rId73"/>
    <p:sldId id="732" r:id="rId74"/>
    <p:sldId id="667" r:id="rId75"/>
    <p:sldId id="668" r:id="rId76"/>
    <p:sldId id="669" r:id="rId77"/>
    <p:sldId id="670" r:id="rId78"/>
    <p:sldId id="671" r:id="rId79"/>
    <p:sldId id="784" r:id="rId80"/>
    <p:sldId id="742" r:id="rId81"/>
    <p:sldId id="674" r:id="rId82"/>
    <p:sldId id="677" r:id="rId83"/>
    <p:sldId id="675" r:id="rId84"/>
    <p:sldId id="676" r:id="rId85"/>
    <p:sldId id="733" r:id="rId86"/>
    <p:sldId id="734" r:id="rId87"/>
    <p:sldId id="735" r:id="rId88"/>
    <p:sldId id="736" r:id="rId89"/>
    <p:sldId id="737" r:id="rId90"/>
    <p:sldId id="738" r:id="rId91"/>
    <p:sldId id="739" r:id="rId92"/>
    <p:sldId id="785" r:id="rId93"/>
    <p:sldId id="679" r:id="rId94"/>
    <p:sldId id="680" r:id="rId95"/>
    <p:sldId id="681" r:id="rId96"/>
    <p:sldId id="682" r:id="rId97"/>
    <p:sldId id="683" r:id="rId98"/>
    <p:sldId id="684" r:id="rId99"/>
    <p:sldId id="685" r:id="rId100"/>
    <p:sldId id="786" r:id="rId101"/>
    <p:sldId id="687" r:id="rId102"/>
    <p:sldId id="688" r:id="rId103"/>
    <p:sldId id="689" r:id="rId104"/>
    <p:sldId id="690" r:id="rId105"/>
    <p:sldId id="691" r:id="rId106"/>
    <p:sldId id="692" r:id="rId107"/>
    <p:sldId id="693" r:id="rId108"/>
    <p:sldId id="694" r:id="rId109"/>
    <p:sldId id="695" r:id="rId110"/>
    <p:sldId id="696" r:id="rId111"/>
    <p:sldId id="697" r:id="rId112"/>
    <p:sldId id="787" r:id="rId113"/>
    <p:sldId id="699" r:id="rId114"/>
    <p:sldId id="700" r:id="rId115"/>
    <p:sldId id="701" r:id="rId116"/>
    <p:sldId id="702" r:id="rId117"/>
    <p:sldId id="703" r:id="rId118"/>
    <p:sldId id="704" r:id="rId119"/>
    <p:sldId id="772" r:id="rId120"/>
    <p:sldId id="705" r:id="rId121"/>
    <p:sldId id="788" r:id="rId122"/>
    <p:sldId id="707" r:id="rId123"/>
    <p:sldId id="789" r:id="rId124"/>
    <p:sldId id="710" r:id="rId125"/>
    <p:sldId id="790" r:id="rId126"/>
    <p:sldId id="711" r:id="rId127"/>
    <p:sldId id="712" r:id="rId128"/>
    <p:sldId id="791" r:id="rId129"/>
    <p:sldId id="714" r:id="rId130"/>
    <p:sldId id="521" r:id="rId131"/>
    <p:sldId id="715" r:id="rId132"/>
    <p:sldId id="792" r:id="rId133"/>
    <p:sldId id="717" r:id="rId134"/>
    <p:sldId id="718" r:id="rId135"/>
    <p:sldId id="719" r:id="rId136"/>
    <p:sldId id="720" r:id="rId137"/>
    <p:sldId id="793" r:id="rId138"/>
    <p:sldId id="721" r:id="rId139"/>
    <p:sldId id="722" r:id="rId140"/>
    <p:sldId id="723" r:id="rId141"/>
    <p:sldId id="724" r:id="rId142"/>
    <p:sldId id="725" r:id="rId143"/>
    <p:sldId id="794" r:id="rId144"/>
    <p:sldId id="727" r:id="rId145"/>
    <p:sldId id="728" r:id="rId146"/>
    <p:sldId id="729" r:id="rId147"/>
    <p:sldId id="730" r:id="rId148"/>
    <p:sldId id="795" r:id="rId149"/>
    <p:sldId id="731" r:id="rId150"/>
    <p:sldId id="335" r:id="rId151"/>
    <p:sldId id="336" r:id="rId152"/>
    <p:sldId id="337" r:id="rId153"/>
    <p:sldId id="338" r:id="rId154"/>
    <p:sldId id="381" r:id="rId155"/>
    <p:sldId id="478" r:id="rId156"/>
    <p:sldId id="566" r:id="rId157"/>
    <p:sldId id="577" r:id="rId158"/>
    <p:sldId id="578" r:id="rId159"/>
    <p:sldId id="579" r:id="rId160"/>
    <p:sldId id="580" r:id="rId161"/>
    <p:sldId id="581" r:id="rId162"/>
    <p:sldId id="582" r:id="rId163"/>
    <p:sldId id="583" r:id="rId164"/>
    <p:sldId id="584" r:id="rId165"/>
    <p:sldId id="339" r:id="rId166"/>
    <p:sldId id="340" r:id="rId167"/>
    <p:sldId id="341" r:id="rId168"/>
    <p:sldId id="342" r:id="rId169"/>
    <p:sldId id="343" r:id="rId170"/>
    <p:sldId id="585" r:id="rId171"/>
    <p:sldId id="344" r:id="rId172"/>
    <p:sldId id="589" r:id="rId173"/>
    <p:sldId id="590" r:id="rId174"/>
    <p:sldId id="591" r:id="rId175"/>
    <p:sldId id="592" r:id="rId176"/>
    <p:sldId id="594" r:id="rId177"/>
    <p:sldId id="593" r:id="rId178"/>
    <p:sldId id="595" r:id="rId179"/>
    <p:sldId id="605" r:id="rId180"/>
    <p:sldId id="596" r:id="rId181"/>
    <p:sldId id="598" r:id="rId182"/>
    <p:sldId id="597" r:id="rId183"/>
    <p:sldId id="599" r:id="rId184"/>
    <p:sldId id="350" r:id="rId185"/>
    <p:sldId id="351" r:id="rId186"/>
    <p:sldId id="352" r:id="rId187"/>
    <p:sldId id="353" r:id="rId188"/>
    <p:sldId id="354" r:id="rId189"/>
    <p:sldId id="355" r:id="rId190"/>
    <p:sldId id="356" r:id="rId191"/>
    <p:sldId id="357" r:id="rId192"/>
    <p:sldId id="358" r:id="rId193"/>
    <p:sldId id="359" r:id="rId194"/>
    <p:sldId id="360" r:id="rId195"/>
    <p:sldId id="361" r:id="rId196"/>
    <p:sldId id="362" r:id="rId197"/>
    <p:sldId id="363" r:id="rId198"/>
    <p:sldId id="364" r:id="rId199"/>
    <p:sldId id="365" r:id="rId200"/>
    <p:sldId id="366" r:id="rId201"/>
    <p:sldId id="367" r:id="rId202"/>
    <p:sldId id="600" r:id="rId203"/>
    <p:sldId id="613" r:id="rId204"/>
    <p:sldId id="368" r:id="rId205"/>
    <p:sldId id="369" r:id="rId206"/>
    <p:sldId id="370" r:id="rId207"/>
    <p:sldId id="451" r:id="rId208"/>
    <p:sldId id="374" r:id="rId209"/>
    <p:sldId id="375" r:id="rId210"/>
    <p:sldId id="473" r:id="rId211"/>
    <p:sldId id="474" r:id="rId212"/>
    <p:sldId id="743" r:id="rId213"/>
    <p:sldId id="744" r:id="rId214"/>
    <p:sldId id="745" r:id="rId215"/>
    <p:sldId id="746" r:id="rId216"/>
    <p:sldId id="747" r:id="rId217"/>
    <p:sldId id="748" r:id="rId218"/>
    <p:sldId id="749" r:id="rId219"/>
    <p:sldId id="750" r:id="rId220"/>
    <p:sldId id="751" r:id="rId221"/>
    <p:sldId id="752" r:id="rId222"/>
    <p:sldId id="753" r:id="rId223"/>
    <p:sldId id="754" r:id="rId224"/>
    <p:sldId id="755" r:id="rId225"/>
    <p:sldId id="756" r:id="rId226"/>
    <p:sldId id="757" r:id="rId227"/>
    <p:sldId id="758" r:id="rId228"/>
    <p:sldId id="759" r:id="rId229"/>
    <p:sldId id="760" r:id="rId230"/>
    <p:sldId id="761" r:id="rId231"/>
    <p:sldId id="762" r:id="rId232"/>
    <p:sldId id="763" r:id="rId233"/>
    <p:sldId id="764" r:id="rId234"/>
    <p:sldId id="765" r:id="rId235"/>
    <p:sldId id="766" r:id="rId236"/>
    <p:sldId id="376" r:id="rId237"/>
    <p:sldId id="377" r:id="rId238"/>
    <p:sldId id="378" r:id="rId239"/>
    <p:sldId id="379" r:id="rId240"/>
    <p:sldId id="380" r:id="rId241"/>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p15="http://schemas.microsoft.com/office/powerpoint/2012/main">
        <p15:guide id="1" orient="horz" pos="1104">
          <p15:clr>
            <a:srgbClr val="A4A3A4"/>
          </p15:clr>
        </p15:guide>
        <p15:guide id="2" pos="3744" userDrawn="1">
          <p15:clr>
            <a:srgbClr val="A4A3A4"/>
          </p15:clr>
        </p15:guide>
        <p15:guide id="3" pos="51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FFFFFF"/>
    <a:srgbClr val="000000"/>
    <a:srgbClr val="FEB0B5"/>
    <a:srgbClr val="FEB2B4"/>
    <a:srgbClr val="D30AA5"/>
    <a:srgbClr val="A2AB00"/>
    <a:srgbClr val="730000"/>
    <a:srgbClr val="043504"/>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39" autoAdjust="0"/>
    <p:restoredTop sz="83121" autoAdjust="0"/>
  </p:normalViewPr>
  <p:slideViewPr>
    <p:cSldViewPr>
      <p:cViewPr varScale="1">
        <p:scale>
          <a:sx n="114" d="100"/>
          <a:sy n="114" d="100"/>
        </p:scale>
        <p:origin x="414" y="102"/>
      </p:cViewPr>
      <p:guideLst>
        <p:guide orient="horz" pos="1104"/>
        <p:guide pos="3744"/>
        <p:guide pos="51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chett:Documents:2013%20L2%20Weak%20Scaling%20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19924994906794E-2"/>
          <c:y val="0.157303532601894"/>
          <c:w val="0.89039707915980904"/>
          <c:h val="0.70505690505491603"/>
        </c:manualLayout>
      </c:layout>
      <c:barChart>
        <c:barDir val="col"/>
        <c:grouping val="stacked"/>
        <c:varyColors val="0"/>
        <c:ser>
          <c:idx val="0"/>
          <c:order val="0"/>
          <c:tx>
            <c:strRef>
              <c:f>Sheet4!$B$30</c:f>
              <c:strCache>
                <c:ptCount val="1"/>
                <c:pt idx="0">
                  <c:v>xRage</c:v>
                </c:pt>
              </c:strCache>
            </c:strRef>
          </c:tx>
          <c:spPr>
            <a:solidFill>
              <a:srgbClr val="004586"/>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Sheet4!$B$31:$B$38</c:f>
              <c:numCache>
                <c:formatCode>General</c:formatCode>
                <c:ptCount val="8"/>
                <c:pt idx="0">
                  <c:v>13.5116</c:v>
                </c:pt>
                <c:pt idx="1">
                  <c:v>14.7638</c:v>
                </c:pt>
                <c:pt idx="2">
                  <c:v>17.0791</c:v>
                </c:pt>
                <c:pt idx="3">
                  <c:v>20.3201</c:v>
                </c:pt>
                <c:pt idx="4">
                  <c:v>21.6006</c:v>
                </c:pt>
                <c:pt idx="5">
                  <c:v>21.9145</c:v>
                </c:pt>
                <c:pt idx="6">
                  <c:v>22.5397</c:v>
                </c:pt>
                <c:pt idx="7">
                  <c:v>23.387499999999999</c:v>
                </c:pt>
              </c:numCache>
            </c:numRef>
          </c:val>
          <c:extLst>
            <c:ext xmlns:c16="http://schemas.microsoft.com/office/drawing/2014/chart" uri="{C3380CC4-5D6E-409C-BE32-E72D297353CC}">
              <c16:uniqueId val="{00000000-A881-4AE1-A6BB-EF9112AF13DE}"/>
            </c:ext>
          </c:extLst>
        </c:ser>
        <c:ser>
          <c:idx val="1"/>
          <c:order val="1"/>
          <c:tx>
            <c:strRef>
              <c:f>Sheet4!$C$30</c:f>
              <c:strCache>
                <c:ptCount val="1"/>
                <c:pt idx="0">
                  <c:v>contour</c:v>
                </c:pt>
              </c:strCache>
            </c:strRef>
          </c:tx>
          <c:spPr>
            <a:solidFill>
              <a:srgbClr val="FF420E"/>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Sheet4!$C$31:$C$38</c:f>
              <c:numCache>
                <c:formatCode>General</c:formatCode>
                <c:ptCount val="8"/>
                <c:pt idx="0">
                  <c:v>1.4500000000000001E-2</c:v>
                </c:pt>
                <c:pt idx="1">
                  <c:v>1.47E-2</c:v>
                </c:pt>
                <c:pt idx="2">
                  <c:v>1.5800000000000002E-2</c:v>
                </c:pt>
                <c:pt idx="3">
                  <c:v>1.8100000000000002E-2</c:v>
                </c:pt>
                <c:pt idx="4">
                  <c:v>1.8499999999999999E-2</c:v>
                </c:pt>
                <c:pt idx="5">
                  <c:v>1.77E-2</c:v>
                </c:pt>
                <c:pt idx="6">
                  <c:v>1.72E-2</c:v>
                </c:pt>
                <c:pt idx="7">
                  <c:v>1.6799999999999999E-2</c:v>
                </c:pt>
              </c:numCache>
            </c:numRef>
          </c:val>
          <c:extLst>
            <c:ext xmlns:c16="http://schemas.microsoft.com/office/drawing/2014/chart" uri="{C3380CC4-5D6E-409C-BE32-E72D297353CC}">
              <c16:uniqueId val="{00000001-A881-4AE1-A6BB-EF9112AF13DE}"/>
            </c:ext>
          </c:extLst>
        </c:ser>
        <c:ser>
          <c:idx val="2"/>
          <c:order val="2"/>
          <c:tx>
            <c:strRef>
              <c:f>Sheet4!$D$30</c:f>
              <c:strCache>
                <c:ptCount val="1"/>
                <c:pt idx="0">
                  <c:v>cell to point</c:v>
                </c:pt>
              </c:strCache>
            </c:strRef>
          </c:tx>
          <c:spPr>
            <a:solidFill>
              <a:srgbClr val="FFD320"/>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Sheet4!$D$31:$D$38</c:f>
              <c:numCache>
                <c:formatCode>General</c:formatCode>
                <c:ptCount val="8"/>
                <c:pt idx="0">
                  <c:v>9.7600000000000006E-2</c:v>
                </c:pt>
                <c:pt idx="1">
                  <c:v>0.1094</c:v>
                </c:pt>
                <c:pt idx="2">
                  <c:v>0.12709999999999999</c:v>
                </c:pt>
                <c:pt idx="3">
                  <c:v>0.1565</c:v>
                </c:pt>
                <c:pt idx="4">
                  <c:v>0.16830000000000001</c:v>
                </c:pt>
                <c:pt idx="5">
                  <c:v>0.1681</c:v>
                </c:pt>
                <c:pt idx="6">
                  <c:v>0.16950000000000001</c:v>
                </c:pt>
                <c:pt idx="7">
                  <c:v>0.1699</c:v>
                </c:pt>
              </c:numCache>
            </c:numRef>
          </c:val>
          <c:extLst>
            <c:ext xmlns:c16="http://schemas.microsoft.com/office/drawing/2014/chart" uri="{C3380CC4-5D6E-409C-BE32-E72D297353CC}">
              <c16:uniqueId val="{00000002-A881-4AE1-A6BB-EF9112AF13DE}"/>
            </c:ext>
          </c:extLst>
        </c:ser>
        <c:ser>
          <c:idx val="3"/>
          <c:order val="3"/>
          <c:tx>
            <c:strRef>
              <c:f>Sheet4!$E$30</c:f>
              <c:strCache>
                <c:ptCount val="1"/>
                <c:pt idx="0">
                  <c:v>render</c:v>
                </c:pt>
              </c:strCache>
            </c:strRef>
          </c:tx>
          <c:spPr>
            <a:solidFill>
              <a:srgbClr val="579D1C"/>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Sheet4!$E$31:$E$38</c:f>
              <c:numCache>
                <c:formatCode>General</c:formatCode>
                <c:ptCount val="8"/>
                <c:pt idx="0">
                  <c:v>4.58E-2</c:v>
                </c:pt>
                <c:pt idx="1">
                  <c:v>3.8100000000000002E-2</c:v>
                </c:pt>
                <c:pt idx="2">
                  <c:v>3.4599999999999999E-2</c:v>
                </c:pt>
                <c:pt idx="3">
                  <c:v>3.3799999999999997E-2</c:v>
                </c:pt>
                <c:pt idx="4">
                  <c:v>2.9000000000000001E-2</c:v>
                </c:pt>
                <c:pt idx="5">
                  <c:v>2.6800000000000001E-2</c:v>
                </c:pt>
                <c:pt idx="6">
                  <c:v>3.8800000000000001E-2</c:v>
                </c:pt>
                <c:pt idx="7">
                  <c:v>5.7799999999999997E-2</c:v>
                </c:pt>
              </c:numCache>
            </c:numRef>
          </c:val>
          <c:extLst>
            <c:ext xmlns:c16="http://schemas.microsoft.com/office/drawing/2014/chart" uri="{C3380CC4-5D6E-409C-BE32-E72D297353CC}">
              <c16:uniqueId val="{00000003-A881-4AE1-A6BB-EF9112AF13DE}"/>
            </c:ext>
          </c:extLst>
        </c:ser>
        <c:ser>
          <c:idx val="4"/>
          <c:order val="4"/>
          <c:tx>
            <c:strRef>
              <c:f>Sheet4!$F$30</c:f>
              <c:strCache>
                <c:ptCount val="1"/>
                <c:pt idx="0">
                  <c:v>write</c:v>
                </c:pt>
              </c:strCache>
            </c:strRef>
          </c:tx>
          <c:spPr>
            <a:solidFill>
              <a:srgbClr val="7E0021"/>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Sheet4!$F$31:$F$38</c:f>
              <c:numCache>
                <c:formatCode>General</c:formatCode>
                <c:ptCount val="8"/>
                <c:pt idx="0">
                  <c:v>0.30570000000000003</c:v>
                </c:pt>
                <c:pt idx="1">
                  <c:v>0.31330000000000002</c:v>
                </c:pt>
                <c:pt idx="2">
                  <c:v>0.31430000000000002</c:v>
                </c:pt>
                <c:pt idx="3">
                  <c:v>0.35339999999999999</c:v>
                </c:pt>
                <c:pt idx="4">
                  <c:v>0.3795</c:v>
                </c:pt>
                <c:pt idx="5">
                  <c:v>0.35589999999999999</c:v>
                </c:pt>
                <c:pt idx="6">
                  <c:v>0.3</c:v>
                </c:pt>
                <c:pt idx="7">
                  <c:v>0.29859999999999998</c:v>
                </c:pt>
              </c:numCache>
            </c:numRef>
          </c:val>
          <c:extLst>
            <c:ext xmlns:c16="http://schemas.microsoft.com/office/drawing/2014/chart" uri="{C3380CC4-5D6E-409C-BE32-E72D297353CC}">
              <c16:uniqueId val="{00000004-A881-4AE1-A6BB-EF9112AF13DE}"/>
            </c:ext>
          </c:extLst>
        </c:ser>
        <c:ser>
          <c:idx val="5"/>
          <c:order val="5"/>
          <c:tx>
            <c:strRef>
              <c:f>Sheet4!$G$30</c:f>
              <c:strCache>
                <c:ptCount val="1"/>
                <c:pt idx="0">
                  <c:v>annotations</c:v>
                </c:pt>
              </c:strCache>
            </c:strRef>
          </c:tx>
          <c:spPr>
            <a:solidFill>
              <a:srgbClr val="83CAFF"/>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Sheet4!$G$31:$G$38</c:f>
              <c:numCache>
                <c:formatCode>General</c:formatCode>
                <c:ptCount val="8"/>
                <c:pt idx="0">
                  <c:v>6.9999999999999999E-4</c:v>
                </c:pt>
                <c:pt idx="1">
                  <c:v>6.9999999999999999E-4</c:v>
                </c:pt>
                <c:pt idx="2">
                  <c:v>6.9999999999999999E-4</c:v>
                </c:pt>
                <c:pt idx="3">
                  <c:v>6.9999999999999999E-4</c:v>
                </c:pt>
                <c:pt idx="4">
                  <c:v>6.9999999999999999E-4</c:v>
                </c:pt>
                <c:pt idx="5">
                  <c:v>6.9999999999999999E-4</c:v>
                </c:pt>
                <c:pt idx="6">
                  <c:v>6.9999999999999999E-4</c:v>
                </c:pt>
                <c:pt idx="7">
                  <c:v>6.9999999999999999E-4</c:v>
                </c:pt>
              </c:numCache>
            </c:numRef>
          </c:val>
          <c:extLst>
            <c:ext xmlns:c16="http://schemas.microsoft.com/office/drawing/2014/chart" uri="{C3380CC4-5D6E-409C-BE32-E72D297353CC}">
              <c16:uniqueId val="{00000005-A881-4AE1-A6BB-EF9112AF13DE}"/>
            </c:ext>
          </c:extLst>
        </c:ser>
        <c:ser>
          <c:idx val="6"/>
          <c:order val="6"/>
          <c:tx>
            <c:strRef>
              <c:f>Sheet4!$H$30</c:f>
              <c:strCache>
                <c:ptCount val="1"/>
                <c:pt idx="0">
                  <c:v>data generation</c:v>
                </c:pt>
              </c:strCache>
            </c:strRef>
          </c:tx>
          <c:spPr>
            <a:solidFill>
              <a:srgbClr val="314004"/>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Sheet4!$H$31:$H$38</c:f>
              <c:numCache>
                <c:formatCode>General</c:formatCode>
                <c:ptCount val="8"/>
                <c:pt idx="0">
                  <c:v>0.16370000000000001</c:v>
                </c:pt>
                <c:pt idx="1">
                  <c:v>0.1978</c:v>
                </c:pt>
                <c:pt idx="2">
                  <c:v>0.2359</c:v>
                </c:pt>
                <c:pt idx="3">
                  <c:v>0.32069999999999999</c:v>
                </c:pt>
                <c:pt idx="4">
                  <c:v>0.36459999999999998</c:v>
                </c:pt>
                <c:pt idx="5">
                  <c:v>0.36320000000000002</c:v>
                </c:pt>
                <c:pt idx="6">
                  <c:v>0.39269999999999999</c:v>
                </c:pt>
                <c:pt idx="7">
                  <c:v>0.42109999999999997</c:v>
                </c:pt>
              </c:numCache>
            </c:numRef>
          </c:val>
          <c:extLst>
            <c:ext xmlns:c16="http://schemas.microsoft.com/office/drawing/2014/chart" uri="{C3380CC4-5D6E-409C-BE32-E72D297353CC}">
              <c16:uniqueId val="{00000006-A881-4AE1-A6BB-EF9112AF13DE}"/>
            </c:ext>
          </c:extLst>
        </c:ser>
        <c:dLbls>
          <c:showLegendKey val="0"/>
          <c:showVal val="0"/>
          <c:showCatName val="0"/>
          <c:showSerName val="0"/>
          <c:showPercent val="0"/>
          <c:showBubbleSize val="0"/>
        </c:dLbls>
        <c:gapWidth val="100"/>
        <c:overlap val="100"/>
        <c:axId val="-1177048912"/>
        <c:axId val="-1177041024"/>
      </c:barChart>
      <c:catAx>
        <c:axId val="-1177048912"/>
        <c:scaling>
          <c:orientation val="minMax"/>
        </c:scaling>
        <c:delete val="0"/>
        <c:axPos val="b"/>
        <c:title>
          <c:tx>
            <c:rich>
              <a:bodyPr/>
              <a:lstStyle/>
              <a:p>
                <a:pPr>
                  <a:defRPr sz="1400" b="0" i="0" u="none" strike="noStrike" baseline="0">
                    <a:solidFill>
                      <a:srgbClr val="000000"/>
                    </a:solidFill>
                    <a:latin typeface="Arial"/>
                    <a:ea typeface="Arial"/>
                    <a:cs typeface="Arial"/>
                  </a:defRPr>
                </a:pPr>
                <a:r>
                  <a:rPr lang="en-US" sz="1400" dirty="0"/>
                  <a:t>Cores</a:t>
                </a:r>
              </a:p>
            </c:rich>
          </c:tx>
          <c:layout>
            <c:manualLayout>
              <c:xMode val="edge"/>
              <c:yMode val="edge"/>
              <c:x val="0.43460512146750502"/>
              <c:y val="0.92415825403612495"/>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177041024"/>
        <c:crosses val="autoZero"/>
        <c:auto val="1"/>
        <c:lblAlgn val="ctr"/>
        <c:lblOffset val="100"/>
        <c:tickLblSkip val="1"/>
        <c:tickMarkSkip val="1"/>
        <c:noMultiLvlLbl val="0"/>
      </c:catAx>
      <c:valAx>
        <c:axId val="-1177041024"/>
        <c:scaling>
          <c:orientation val="minMax"/>
          <c:max val="25"/>
        </c:scaling>
        <c:delete val="0"/>
        <c:axPos val="l"/>
        <c:majorGridlines>
          <c:spPr>
            <a:ln w="3175">
              <a:solidFill>
                <a:srgbClr val="B3B3B3"/>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dirty="0"/>
                  <a:t>Seconds per Time Step</a:t>
                </a:r>
              </a:p>
            </c:rich>
          </c:tx>
          <c:layout>
            <c:manualLayout>
              <c:xMode val="edge"/>
              <c:yMode val="edge"/>
              <c:x val="4.6768429865684801E-4"/>
              <c:y val="0.3017934934278079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177048912"/>
        <c:crosses val="autoZero"/>
        <c:crossBetween val="between"/>
      </c:valAx>
      <c:spPr>
        <a:noFill/>
        <a:ln w="3175">
          <a:solidFill>
            <a:srgbClr val="B3B3B3"/>
          </a:solidFill>
          <a:prstDash val="solid"/>
        </a:ln>
      </c:spPr>
    </c:plotArea>
    <c:legend>
      <c:legendPos val="r"/>
      <c:legendEntry>
        <c:idx val="6"/>
        <c:txPr>
          <a:bodyPr/>
          <a:lstStyle/>
          <a:p>
            <a:pPr>
              <a:defRPr sz="1400" b="0" i="0" u="none" strike="noStrike" cap="all" baseline="0">
                <a:solidFill>
                  <a:srgbClr val="000000"/>
                </a:solidFill>
                <a:latin typeface="Arial"/>
                <a:ea typeface="Arial"/>
                <a:cs typeface="Arial"/>
              </a:defRPr>
            </a:pPr>
            <a:endParaRPr lang="en-US"/>
          </a:p>
        </c:txPr>
      </c:legendEntry>
      <c:layout>
        <c:manualLayout>
          <c:xMode val="edge"/>
          <c:yMode val="edge"/>
          <c:x val="6.0323374871121403E-2"/>
          <c:y val="0.16721284979586801"/>
          <c:w val="0.42716573070148101"/>
          <c:h val="0.176602156933099"/>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17603864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40538314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22077392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 Works on huge numbers of cells in an uncharacteristically large number of blocks</a:t>
            </a:r>
          </a:p>
          <a:p>
            <a:pPr lvl="1">
              <a:buFontTx/>
              <a:buChar char="•"/>
            </a:pPr>
            <a:r>
              <a:rPr lang="en-US">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a:latin typeface="Times New Roman" pitchFamily="-107" charset="0"/>
              <a:ea typeface="ＭＳ Ｐゴシック" pitchFamily="-107"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Simulation of flow over a full wing where a synthetic jet issues unsteady </a:t>
            </a:r>
            <a:r>
              <a:rPr lang="en-US" dirty="0" err="1"/>
              <a:t>crossflow</a:t>
            </a:r>
            <a:r>
              <a:rPr lang="en-US" dirty="0"/>
              <a:t> jet at 1750Hz.</a:t>
            </a:r>
          </a:p>
          <a:p>
            <a:pPr marL="171450" indent="-171450">
              <a:buFont typeface="Arial"/>
              <a:buChar char="•"/>
            </a:pPr>
            <a:r>
              <a:rPr lang="en-US" dirty="0"/>
              <a:t>3.3</a:t>
            </a:r>
            <a:r>
              <a:rPr lang="en-US" baseline="0" dirty="0"/>
              <a:t> billion tetrahedra</a:t>
            </a:r>
          </a:p>
          <a:p>
            <a:pPr marL="171450" indent="-171450">
              <a:buFont typeface="Arial"/>
              <a:buChar char="•"/>
            </a:pPr>
            <a:r>
              <a:rPr lang="en-US" baseline="0" dirty="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Visualized in situ with PHASTA. 1.3 billion elements running</a:t>
            </a:r>
            <a:r>
              <a:rPr lang="en-US" baseline="0" dirty="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IceT</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Sort-last -&gt; image compositing</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Insensitive to iamge data size</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322879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dirty="0">
                <a:latin typeface="Times New Roman" pitchFamily="-107" charset="0"/>
                <a:ea typeface="ＭＳ Ｐゴシック" pitchFamily="-107" charset="-128"/>
              </a:rPr>
              <a:t>Ribbon and Tube</a:t>
            </a:r>
          </a:p>
          <a:p>
            <a:endParaRPr lang="en-US" dirty="0">
              <a:latin typeface="Times New Roman" pitchFamily="-107" charset="0"/>
              <a:ea typeface="ＭＳ Ｐゴシック" pitchFamily="-107" charset="-128"/>
            </a:endParaRPr>
          </a:p>
          <a:p>
            <a:r>
              <a:rPr lang="en-US" dirty="0">
                <a:latin typeface="Times New Roman" pitchFamily="-107" charset="0"/>
                <a:ea typeface="ＭＳ Ｐゴシック" pitchFamily="-107" charset="-128"/>
              </a:rPr>
              <a:t>Use with caution on unstructured data</a:t>
            </a:r>
          </a:p>
          <a:p>
            <a:endParaRPr lang="en-US" dirty="0">
              <a:latin typeface="Times New Roman" pitchFamily="-107" charset="0"/>
              <a:ea typeface="ＭＳ Ｐゴシック" pitchFamily="-107" charset="-128"/>
            </a:endParaRPr>
          </a:p>
          <a:p>
            <a:r>
              <a:rPr lang="en-US" dirty="0">
                <a:latin typeface="Times New Roman" pitchFamily="-107" charset="0"/>
                <a:ea typeface="ＭＳ Ｐゴシック" pitchFamily="-107" charset="-128"/>
              </a:rPr>
              <a:t>Never use with structured data</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Use with caution on unstructured data.</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Usually safe with unstructured data.</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Usually safe on all data.</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112387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7947591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Titan features 18,688 compute nodes, a total system memory of 710 terabytes, and Cray’s high-performance Gemini network. Its 299,008 CPU cores guide simulations while the accompanying GPUs that can handle hundreds of calculations simultaneously. The system provides decreased time to solution, increased complexity of models, and greater realism in simulations.</a:t>
            </a:r>
          </a:p>
          <a:p>
            <a:endParaRPr lang="en-US" dirty="0"/>
          </a:p>
          <a:p>
            <a:r>
              <a:rPr lang="en-US" dirty="0"/>
              <a:t>Rhea is a (196)-node commodity-type Linux cluster. The primary purpose of Rhea is to provide a conduit for large-scale scientific discovery via data analysis and visualization of simulation data generated on Titan. Each of Rhea’s nodes contain two 8-core 2.0 GHz Intel Xeon processors with Hyper-Threading and 64GB of main memory. Rhea is connected to the OLCF’s 32PB high performance </a:t>
            </a:r>
            <a:r>
              <a:rPr lang="en-US" dirty="0" err="1"/>
              <a:t>Lustre</a:t>
            </a:r>
            <a:r>
              <a:rPr lang="en-US" dirty="0"/>
              <a:t> </a:t>
            </a:r>
            <a:r>
              <a:rPr lang="en-US" dirty="0" err="1"/>
              <a:t>filesystem</a:t>
            </a:r>
            <a:r>
              <a:rPr lang="en-US" dirty="0"/>
              <a:t> “Atlas”.</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214</a:t>
            </a:fld>
            <a:endParaRPr lang="en-US"/>
          </a:p>
        </p:txBody>
      </p:sp>
    </p:spTree>
    <p:extLst>
      <p:ext uri="{BB962C8B-B14F-4D97-AF65-F5344CB8AC3E}">
        <p14:creationId xmlns:p14="http://schemas.microsoft.com/office/powerpoint/2010/main" val="16396472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293439959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solidFill>
                  <a:schemeClr val="tx2"/>
                </a:solidFill>
              </a:rPr>
              <a:t>Costs of</a:t>
            </a:r>
            <a:r>
              <a:rPr lang="en-US" i="1" dirty="0">
                <a:solidFill>
                  <a:schemeClr val="tx2"/>
                </a:solidFill>
              </a:rPr>
              <a:t> in situ </a:t>
            </a:r>
            <a:r>
              <a:rPr lang="en-US" i="0" dirty="0">
                <a:solidFill>
                  <a:schemeClr val="tx2"/>
                </a:solidFill>
              </a:rPr>
              <a:t>X</a:t>
            </a:r>
            <a:r>
              <a:rPr lang="en-US" dirty="0">
                <a:solidFill>
                  <a:schemeClr val="tx2"/>
                </a:solidFill>
              </a:rPr>
              <a:t>RAGE</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216</a:t>
            </a:fld>
            <a:endParaRPr lang="en-US"/>
          </a:p>
        </p:txBody>
      </p:sp>
    </p:spTree>
    <p:extLst>
      <p:ext uri="{BB962C8B-B14F-4D97-AF65-F5344CB8AC3E}">
        <p14:creationId xmlns:p14="http://schemas.microsoft.com/office/powerpoint/2010/main" val="383735593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MPAS-O simulation</a:t>
            </a:r>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219</a:t>
            </a:fld>
            <a:endParaRPr lang="en-US"/>
          </a:p>
        </p:txBody>
      </p:sp>
    </p:spTree>
    <p:extLst>
      <p:ext uri="{BB962C8B-B14F-4D97-AF65-F5344CB8AC3E}">
        <p14:creationId xmlns:p14="http://schemas.microsoft.com/office/powerpoint/2010/main" val="307890092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XRAGE</a:t>
            </a:r>
            <a:r>
              <a:rPr lang="en-US" sz="1200" baseline="0" dirty="0"/>
              <a:t> </a:t>
            </a:r>
            <a:r>
              <a:rPr lang="en-US" sz="1200" dirty="0"/>
              <a:t>Cx60j with basic </a:t>
            </a:r>
            <a:r>
              <a:rPr lang="en-US" sz="1200" i="1" dirty="0"/>
              <a:t>In Situ </a:t>
            </a:r>
            <a:r>
              <a:rPr lang="en-US" sz="1200" dirty="0"/>
              <a:t>Weak Scaling 100k Cells/Core on Moonlight</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fld id="{FF655FD3-6AD5-9540-A8D3-8170B6E07D77}" type="slidenum">
              <a:rPr lang="en-US" smtClean="0"/>
              <a:t>220</a:t>
            </a:fld>
            <a:endParaRPr lang="en-US"/>
          </a:p>
        </p:txBody>
      </p:sp>
    </p:spTree>
    <p:extLst>
      <p:ext uri="{BB962C8B-B14F-4D97-AF65-F5344CB8AC3E}">
        <p14:creationId xmlns:p14="http://schemas.microsoft.com/office/powerpoint/2010/main" val="23761370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Most of the day</a:t>
            </a:r>
            <a:r>
              <a:rPr lang="en-US" baseline="0" dirty="0"/>
              <a:t> is focused on the Developer perspective</a:t>
            </a:r>
          </a:p>
          <a:p>
            <a:r>
              <a:rPr lang="en-US" baseline="0" dirty="0"/>
              <a:t>How do you implement these technologies into a simulation</a:t>
            </a:r>
          </a:p>
        </p:txBody>
      </p:sp>
    </p:spTree>
    <p:extLst>
      <p:ext uri="{BB962C8B-B14F-4D97-AF65-F5344CB8AC3E}">
        <p14:creationId xmlns:p14="http://schemas.microsoft.com/office/powerpoint/2010/main" val="256952156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416932873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while running ParaView.</a:t>
            </a:r>
          </a:p>
          <a:p>
            <a:r>
              <a:rPr lang="en-US" baseline="0" dirty="0"/>
              <a:t>Auto Load option means the plugin will be loaded whenever ParaView is run.</a:t>
            </a:r>
            <a:endParaRPr lang="en-US" dirty="0"/>
          </a:p>
        </p:txBody>
      </p:sp>
    </p:spTree>
    <p:extLst>
      <p:ext uri="{BB962C8B-B14F-4D97-AF65-F5344CB8AC3E}">
        <p14:creationId xmlns:p14="http://schemas.microsoft.com/office/powerpoint/2010/main" val="171200916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will add 2 new menu items – </a:t>
            </a:r>
            <a:r>
              <a:rPr lang="en-US" baseline="0" dirty="0" err="1"/>
              <a:t>CoProcessing</a:t>
            </a:r>
            <a:r>
              <a:rPr lang="en-US" baseline="0" dirty="0"/>
              <a:t> and Writers.</a:t>
            </a:r>
            <a:endParaRPr lang="en-US" dirty="0"/>
          </a:p>
        </p:txBody>
      </p:sp>
    </p:spTree>
    <p:extLst>
      <p:ext uri="{BB962C8B-B14F-4D97-AF65-F5344CB8AC3E}">
        <p14:creationId xmlns:p14="http://schemas.microsoft.com/office/powerpoint/2010/main" val="36402498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2318455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441134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72231378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499849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inputs could</a:t>
            </a:r>
            <a:r>
              <a:rPr lang="en-US" baseline="0" dirty="0"/>
              <a:t> correspond to things like multi-physics (fluid input &amp; solid input) or independent vs. derived fields (velocity, pressure input &amp; </a:t>
            </a:r>
            <a:r>
              <a:rPr lang="en-US" baseline="0" dirty="0" err="1"/>
              <a:t>vorticity</a:t>
            </a:r>
            <a:r>
              <a:rPr lang="en-US" baseline="0" dirty="0"/>
              <a:t> input)</a:t>
            </a:r>
          </a:p>
          <a:p>
            <a:pPr defTabSz="931774">
              <a:defRPr/>
            </a:pPr>
            <a:r>
              <a:rPr lang="en-US" dirty="0"/>
              <a:t>Essentially telling the script generator what inputs we want to use.</a:t>
            </a:r>
          </a:p>
          <a:p>
            <a:endParaRPr lang="en-US" dirty="0"/>
          </a:p>
        </p:txBody>
      </p:sp>
    </p:spTree>
    <p:extLst>
      <p:ext uri="{BB962C8B-B14F-4D97-AF65-F5344CB8AC3E}">
        <p14:creationId xmlns:p14="http://schemas.microsoft.com/office/powerpoint/2010/main" val="280462573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195179607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124941160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a:t>
            </a:r>
            <a:r>
              <a:rPr lang="en-US" baseline="0" dirty="0"/>
              <a:t> of the </a:t>
            </a:r>
            <a:r>
              <a:rPr lang="en-US" baseline="0" dirty="0" err="1"/>
              <a:t>paraview</a:t>
            </a:r>
            <a:r>
              <a:rPr lang="en-US" baseline="0" dirty="0"/>
              <a:t> classes derive from VTK – can follow the inheritance hierarchy to get to VTK </a:t>
            </a:r>
            <a:r>
              <a:rPr lang="en-US" baseline="0" dirty="0" err="1"/>
              <a:t>doxygen</a:t>
            </a:r>
            <a:endParaRPr lang="en-US" baseline="0" dirty="0"/>
          </a:p>
          <a:p>
            <a:r>
              <a:rPr lang="en-US" baseline="0" dirty="0"/>
              <a:t>http://paraview.org//Wiki for the main wiki page – also a </a:t>
            </a:r>
            <a:r>
              <a:rPr lang="en-US" baseline="0" dirty="0" err="1"/>
              <a:t>paraview</a:t>
            </a:r>
            <a:r>
              <a:rPr lang="en-US" baseline="0" dirty="0"/>
              <a:t> users guide there in </a:t>
            </a:r>
            <a:r>
              <a:rPr lang="en-US" baseline="0" dirty="0" err="1"/>
              <a:t>pdf</a:t>
            </a:r>
            <a:r>
              <a:rPr lang="en-US" baseline="0" dirty="0"/>
              <a:t> format</a:t>
            </a:r>
          </a:p>
        </p:txBody>
      </p:sp>
    </p:spTree>
    <p:extLst>
      <p:ext uri="{BB962C8B-B14F-4D97-AF65-F5344CB8AC3E}">
        <p14:creationId xmlns:p14="http://schemas.microsoft.com/office/powerpoint/2010/main" val="223436824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7480053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7310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98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06153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297102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4294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46501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22256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3205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280982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44327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92976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Also do volume rendering.</a:t>
            </a:r>
          </a:p>
        </p:txBody>
      </p:sp>
    </p:spTree>
    <p:extLst>
      <p:ext uri="{BB962C8B-B14F-4D97-AF65-F5344CB8AC3E}">
        <p14:creationId xmlns:p14="http://schemas.microsoft.com/office/powerpoint/2010/main" val="26001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35762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6139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3310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a:latin typeface="Times New Roman" pitchFamily="-107" charset="0"/>
                <a:ea typeface="ＭＳ Ｐゴシック" pitchFamily="-107" charset="-128"/>
              </a:rPr>
              <a:t>ctrl-space: Win/Linux.  alt-space: Mac</a:t>
            </a:r>
          </a:p>
        </p:txBody>
      </p:sp>
    </p:spTree>
    <p:extLst>
      <p:ext uri="{BB962C8B-B14F-4D97-AF65-F5344CB8AC3E}">
        <p14:creationId xmlns:p14="http://schemas.microsoft.com/office/powerpoint/2010/main" val="196914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38959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96908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16024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4140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7025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4968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096884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24647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2055540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1742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48011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Problem: camera position different in each view.</a:t>
            </a:r>
          </a:p>
        </p:txBody>
      </p:sp>
    </p:spTree>
    <p:extLst>
      <p:ext uri="{BB962C8B-B14F-4D97-AF65-F5344CB8AC3E}">
        <p14:creationId xmlns:p14="http://schemas.microsoft.com/office/powerpoint/2010/main" val="820356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912021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92172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8889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7603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31832910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73897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3324599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132928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51615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15066614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2040522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65029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542178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2907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a:t>Small montage of projects using ParaView.</a:t>
            </a:r>
          </a:p>
          <a:p>
            <a:pPr marL="171441" indent="-171441">
              <a:buFont typeface="Arial"/>
              <a:buChar char="•"/>
            </a:pPr>
            <a:r>
              <a:rPr lang="en-US" dirty="0"/>
              <a:t>Demonstrates</a:t>
            </a:r>
            <a:r>
              <a:rPr lang="en-US" baseline="0" dirty="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5814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From here, re-verify relationship of temperature and pressure.</a:t>
            </a:r>
          </a:p>
        </p:txBody>
      </p:sp>
    </p:spTree>
    <p:extLst>
      <p:ext uri="{BB962C8B-B14F-4D97-AF65-F5344CB8AC3E}">
        <p14:creationId xmlns:p14="http://schemas.microsoft.com/office/powerpoint/2010/main" val="1508216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34978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13652247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958884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41481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91268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Add control points by clicking in color box.</a:t>
            </a:r>
          </a:p>
          <a:p>
            <a:pPr>
              <a:buFontTx/>
              <a:buChar char="•"/>
            </a:pPr>
            <a:r>
              <a:rPr lang="en-US">
                <a:latin typeface="Times New Roman" pitchFamily="-107" charset="0"/>
                <a:ea typeface="ＭＳ Ｐゴシック" pitchFamily="-107" charset="-128"/>
              </a:rPr>
              <a:t>Drag control points to move them.</a:t>
            </a:r>
          </a:p>
          <a:p>
            <a:pPr>
              <a:buFontTx/>
              <a:buChar char="•"/>
            </a:pPr>
            <a:r>
              <a:rPr lang="en-US">
                <a:latin typeface="Times New Roman" pitchFamily="-107" charset="0"/>
                <a:ea typeface="ＭＳ Ｐゴシック" pitchFamily="-107" charset="-128"/>
              </a:rPr>
              <a:t>Delete active point by hitting backspace or delete.</a:t>
            </a:r>
          </a:p>
          <a:p>
            <a:pPr>
              <a:buFontTx/>
              <a:buChar char="•"/>
            </a:pPr>
            <a:r>
              <a:rPr lang="en-US">
                <a:latin typeface="Times New Roman" pitchFamily="-107" charset="0"/>
                <a:ea typeface="ＭＳ Ｐゴシック" pitchFamily="-107" charset="-128"/>
              </a:rPr>
              <a:t>Click active point to change its color.</a:t>
            </a:r>
          </a:p>
          <a:p>
            <a:pPr>
              <a:buFontTx/>
              <a:buChar char="•"/>
            </a:pPr>
            <a:r>
              <a:rPr lang="en-US">
                <a:latin typeface="Times New Roman" pitchFamily="-107" charset="0"/>
                <a:ea typeface="ＭＳ Ｐゴシック" pitchFamily="-107" charset="-128"/>
              </a:rPr>
              <a:t>Can save and load transfer functions.</a:t>
            </a:r>
          </a:p>
          <a:p>
            <a:pPr lvl="1">
              <a:buFontTx/>
              <a:buChar char="•"/>
            </a:pPr>
            <a:r>
              <a:rPr lang="en-US">
                <a:latin typeface="Times New Roman" pitchFamily="-107" charset="0"/>
                <a:ea typeface="ＭＳ Ｐゴシック" pitchFamily="-107" charset="-128"/>
              </a:rPr>
              <a:t>Load black-body radiation.</a:t>
            </a:r>
          </a:p>
        </p:txBody>
      </p:sp>
    </p:spTree>
    <p:extLst>
      <p:ext uri="{BB962C8B-B14F-4D97-AF65-F5344CB8AC3E}">
        <p14:creationId xmlns:p14="http://schemas.microsoft.com/office/powerpoint/2010/main" val="3001746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Simulating</a:t>
            </a:r>
            <a:r>
              <a:rPr lang="en-US" baseline="0" dirty="0"/>
              <a:t> </a:t>
            </a:r>
            <a:r>
              <a:rPr lang="en-US" baseline="0" dirty="0" err="1"/>
              <a:t>deuteranope</a:t>
            </a:r>
            <a:r>
              <a:rPr lang="en-US" baseline="0" dirty="0"/>
              <a:t> color deficiency.</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520366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178991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995213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81107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693974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617662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a:t>This option also available on the toolbar</a:t>
            </a:r>
          </a:p>
        </p:txBody>
      </p:sp>
    </p:spTree>
    <p:extLst>
      <p:ext uri="{BB962C8B-B14F-4D97-AF65-F5344CB8AC3E}">
        <p14:creationId xmlns:p14="http://schemas.microsoft.com/office/powerpoint/2010/main" val="229939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a:t>This option also available on the toolbar</a:t>
            </a:r>
          </a:p>
        </p:txBody>
      </p:sp>
    </p:spTree>
    <p:extLst>
      <p:ext uri="{BB962C8B-B14F-4D97-AF65-F5344CB8AC3E}">
        <p14:creationId xmlns:p14="http://schemas.microsoft.com/office/powerpoint/2010/main" val="1267765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36728105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985788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7084608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8074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6911462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3431627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17818660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You can move text around with the mouse or pick a standard window location.</a:t>
            </a:r>
          </a:p>
        </p:txBody>
      </p:sp>
    </p:spTree>
    <p:extLst>
      <p:ext uri="{BB962C8B-B14F-4D97-AF65-F5344CB8AC3E}">
        <p14:creationId xmlns:p14="http://schemas.microsoft.com/office/powerpoint/2010/main" val="21173426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172854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860432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755241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0074967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19602580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28988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a:latin typeface="Times New Roman" pitchFamily="-107" charset="0"/>
                <a:ea typeface="ＭＳ Ｐゴシック" pitchFamily="-107" charset="-128"/>
              </a:rPr>
              <a:t>Rubber band selection tools</a:t>
            </a:r>
            <a:r>
              <a:rPr lang="en-US" baseline="0" dirty="0">
                <a:latin typeface="Times New Roman" pitchFamily="-107" charset="0"/>
                <a:ea typeface="ＭＳ Ｐゴシック" pitchFamily="-107" charset="-128"/>
              </a:rPr>
              <a:t> and polygon selection tools which create polygon by dragging</a:t>
            </a:r>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9920773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You may want to move the Selection Inspector</a:t>
            </a:r>
          </a:p>
        </p:txBody>
      </p:sp>
    </p:spTree>
    <p:extLst>
      <p:ext uri="{BB962C8B-B14F-4D97-AF65-F5344CB8AC3E}">
        <p14:creationId xmlns:p14="http://schemas.microsoft.com/office/powerpoint/2010/main" val="11789886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21431304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285102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32277555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055836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831476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6144384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36125802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94230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wmf"/><Relationship Id="rId10" Type="http://schemas.openxmlformats.org/officeDocument/2006/relationships/hyperlink" Target="https://creativecommons.org/licenses/by/4.0/" TargetMode="External"/><Relationship Id="rId4" Type="http://schemas.openxmlformats.org/officeDocument/2006/relationships/image" Target="../media/image5.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0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40.png"/></Relationships>
</file>

<file path=ppt/slides/_rels/slide10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40.png"/></Relationships>
</file>

<file path=ppt/slides/_rels/slide10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98.png"/></Relationships>
</file>

<file path=ppt/slides/_rels/slide10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1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46.emf"/><Relationship Id="rId4" Type="http://schemas.openxmlformats.org/officeDocument/2006/relationships/image" Target="../media/image40.png"/></Relationships>
</file>

<file path=ppt/slides/_rels/slide11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116.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46.emf"/></Relationships>
</file>

<file path=ppt/slides/_rels/slide1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eg"/></Relationships>
</file>

<file path=ppt/slides/_rels/slide120.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146.emf"/></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2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2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60.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0.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3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www.paraview.org/paraview-guide/" TargetMode="External"/><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paraview@paraview.org" TargetMode="External"/><Relationship Id="rId5" Type="http://schemas.openxmlformats.org/officeDocument/2006/relationships/hyperlink" Target="http://www.paraview.org/" TargetMode="External"/><Relationship Id="rId4" Type="http://schemas.openxmlformats.org/officeDocument/2006/relationships/hyperlink" Target="http://www.paraview.org/tutorials/" TargetMode="Externa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8.xml"/><Relationship Id="rId1" Type="http://schemas.openxmlformats.org/officeDocument/2006/relationships/slideLayout" Target="../slideLayouts/slideLayout6.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png"/></Relationships>
</file>

<file path=ppt/slides/_rels/slide15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163.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notesSlide" Target="../notesSlides/notesSlide116.xml"/><Relationship Id="rId1" Type="http://schemas.openxmlformats.org/officeDocument/2006/relationships/slideLayout" Target="../slideLayouts/slideLayout6.xml"/><Relationship Id="rId6" Type="http://schemas.openxmlformats.org/officeDocument/2006/relationships/image" Target="../media/image185.png"/><Relationship Id="rId11" Type="http://schemas.openxmlformats.org/officeDocument/2006/relationships/image" Target="../media/image189.png"/><Relationship Id="rId5" Type="http://schemas.openxmlformats.org/officeDocument/2006/relationships/image" Target="../media/image184.png"/><Relationship Id="rId10" Type="http://schemas.openxmlformats.org/officeDocument/2006/relationships/image" Target="../media/image188.png"/><Relationship Id="rId4" Type="http://schemas.openxmlformats.org/officeDocument/2006/relationships/image" Target="../media/image183.png"/><Relationship Id="rId9" Type="http://schemas.openxmlformats.org/officeDocument/2006/relationships/image" Target="../media/image181.png"/></Relationships>
</file>

<file path=ppt/slides/_rels/slide164.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notesSlide" Target="../notesSlides/notesSlide117.xml"/><Relationship Id="rId1" Type="http://schemas.openxmlformats.org/officeDocument/2006/relationships/slideLayout" Target="../slideLayouts/slideLayout6.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hyperlink" Target="http://www.cmake.org/"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Compiling" TargetMode="External"/><Relationship Id="rId4" Type="http://schemas.openxmlformats.org/officeDocument/2006/relationships/hyperlink" Target="http://www.mesa3d.org/" TargetMode="External"/></Relationships>
</file>

<file path=ppt/slides/_rels/slide171.xml.rels><?xml version="1.0" encoding="UTF-8" standalone="yes"?>
<Relationships xmlns="http://schemas.openxmlformats.org/package/2006/relationships"><Relationship Id="rId3" Type="http://schemas.openxmlformats.org/officeDocument/2006/relationships/hyperlink" Target="http://www.paraview.org/Wiki/Setting_up_a_ParaView_Server#Running_the_Server" TargetMode="External"/><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72.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 Id="rId4" Type="http://schemas.openxmlformats.org/officeDocument/2006/relationships/image" Target="../media/image20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36.xml"/><Relationship Id="rId1" Type="http://schemas.openxmlformats.org/officeDocument/2006/relationships/slideLayout" Target="../slideLayouts/slideLayout4.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19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37.xml"/><Relationship Id="rId1" Type="http://schemas.openxmlformats.org/officeDocument/2006/relationships/slideLayout" Target="../slideLayouts/slideLayout4.xml"/><Relationship Id="rId5" Type="http://schemas.openxmlformats.org/officeDocument/2006/relationships/image" Target="../media/image221.png"/><Relationship Id="rId4" Type="http://schemas.openxmlformats.org/officeDocument/2006/relationships/image" Target="../media/image220.png"/></Relationships>
</file>

<file path=ppt/slides/_rels/slide19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38.xml"/><Relationship Id="rId1" Type="http://schemas.openxmlformats.org/officeDocument/2006/relationships/slideLayout" Target="../slideLayouts/slideLayout4.xml"/><Relationship Id="rId4" Type="http://schemas.openxmlformats.org/officeDocument/2006/relationships/image" Target="../media/image223.png"/></Relationships>
</file>

<file path=ppt/slides/_rels/slide198.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224.png"/><Relationship Id="rId7" Type="http://schemas.openxmlformats.org/officeDocument/2006/relationships/image" Target="../media/image109.png"/><Relationship Id="rId2" Type="http://schemas.openxmlformats.org/officeDocument/2006/relationships/notesSlide" Target="../notesSlides/notesSlide139.xml"/><Relationship Id="rId1" Type="http://schemas.openxmlformats.org/officeDocument/2006/relationships/slideLayout" Target="../slideLayouts/slideLayout4.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 Id="rId9" Type="http://schemas.openxmlformats.org/officeDocument/2006/relationships/image" Target="../media/image112.emf"/></Relationships>
</file>

<file path=ppt/slides/_rels/slide19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33.png"/></Relationships>
</file>

<file path=ppt/slides/_rels/slide20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38.png"/></Relationships>
</file>

<file path=ppt/slides/_rels/slide20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244.jpeg"/><Relationship Id="rId4" Type="http://schemas.openxmlformats.org/officeDocument/2006/relationships/image" Target="../media/image243.jpeg"/></Relationships>
</file>

<file path=ppt/slides/_rels/slide215.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249.png"/><Relationship Id="rId2" Type="http://schemas.openxmlformats.org/officeDocument/2006/relationships/notesSlide" Target="../notesSlides/notesSlide151.xml"/><Relationship Id="rId1" Type="http://schemas.openxmlformats.org/officeDocument/2006/relationships/slideLayout" Target="../slideLayouts/slideLayout6.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251.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50.png"/><Relationship Id="rId5" Type="http://schemas.openxmlformats.org/officeDocument/2006/relationships/slideLayout" Target="../slideLayouts/slideLayout6.xml"/><Relationship Id="rId4" Type="http://schemas.openxmlformats.org/officeDocument/2006/relationships/video" Target="../media/media2.avi"/></Relationships>
</file>

<file path=ppt/slides/_rels/slide218.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53.xml"/><Relationship Id="rId1" Type="http://schemas.openxmlformats.org/officeDocument/2006/relationships/slideLayout" Target="../slideLayouts/slideLayout5.xml"/><Relationship Id="rId4" Type="http://schemas.openxmlformats.org/officeDocument/2006/relationships/image" Target="../media/image254.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55.png"/><Relationship Id="rId7" Type="http://schemas.openxmlformats.org/officeDocument/2006/relationships/image" Target="../media/image247.png"/><Relationship Id="rId2" Type="http://schemas.openxmlformats.org/officeDocument/2006/relationships/notesSlide" Target="../notesSlides/notesSlide156.xml"/><Relationship Id="rId1" Type="http://schemas.openxmlformats.org/officeDocument/2006/relationships/slideLayout" Target="../slideLayouts/slideLayout6.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177.png"/><Relationship Id="rId9" Type="http://schemas.openxmlformats.org/officeDocument/2006/relationships/image" Target="../media/image249.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258.png"/><Relationship Id="rId4" Type="http://schemas.openxmlformats.org/officeDocument/2006/relationships/image" Target="../media/image257.png"/></Relationships>
</file>

<file path=ppt/slides/_rels/slide22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261.png"/><Relationship Id="rId4" Type="http://schemas.openxmlformats.org/officeDocument/2006/relationships/image" Target="../media/image260.png"/></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60.xml"/><Relationship Id="rId1" Type="http://schemas.openxmlformats.org/officeDocument/2006/relationships/slideLayout" Target="../slideLayouts/slideLayout4.xml"/><Relationship Id="rId4" Type="http://schemas.openxmlformats.org/officeDocument/2006/relationships/image" Target="../media/image259.png"/></Relationships>
</file>

<file path=ppt/slides/_rels/slide22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6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63.xml"/><Relationship Id="rId1" Type="http://schemas.openxmlformats.org/officeDocument/2006/relationships/slideLayout" Target="../slideLayouts/slideLayout5.xml"/></Relationships>
</file>

<file path=ppt/slides/_rels/slide232.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hyperlink" Target="http://www.paraview.org/files/catalyst/docs/ParaViewCatalystUsersGuide_v2.pdf" TargetMode="External"/><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hyperlink" Target="https://gitlab.kitware.com/paraview/paraview/tree/master/Examples/Catalyst" TargetMode="External"/><Relationship Id="rId5" Type="http://schemas.openxmlformats.org/officeDocument/2006/relationships/hyperlink" Target="http://catalyst.paraview.org/" TargetMode="External"/><Relationship Id="rId4" Type="http://schemas.openxmlformats.org/officeDocument/2006/relationships/hyperlink" Target="http://paraview.org/Wiki/images/4/48/CatalystUsersGuide.pdf" TargetMode="External"/></Relationships>
</file>

<file path=ppt/slides/_rels/slide236.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2" Type="http://schemas.openxmlformats.org/officeDocument/2006/relationships/notesSlide" Target="../notesSlides/notesSlide166.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 TargetMode="External"/><Relationship Id="rId4" Type="http://schemas.openxmlformats.org/officeDocument/2006/relationships/hyperlink" Target="http://www.paraview.org/Wiki/ParaView" TargetMode="Externa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paraview.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9.xml"/><Relationship Id="rId7" Type="http://schemas.openxmlformats.org/officeDocument/2006/relationships/image" Target="../media/image69.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65.emf"/></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12.emf"/><Relationship Id="rId5" Type="http://schemas.openxmlformats.org/officeDocument/2006/relationships/image" Target="../media/image111.emf"/><Relationship Id="rId4" Type="http://schemas.openxmlformats.org/officeDocument/2006/relationships/image" Target="../media/image110.emf"/></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1.emf"/><Relationship Id="rId5" Type="http://schemas.openxmlformats.org/officeDocument/2006/relationships/image" Target="../media/image40.png"/><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11.emf"/><Relationship Id="rId5" Type="http://schemas.openxmlformats.org/officeDocument/2006/relationships/image" Target="../media/image40.png"/><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6.xml"/><Relationship Id="rId4" Type="http://schemas.openxmlformats.org/officeDocument/2006/relationships/image" Target="../media/image128.png"/></Relationships>
</file>

<file path=ppt/slides/_rels/slide8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33.png"/><Relationship Id="rId4" Type="http://schemas.openxmlformats.org/officeDocument/2006/relationships/image" Target="../media/image132.png"/></Relationships>
</file>

<file path=ppt/slides/_rels/slide94.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3.png"/></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3.png"/></Relationships>
</file>

<file path=ppt/slides/_rels/slide9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err="1">
                <a:ea typeface="ＭＳ Ｐゴシック" pitchFamily="-107" charset="-128"/>
              </a:rPr>
              <a:t>ParaView</a:t>
            </a:r>
            <a:r>
              <a:rPr lang="en-US" sz="3600" dirty="0">
                <a:ea typeface="ＭＳ Ｐゴシック" pitchFamily="-107" charset="-128"/>
              </a:rPr>
              <a:t> 5.6</a:t>
            </a:r>
            <a:endParaRPr lang="en-US" dirty="0">
              <a:effectLst>
                <a:outerShdw blurRad="38100" dist="38100" dir="2700000" algn="tl">
                  <a:srgbClr val="C0C0C0"/>
                </a:outerShdw>
              </a:effectLst>
              <a:ea typeface="ＭＳ Ｐゴシック" pitchFamily="-107" charset="-128"/>
            </a:endParaRPr>
          </a:p>
          <a:p>
            <a:pPr marL="342900" indent="-171450">
              <a:spcBef>
                <a:spcPts val="0"/>
              </a:spcBef>
            </a:pPr>
            <a:r>
              <a:rPr lang="en-US" sz="2000" dirty="0">
                <a:effectLst>
                  <a:outerShdw blurRad="38100" dist="38100" dir="2700000" algn="tl">
                    <a:srgbClr val="C0C0C0"/>
                  </a:outerShdw>
                </a:effectLst>
                <a:ea typeface="ＭＳ Ｐゴシック" pitchFamily="-107" charset="-128"/>
              </a:rPr>
              <a:t>Kenneth Moreland  </a:t>
            </a:r>
            <a:r>
              <a:rPr lang="en-US" sz="1800" dirty="0">
                <a:effectLst>
                  <a:outerShdw blurRad="38100" dist="38100" dir="2700000" algn="tl">
                    <a:srgbClr val="C0C0C0"/>
                  </a:outerShdw>
                </a:effectLst>
                <a:ea typeface="ＭＳ Ｐゴシック" pitchFamily="-107" charset="-128"/>
              </a:rPr>
              <a:t>Sandia National Laboratories</a:t>
            </a:r>
            <a:endParaRPr lang="en-US" sz="1600" dirty="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714500" y="6214234"/>
            <a:ext cx="57150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a:t>
            </a:r>
            <a:r>
              <a:rPr lang="en-US" sz="900" dirty="0" err="1">
                <a:solidFill>
                  <a:srgbClr val="000000"/>
                </a:solidFill>
                <a:latin typeface="Helvetica" pitchFamily="-107" charset="0"/>
              </a:rPr>
              <a:t>multimission</a:t>
            </a:r>
            <a:r>
              <a:rPr lang="en-US" sz="900" dirty="0">
                <a:solidFill>
                  <a:srgbClr val="000000"/>
                </a:solidFill>
                <a:latin typeface="Helvetica" pitchFamily="-107" charset="0"/>
              </a:rPr>
              <a:t> laboratory managed and operated by National Technology and Engineering Solutions of Sandia LLC, a wholly owned subsidiary of Honeywell International Inc. for the U.S. Department of Energy’s National Nuclear Security Administration under contract DE-NA0003525.</a:t>
            </a:r>
          </a:p>
          <a:p>
            <a:pPr algn="ctr"/>
            <a:r>
              <a:rPr lang="en-US" sz="900" dirty="0">
                <a:solidFill>
                  <a:srgbClr val="000000"/>
                </a:solidFill>
                <a:latin typeface="Helvetica" pitchFamily="-107" charset="0"/>
              </a:rPr>
              <a:t>SAND </a:t>
            </a:r>
            <a:r>
              <a:rPr lang="is-IS" sz="900" dirty="0">
                <a:solidFill>
                  <a:srgbClr val="000000"/>
                </a:solidFill>
                <a:latin typeface="Helvetica" pitchFamily="-107" charset="0"/>
              </a:rPr>
              <a:t>2018-11804 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grpSp>
        <p:nvGrpSpPr>
          <p:cNvPr id="7" name="Group 6"/>
          <p:cNvGrpSpPr/>
          <p:nvPr/>
        </p:nvGrpSpPr>
        <p:grpSpPr>
          <a:xfrm>
            <a:off x="2057400" y="5832475"/>
            <a:ext cx="5029200" cy="295275"/>
            <a:chOff x="1371600" y="5832475"/>
            <a:chExt cx="5029200" cy="295275"/>
          </a:xfrm>
        </p:grpSpPr>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1600" y="5832475"/>
              <a:ext cx="838200" cy="295275"/>
            </a:xfrm>
            <a:prstGeom prst="rect">
              <a:avLst/>
            </a:prstGeom>
          </p:spPr>
        </p:pic>
        <p:sp>
          <p:nvSpPr>
            <p:cNvPr id="6" name="TextBox 5"/>
            <p:cNvSpPr txBox="1"/>
            <p:nvPr/>
          </p:nvSpPr>
          <p:spPr>
            <a:xfrm>
              <a:off x="2209800" y="5865168"/>
              <a:ext cx="4191000" cy="230832"/>
            </a:xfrm>
            <a:prstGeom prst="rect">
              <a:avLst/>
            </a:prstGeom>
            <a:noFill/>
          </p:spPr>
          <p:txBody>
            <a:bodyPr wrap="square" rtlCol="0">
              <a:spAutoFit/>
            </a:bodyPr>
            <a:lstStyle/>
            <a:p>
              <a:r>
                <a:rPr lang="en-US" sz="900" dirty="0"/>
                <a:t>This work is licensed under a </a:t>
              </a:r>
              <a:r>
                <a:rPr lang="en-US" sz="900" dirty="0">
                  <a:hlinkClick r:id="rId10"/>
                </a:rPr>
                <a:t>Creative Commons Attribution 4.0 International License</a:t>
              </a:r>
              <a:r>
                <a:rPr lang="en-US" sz="900" dirty="0"/>
                <a:t>.</a:t>
              </a:r>
            </a:p>
          </p:txBody>
        </p:sp>
      </p:grpSp>
    </p:spTree>
    <p:extLst>
      <p:ext uri="{BB962C8B-B14F-4D97-AF65-F5344CB8AC3E}">
        <p14:creationId xmlns:p14="http://schemas.microsoft.com/office/powerpoint/2010/main" val="21339335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Catalyst</a:t>
            </a: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4B9BC134-7D1C-4D07-8ABF-85BFF7850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1051150813"/>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855373006"/>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r>
              <a:rPr lang="en-US" dirty="0">
                <a:ea typeface="ＭＳ Ｐゴシック" pitchFamily="-107" charset="-128"/>
              </a:rPr>
              <a:t>Animation Modes: Sequence, Real Time, and Snap To </a:t>
            </a:r>
            <a:r>
              <a:rPr lang="en-US" dirty="0" err="1">
                <a:ea typeface="ＭＳ Ｐゴシック" pitchFamily="-107" charset="-128"/>
              </a:rPr>
              <a:t>TimeSteps</a:t>
            </a:r>
            <a:endParaRPr lang="en-US" dirty="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529593663"/>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a:ea typeface="ＭＳ Ｐゴシック" pitchFamily="-107" charset="-128"/>
            </a:endParaRP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Mode</a:t>
            </a:r>
            <a:r>
              <a:rPr lang="en-US" dirty="0">
                <a:ea typeface="ＭＳ Ｐゴシック" pitchFamily="-107" charset="-128"/>
              </a:rPr>
              <a:t> to </a:t>
            </a:r>
            <a:r>
              <a:rPr lang="en-US" dirty="0">
                <a:latin typeface="Verdana"/>
                <a:ea typeface="ＭＳ Ｐゴシック" pitchFamily="-107" charset="-128"/>
                <a:cs typeface="Verdana"/>
              </a:rPr>
              <a:t>Real Time</a:t>
            </a:r>
            <a:r>
              <a:rPr lang="en-US" dirty="0">
                <a:ea typeface="ＭＳ Ｐゴシック" pitchFamily="-107" charset="-128"/>
              </a:rPr>
              <a:t>.  </a:t>
            </a:r>
          </a:p>
          <a:p>
            <a:pPr marL="1028700" lvl="1" indent="-571500">
              <a:buFontTx/>
              <a:buChar char="•"/>
            </a:pPr>
            <a:r>
              <a:rPr lang="en-US" dirty="0">
                <a:ea typeface="ＭＳ Ｐゴシック" pitchFamily="-107" charset="-128"/>
              </a:rPr>
              <a:t>Default animation duration is 10 sec.</a:t>
            </a:r>
          </a:p>
          <a:p>
            <a:pPr marL="781050" indent="-609600">
              <a:buFontTx/>
              <a:buAutoNum type="arabicPeriod"/>
            </a:pPr>
            <a:r>
              <a:rPr lang="en-US" dirty="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98048474"/>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a:ea typeface="ＭＳ Ｐゴシック" pitchFamily="-107" charset="-128"/>
            </a:endParaRP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Mode</a:t>
            </a:r>
            <a:r>
              <a:rPr lang="en-US" dirty="0">
                <a:ea typeface="ＭＳ Ｐゴシック" pitchFamily="-107" charset="-128"/>
              </a:rPr>
              <a:t> to </a:t>
            </a:r>
            <a:r>
              <a:rPr lang="en-US" dirty="0">
                <a:latin typeface="Verdana"/>
                <a:ea typeface="ＭＳ Ｐゴシック" pitchFamily="-107" charset="-128"/>
                <a:cs typeface="Verdana"/>
              </a:rPr>
              <a:t>Real Time</a:t>
            </a:r>
            <a:r>
              <a:rPr lang="en-US" dirty="0">
                <a:ea typeface="ＭＳ Ｐゴシック" pitchFamily="-107" charset="-128"/>
              </a:rPr>
              <a:t>.  </a:t>
            </a:r>
          </a:p>
          <a:p>
            <a:pPr marL="1028700" lvl="1" indent="-571500">
              <a:buFontTx/>
              <a:buChar char="•"/>
            </a:pPr>
            <a:r>
              <a:rPr lang="en-US" dirty="0">
                <a:ea typeface="ＭＳ Ｐゴシック" pitchFamily="-107" charset="-128"/>
              </a:rPr>
              <a:t>Default animation duration is 10 sec.</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Duration</a:t>
            </a:r>
            <a:r>
              <a:rPr lang="en-US" dirty="0">
                <a:ea typeface="ＭＳ Ｐゴシック" pitchFamily="-107" charset="-128"/>
              </a:rPr>
              <a:t> to 60 sec.</a:t>
            </a:r>
          </a:p>
          <a:p>
            <a:pPr marL="781050" indent="-609600">
              <a:buFontTx/>
              <a:buAutoNum type="arabicPeriod"/>
            </a:pPr>
            <a:r>
              <a:rPr lang="en-US" dirty="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860652913"/>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Make sure </a:t>
            </a:r>
            <a:r>
              <a:rPr lang="en-US" dirty="0">
                <a:latin typeface="Verdana"/>
                <a:ea typeface="ＭＳ Ｐゴシック" pitchFamily="-107" charset="-128"/>
                <a:cs typeface="Verdana"/>
              </a:rPr>
              <a:t>can.ex2</a:t>
            </a:r>
            <a:r>
              <a:rPr lang="en-US" dirty="0">
                <a:ea typeface="ＭＳ Ｐゴシック" pitchFamily="-107" charset="-128"/>
              </a:rPr>
              <a:t> highlighted.</a:t>
            </a:r>
          </a:p>
          <a:p>
            <a:pPr marL="781050" indent="-609600">
              <a:buFontTx/>
              <a:buAutoNum type="arabicPeriod"/>
            </a:pPr>
            <a:r>
              <a:rPr lang="en-US" dirty="0">
                <a:latin typeface="Verdana" panose="020B0604030504040204" pitchFamily="34" charset="0"/>
                <a:ea typeface="Verdana" panose="020B0604030504040204" pitchFamily="34" charset="0"/>
                <a:cs typeface="Verdana" panose="020B0604030504040204" pitchFamily="34" charset="0"/>
              </a:rPr>
              <a:t>Filters</a:t>
            </a:r>
            <a:r>
              <a:rPr lang="en-US" dirty="0">
                <a:ea typeface="ＭＳ Ｐゴシック" pitchFamily="-107" charset="-128"/>
              </a:rPr>
              <a:t> → </a:t>
            </a:r>
            <a:r>
              <a:rPr lang="en-US" dirty="0">
                <a:latin typeface="Verdana" panose="020B0604030504040204" pitchFamily="34" charset="0"/>
                <a:ea typeface="Verdana" panose="020B0604030504040204" pitchFamily="34" charset="0"/>
                <a:cs typeface="Verdana" panose="020B0604030504040204" pitchFamily="34" charset="0"/>
              </a:rPr>
              <a:t>Temporal</a:t>
            </a:r>
            <a:r>
              <a:rPr lang="en-US" dirty="0">
                <a:ea typeface="ＭＳ Ｐゴシック" pitchFamily="-107" charset="-128"/>
              </a:rPr>
              <a:t> → </a:t>
            </a:r>
            <a:r>
              <a:rPr lang="en-US" dirty="0">
                <a:latin typeface="Verdana" panose="020B0604030504040204" pitchFamily="34" charset="0"/>
                <a:ea typeface="Verdana" panose="020B0604030504040204" pitchFamily="34" charset="0"/>
                <a:cs typeface="Verdana" panose="020B0604030504040204" pitchFamily="34" charset="0"/>
              </a:rPr>
              <a:t>Temporal Interpolator</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Split view.    Show </a:t>
            </a:r>
            <a:r>
              <a:rPr lang="en-US" dirty="0">
                <a:latin typeface="Verdana"/>
                <a:ea typeface="ＭＳ Ｐゴシック" pitchFamily="-107" charset="-128"/>
                <a:cs typeface="Verdana"/>
              </a:rPr>
              <a:t>can.ex2</a:t>
            </a:r>
            <a:r>
              <a:rPr lang="en-US" dirty="0">
                <a:ea typeface="ＭＳ Ｐゴシック" pitchFamily="-107" charset="-128"/>
              </a:rPr>
              <a:t> in one and </a:t>
            </a:r>
            <a:r>
              <a:rPr lang="en-US" dirty="0">
                <a:latin typeface="Verdana"/>
                <a:ea typeface="ＭＳ Ｐゴシック" pitchFamily="-107" charset="-128"/>
                <a:cs typeface="Verdana"/>
              </a:rPr>
              <a:t>TemporalInterpolator1</a:t>
            </a:r>
            <a:r>
              <a:rPr lang="en-US" dirty="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extLst>
      <p:ext uri="{BB962C8B-B14F-4D97-AF65-F5344CB8AC3E}">
        <p14:creationId xmlns:p14="http://schemas.microsoft.com/office/powerpoint/2010/main" val="1148888477"/>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If you fell behind, you can reset ParaView and reload </a:t>
            </a:r>
            <a:r>
              <a:rPr lang="en-US" dirty="0">
                <a:latin typeface="Verdana"/>
                <a:ea typeface="ＭＳ Ｐゴシック" pitchFamily="-107" charset="-128"/>
                <a:cs typeface="Verdana"/>
              </a:rPr>
              <a:t>can.ex2</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r>
              <a:rPr lang="en-US" dirty="0">
                <a:latin typeface="Verdana"/>
                <a:ea typeface="ＭＳ Ｐゴシック" pitchFamily="-107" charset="-128"/>
                <a:cs typeface="Verdana"/>
              </a:rPr>
              <a:t>Sources</a:t>
            </a:r>
            <a:r>
              <a:rPr lang="en-US" dirty="0">
                <a:ea typeface="ＭＳ Ｐゴシック" pitchFamily="-107" charset="-128"/>
              </a:rPr>
              <a:t> → </a:t>
            </a:r>
            <a:r>
              <a:rPr lang="en-US" dirty="0">
                <a:latin typeface="Verdana"/>
                <a:ea typeface="ＭＳ Ｐゴシック" pitchFamily="-107" charset="-128"/>
                <a:cs typeface="Verdana"/>
              </a:rPr>
              <a:t>Annotation </a:t>
            </a:r>
            <a:r>
              <a:rPr lang="en-US" dirty="0">
                <a:ea typeface="ＭＳ Ｐゴシック" pitchFamily="-107" charset="-128"/>
              </a:rPr>
              <a:t>→ </a:t>
            </a:r>
            <a:r>
              <a:rPr lang="en-US" dirty="0">
                <a:latin typeface="Verdana"/>
                <a:ea typeface="ＭＳ Ｐゴシック" pitchFamily="-107" charset="-128"/>
                <a:cs typeface="Verdana"/>
              </a:rPr>
              <a:t>Text</a:t>
            </a:r>
          </a:p>
          <a:p>
            <a:pPr marL="781050" indent="-609600">
              <a:buFontTx/>
              <a:buAutoNum type="arabicPeriod"/>
            </a:pPr>
            <a:r>
              <a:rPr lang="en-US" dirty="0">
                <a:ea typeface="ＭＳ Ｐゴシック" pitchFamily="-107" charset="-128"/>
              </a:rPr>
              <a:t>Type a message in text edit box</a:t>
            </a:r>
          </a:p>
          <a:p>
            <a:pPr marL="781050" indent="-609600">
              <a:buFontTx/>
              <a:buAutoNum type="arabicPeriod"/>
            </a:pPr>
            <a:r>
              <a:rPr lang="en-US" dirty="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extLst>
      <p:ext uri="{BB962C8B-B14F-4D97-AF65-F5344CB8AC3E}">
        <p14:creationId xmlns:p14="http://schemas.microsoft.com/office/powerpoint/2010/main" val="188443670"/>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09" y="1898962"/>
            <a:ext cx="6067382" cy="3663638"/>
          </a:xfrm>
          <a:prstGeom prst="rect">
            <a:avLst/>
          </a:prstGeom>
        </p:spPr>
      </p:pic>
    </p:spTree>
    <p:extLst>
      <p:ext uri="{BB962C8B-B14F-4D97-AF65-F5344CB8AC3E}">
        <p14:creationId xmlns:p14="http://schemas.microsoft.com/office/powerpoint/2010/main" val="1162606269"/>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Verdana"/>
              </a:rPr>
              <a:t> </a:t>
            </a:r>
            <a:r>
              <a:rPr lang="en-US" dirty="0">
                <a:latin typeface="Verdana"/>
                <a:ea typeface="ＭＳ Ｐゴシック" pitchFamily="-107" charset="-128"/>
                <a:cs typeface="Verdana"/>
              </a:rPr>
              <a:t>Sources</a:t>
            </a:r>
            <a:r>
              <a:rPr lang="en-US" dirty="0">
                <a:ea typeface="ＭＳ Ｐゴシック" pitchFamily="-107" charset="-128"/>
              </a:rPr>
              <a:t> → </a:t>
            </a:r>
            <a:r>
              <a:rPr lang="en-US" dirty="0">
                <a:latin typeface="Verdana"/>
                <a:ea typeface="ＭＳ Ｐゴシック" pitchFamily="-107" charset="-128"/>
                <a:cs typeface="Verdana"/>
              </a:rPr>
              <a:t>Annotation</a:t>
            </a:r>
            <a:r>
              <a:rPr lang="en-US" dirty="0">
                <a:ea typeface="ＭＳ Ｐゴシック" pitchFamily="-107" charset="-128"/>
              </a:rPr>
              <a:t> → </a:t>
            </a:r>
            <a:r>
              <a:rPr lang="en-US" dirty="0">
                <a:latin typeface="Verdana"/>
                <a:ea typeface="ＭＳ Ｐゴシック" pitchFamily="-107" charset="-128"/>
                <a:cs typeface="Verdana"/>
              </a:rPr>
              <a:t>Annotate Time</a:t>
            </a: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667000"/>
            <a:ext cx="1336431" cy="457200"/>
          </a:xfrm>
          <a:prstGeom prst="rect">
            <a:avLst/>
          </a:prstGeom>
        </p:spPr>
      </p:pic>
    </p:spTree>
    <p:extLst>
      <p:ext uri="{BB962C8B-B14F-4D97-AF65-F5344CB8AC3E}">
        <p14:creationId xmlns:p14="http://schemas.microsoft.com/office/powerpoint/2010/main" val="226857902"/>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Verdana"/>
              </a:rPr>
              <a:t> </a:t>
            </a:r>
            <a:r>
              <a:rPr lang="en-US" dirty="0">
                <a:latin typeface="Verdana"/>
                <a:ea typeface="ＭＳ Ｐゴシック" pitchFamily="-107" charset="-128"/>
                <a:cs typeface="Verdana"/>
              </a:rPr>
              <a:t>Sources</a:t>
            </a:r>
            <a:r>
              <a:rPr lang="en-US" dirty="0">
                <a:ea typeface="ＭＳ Ｐゴシック" pitchFamily="-107" charset="-128"/>
              </a:rPr>
              <a:t> → </a:t>
            </a:r>
            <a:r>
              <a:rPr lang="en-US" dirty="0">
                <a:latin typeface="Verdana"/>
                <a:ea typeface="ＭＳ Ｐゴシック" pitchFamily="-107" charset="-128"/>
                <a:cs typeface="Verdana"/>
              </a:rPr>
              <a:t>Annotation</a:t>
            </a:r>
            <a:r>
              <a:rPr lang="en-US" dirty="0">
                <a:ea typeface="ＭＳ Ｐゴシック" pitchFamily="-107" charset="-128"/>
              </a:rPr>
              <a:t> → </a:t>
            </a:r>
            <a:r>
              <a:rPr lang="en-US" dirty="0">
                <a:latin typeface="Verdana"/>
                <a:ea typeface="ＭＳ Ｐゴシック" pitchFamily="-107" charset="-128"/>
                <a:cs typeface="Verdana"/>
              </a:rPr>
              <a:t>Annotate Time</a:t>
            </a: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can.ex2</a:t>
            </a:r>
          </a:p>
          <a:p>
            <a:pPr marL="781050" indent="-609600">
              <a:buFontTx/>
              <a:buAutoNum type="arabicPeriod"/>
            </a:pPr>
            <a:r>
              <a:rPr lang="en-US" dirty="0">
                <a:ea typeface="ＭＳ Ｐゴシック" pitchFamily="-107" charset="-128"/>
              </a:rPr>
              <a:t>From quick dialog, select </a:t>
            </a:r>
            <a:r>
              <a:rPr lang="en-US" dirty="0">
                <a:latin typeface="Verdana"/>
                <a:ea typeface="ＭＳ Ｐゴシック" pitchFamily="-107" charset="-128"/>
                <a:cs typeface="Verdana"/>
              </a:rPr>
              <a:t>Annotate Time Filter</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Move annotation around.</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76800"/>
            <a:ext cx="1336431" cy="457200"/>
          </a:xfrm>
          <a:prstGeom prst="rect">
            <a:avLst/>
          </a:prstGeom>
        </p:spPr>
      </p:pic>
      <p:pic>
        <p:nvPicPr>
          <p:cNvPr id="8" name="Picture 7" descr="Apply.png">
            <a:extLst>
              <a:ext uri="{FF2B5EF4-FFF2-40B4-BE49-F238E27FC236}">
                <a16:creationId xmlns:a16="http://schemas.microsoft.com/office/drawing/2014/main" id="{2AD4D26F-18A4-44D1-B6E7-C606C4571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667000"/>
            <a:ext cx="1336431" cy="457200"/>
          </a:xfrm>
          <a:prstGeom prst="rect">
            <a:avLst/>
          </a:prstGeom>
        </p:spPr>
      </p:pic>
    </p:spTree>
    <p:extLst>
      <p:ext uri="{BB962C8B-B14F-4D97-AF65-F5344CB8AC3E}">
        <p14:creationId xmlns:p14="http://schemas.microsoft.com/office/powerpoint/2010/main" val="139989985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400" dirty="0">
                <a:ea typeface="ＭＳ Ｐゴシック" pitchFamily="-107" charset="-128"/>
              </a:rPr>
              <a:t>Started in 2000 as collaborative effort between Los Alamos National Laboratories and </a:t>
            </a:r>
            <a:r>
              <a:rPr lang="en-US" sz="2400" dirty="0" err="1">
                <a:ea typeface="ＭＳ Ｐゴシック" pitchFamily="-107" charset="-128"/>
              </a:rPr>
              <a:t>Kitware</a:t>
            </a:r>
            <a:r>
              <a:rPr lang="en-US" sz="2400" dirty="0">
                <a:ea typeface="ＭＳ Ｐゴシック" pitchFamily="-107" charset="-128"/>
              </a:rPr>
              <a:t> Inc. Sandia has been a major contributor since 2005.</a:t>
            </a:r>
          </a:p>
          <a:p>
            <a:pPr lvl="1"/>
            <a:r>
              <a:rPr lang="en-US" sz="2400" dirty="0">
                <a:ea typeface="ＭＳ Ｐゴシック" pitchFamily="-107" charset="-128"/>
              </a:rPr>
              <a:t>ParaView 0.6 released October 2002.</a:t>
            </a:r>
          </a:p>
          <a:p>
            <a:r>
              <a:rPr lang="en-US" sz="2400" dirty="0">
                <a:ea typeface="ＭＳ Ｐゴシック" pitchFamily="-107" charset="-128"/>
              </a:rPr>
              <a:t>Paraview 3.0 release in May 2007.</a:t>
            </a:r>
          </a:p>
          <a:p>
            <a:pPr lvl="1"/>
            <a:r>
              <a:rPr lang="en-US" sz="2200" dirty="0">
                <a:ea typeface="ＭＳ Ｐゴシック" pitchFamily="-107" charset="-128"/>
              </a:rPr>
              <a:t>GUI rewritten to be more user friendly and powerful.</a:t>
            </a:r>
          </a:p>
          <a:p>
            <a:r>
              <a:rPr lang="en-US" sz="2400" dirty="0">
                <a:ea typeface="ＭＳ Ｐゴシック" pitchFamily="-107" charset="-128"/>
              </a:rPr>
              <a:t>ParaView 4.0 released in June 2013.</a:t>
            </a:r>
          </a:p>
          <a:p>
            <a:pPr lvl="1"/>
            <a:r>
              <a:rPr lang="en-US" sz="2200" dirty="0">
                <a:ea typeface="ＭＳ Ｐゴシック" pitchFamily="-107" charset="-128"/>
              </a:rPr>
              <a:t>Properties panel redesign for smoother interaction.</a:t>
            </a:r>
          </a:p>
          <a:p>
            <a:r>
              <a:rPr lang="en-US" sz="2400" dirty="0">
                <a:ea typeface="ＭＳ Ｐゴシック" pitchFamily="-107" charset="-128"/>
              </a:rPr>
              <a:t>ParaView 5.0 released in January 2016.</a:t>
            </a:r>
          </a:p>
          <a:p>
            <a:pPr lvl="1"/>
            <a:r>
              <a:rPr lang="en-US" sz="2200" dirty="0">
                <a:ea typeface="ＭＳ Ｐゴシック" pitchFamily="-107" charset="-128"/>
              </a:rPr>
              <a:t>Updated to OpenGL 3.2 features. Huge performance improvements.</a:t>
            </a:r>
          </a:p>
        </p:txBody>
      </p:sp>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Choose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Screenshot</a:t>
            </a:r>
          </a:p>
          <a:p>
            <a:pPr marL="781050" indent="-609600">
              <a:buFontTx/>
              <a:buAutoNum type="arabicPeriod"/>
            </a:pPr>
            <a:r>
              <a:rPr lang="en-US" dirty="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a:ea typeface="ＭＳ Ｐゴシック" pitchFamily="-107" charset="-128"/>
                <a:cs typeface="Verdana"/>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Animation</a:t>
            </a:r>
          </a:p>
          <a:p>
            <a:pPr marL="781050" indent="-609600">
              <a:buFontTx/>
              <a:buAutoNum type="arabicPeriod"/>
            </a:pPr>
            <a:r>
              <a:rPr lang="en-US" dirty="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460668834"/>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Choose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Screenshot</a:t>
            </a:r>
          </a:p>
          <a:p>
            <a:pPr marL="781050" indent="-609600">
              <a:buFontTx/>
              <a:buAutoNum type="arabicPeriod"/>
            </a:pPr>
            <a:r>
              <a:rPr lang="en-US" dirty="0">
                <a:ea typeface="ＭＳ Ｐゴシック" pitchFamily="-107" charset="-128"/>
                <a:cs typeface="Verdana"/>
              </a:rPr>
              <a:t>Complete the following dialogs.</a:t>
            </a:r>
          </a:p>
          <a:p>
            <a:pPr marL="781050" indent="-609600">
              <a:buFontTx/>
              <a:buAutoNum type="arabicPeriod"/>
            </a:pP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Animation</a:t>
            </a:r>
          </a:p>
          <a:p>
            <a:pPr marL="781050" indent="-609600">
              <a:buFontTx/>
              <a:buAutoNum type="arabicPeriod"/>
            </a:pPr>
            <a:r>
              <a:rPr lang="en-US" dirty="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361542557"/>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45C96884-1A6B-4650-A61B-132DA28C4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3142160627"/>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All variables.</a:t>
            </a:r>
          </a:p>
          <a:p>
            <a:pPr marL="781050" indent="-609600">
              <a:buFontTx/>
              <a:buAutoNum type="arabicPeriod"/>
            </a:pPr>
            <a:r>
              <a:rPr lang="en-US" dirty="0">
                <a:ea typeface="ＭＳ Ｐゴシック" pitchFamily="-107" charset="-128"/>
              </a:rPr>
              <a:t>Go to last time step.</a:t>
            </a:r>
          </a:p>
          <a:p>
            <a:pPr marL="781050" indent="-609600">
              <a:buFontTx/>
              <a:buAutoNum type="arabicPeriod"/>
            </a:pPr>
            <a:r>
              <a:rPr lang="en-US" dirty="0">
                <a:latin typeface="Verdana"/>
                <a:ea typeface="ＭＳ Ｐゴシック" pitchFamily="-107" charset="-128"/>
                <a:cs typeface="Verdana"/>
              </a:rPr>
              <a:t>Edit</a:t>
            </a:r>
            <a:r>
              <a:rPr lang="en-US" dirty="0">
                <a:ea typeface="ＭＳ Ｐゴシック" pitchFamily="-107" charset="-128"/>
              </a:rPr>
              <a:t> → </a:t>
            </a:r>
            <a:r>
              <a:rPr lang="en-US" dirty="0">
                <a:latin typeface="Verdana"/>
                <a:ea typeface="ＭＳ Ｐゴシック" pitchFamily="-107" charset="-128"/>
                <a:cs typeface="Verdana"/>
              </a:rPr>
              <a:t>Find Data</a:t>
            </a:r>
            <a:r>
              <a:rPr lang="en-US" dirty="0">
                <a:ea typeface="ＭＳ Ｐゴシック" pitchFamily="-107" charset="-128"/>
              </a:rPr>
              <a:t>.</a:t>
            </a:r>
          </a:p>
          <a:p>
            <a:pPr marL="781050" indent="-609600">
              <a:buFontTx/>
              <a:buAutoNum type="arabicPeriod"/>
            </a:pPr>
            <a:r>
              <a:rPr lang="en-US" dirty="0">
                <a:ea typeface="ＭＳ Ｐゴシック" pitchFamily="-107" charset="-128"/>
              </a:rPr>
              <a:t>Top combo box: find </a:t>
            </a:r>
            <a:r>
              <a:rPr lang="en-US" dirty="0">
                <a:latin typeface="Verdana"/>
                <a:ea typeface="ＭＳ Ｐゴシック" pitchFamily="-107" charset="-128"/>
                <a:cs typeface="Verdana"/>
              </a:rPr>
              <a:t>Cells</a:t>
            </a:r>
            <a:r>
              <a:rPr lang="en-US" dirty="0">
                <a:ea typeface="ＭＳ Ｐゴシック" pitchFamily="-107" charset="-128"/>
              </a:rPr>
              <a:t>.</a:t>
            </a:r>
          </a:p>
          <a:p>
            <a:pPr marL="781050" indent="-609600">
              <a:buFontTx/>
              <a:buAutoNum type="arabicPeriod"/>
            </a:pPr>
            <a:r>
              <a:rPr lang="en-US" dirty="0">
                <a:ea typeface="ＭＳ Ｐゴシック" pitchFamily="-107" charset="-128"/>
              </a:rPr>
              <a:t>Next row: </a:t>
            </a:r>
            <a:r>
              <a:rPr lang="en-US" dirty="0">
                <a:latin typeface="Verdana"/>
                <a:ea typeface="ＭＳ Ｐゴシック" pitchFamily="-107" charset="-128"/>
                <a:cs typeface="Verdana"/>
              </a:rPr>
              <a:t>EQPS</a:t>
            </a:r>
            <a:r>
              <a:rPr lang="en-US" dirty="0">
                <a:ea typeface="ＭＳ Ｐゴシック" pitchFamily="-107" charset="-128"/>
              </a:rPr>
              <a:t>, is </a:t>
            </a:r>
            <a:r>
              <a:rPr lang="en-US" dirty="0">
                <a:latin typeface="Verdana"/>
                <a:ea typeface="ＭＳ Ｐゴシック" pitchFamily="-107" charset="-128"/>
                <a:cs typeface="Verdana"/>
              </a:rPr>
              <a:t>&gt;=</a:t>
            </a:r>
            <a:r>
              <a:rPr lang="en-US" dirty="0">
                <a:ea typeface="ＭＳ Ｐゴシック" pitchFamily="-107" charset="-128"/>
              </a:rPr>
              <a:t>, and </a:t>
            </a:r>
            <a:r>
              <a:rPr lang="en-US" dirty="0">
                <a:latin typeface="Verdana"/>
                <a:ea typeface="ＭＳ Ｐゴシック" pitchFamily="-107" charset="-128"/>
                <a:cs typeface="Verdana"/>
              </a:rPr>
              <a:t>1.5</a:t>
            </a:r>
            <a:r>
              <a:rPr lang="en-US" dirty="0">
                <a:ea typeface="ＭＳ Ｐゴシック" pitchFamily="-107" charset="-128"/>
              </a:rPr>
              <a:t>.</a:t>
            </a:r>
          </a:p>
          <a:p>
            <a:pPr marL="781050" indent="-609600">
              <a:buFontTx/>
              <a:buAutoNum type="arabicPeriod"/>
            </a:pPr>
            <a:r>
              <a:rPr lang="en-US" dirty="0">
                <a:ea typeface="ＭＳ Ｐゴシック" pitchFamily="-107" charset="-128"/>
              </a:rPr>
              <a:t>Click </a:t>
            </a:r>
            <a:r>
              <a:rPr lang="en-US" dirty="0">
                <a:latin typeface="Verdana"/>
                <a:ea typeface="ＭＳ Ｐゴシック" pitchFamily="-107" charset="-128"/>
                <a:cs typeface="Verdana"/>
              </a:rPr>
              <a:t>Run Selection Query</a:t>
            </a:r>
            <a:r>
              <a:rPr lang="en-US" dirty="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832022075"/>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Query-Based Selection</a:t>
            </a:r>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927256754"/>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a:ea typeface="ＭＳ Ｐゴシック" pitchFamily="-107" charset="-128"/>
              </a:rPr>
              <a:t>Surface Cell Selection</a:t>
            </a:r>
          </a:p>
          <a:p>
            <a:pPr marL="347472">
              <a:spcBef>
                <a:spcPts val="0"/>
              </a:spcBef>
              <a:buFontTx/>
              <a:buNone/>
            </a:pPr>
            <a:r>
              <a:rPr lang="en-US" sz="2400" dirty="0">
                <a:ea typeface="ＭＳ Ｐゴシック" pitchFamily="-107" charset="-128"/>
              </a:rPr>
              <a:t>(shortcut: s)</a:t>
            </a:r>
          </a:p>
          <a:p>
            <a:pPr>
              <a:spcBef>
                <a:spcPct val="60000"/>
              </a:spcBef>
              <a:buFontTx/>
              <a:buNone/>
            </a:pPr>
            <a:r>
              <a:rPr lang="en-US" sz="2400" dirty="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a:ea typeface="ＭＳ Ｐゴシック" pitchFamily="-107" charset="-128"/>
              </a:rPr>
              <a:t>Through Cell Selection</a:t>
            </a:r>
          </a:p>
          <a:p>
            <a:pPr>
              <a:spcBef>
                <a:spcPts val="0"/>
              </a:spcBef>
              <a:buFontTx/>
              <a:buNone/>
            </a:pPr>
            <a:r>
              <a:rPr lang="en-US" sz="2400" dirty="0">
                <a:ea typeface="ＭＳ Ｐゴシック" pitchFamily="-107" charset="-128"/>
              </a:rPr>
              <a:t>(shortcut: f)</a:t>
            </a:r>
          </a:p>
          <a:p>
            <a:pPr>
              <a:spcBef>
                <a:spcPct val="60000"/>
              </a:spcBef>
              <a:buFontTx/>
              <a:buNone/>
            </a:pPr>
            <a:r>
              <a:rPr lang="en-US" sz="2400" dirty="0">
                <a:ea typeface="ＭＳ Ｐゴシック" pitchFamily="-107" charset="-128"/>
              </a:rPr>
              <a:t>Through Point Selection</a:t>
            </a:r>
          </a:p>
          <a:p>
            <a:pPr>
              <a:spcBef>
                <a:spcPts val="0"/>
              </a:spcBef>
              <a:buFontTx/>
              <a:buNone/>
            </a:pPr>
            <a:r>
              <a:rPr lang="en-US" sz="2400" dirty="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Cells (polygon)</a:t>
            </a:r>
          </a:p>
          <a:p>
            <a:pPr>
              <a:spcBef>
                <a:spcPct val="60000"/>
              </a:spcBef>
              <a:buFontTx/>
              <a:buNone/>
            </a:pPr>
            <a:r>
              <a:rPr lang="en-US" sz="2400" dirty="0">
                <a:ea typeface="ＭＳ Ｐゴシック" pitchFamily="-107" charset="-128"/>
              </a:rPr>
              <a:t>Select Points (polygon)</a:t>
            </a:r>
          </a:p>
          <a:p>
            <a:pPr>
              <a:spcBef>
                <a:spcPct val="60000"/>
              </a:spcBef>
              <a:buFontTx/>
              <a:buNone/>
            </a:pPr>
            <a:r>
              <a:rPr lang="en-US" sz="2400" dirty="0">
                <a:ea typeface="ＭＳ Ｐゴシック" pitchFamily="-107" charset="-128"/>
              </a:rPr>
              <a:t>Block Selection</a:t>
            </a:r>
          </a:p>
          <a:p>
            <a:pPr>
              <a:spcBef>
                <a:spcPts val="0"/>
              </a:spcBef>
              <a:buFontTx/>
              <a:buNone/>
            </a:pPr>
            <a:r>
              <a:rPr lang="en-US" sz="2400" dirty="0">
                <a:ea typeface="ＭＳ Ｐゴシック" pitchFamily="-107" charset="-128"/>
              </a:rPr>
              <a:t>(shortcut: b)</a:t>
            </a:r>
          </a:p>
          <a:p>
            <a:pPr>
              <a:spcBef>
                <a:spcPct val="60000"/>
              </a:spcBef>
              <a:buFontTx/>
              <a:buNone/>
            </a:pPr>
            <a:r>
              <a:rPr lang="en-US" sz="2400" dirty="0">
                <a:ea typeface="ＭＳ Ｐゴシック" pitchFamily="-107" charset="-128"/>
              </a:rPr>
              <a:t>Interactively Select Cells</a:t>
            </a:r>
          </a:p>
          <a:p>
            <a:pPr>
              <a:spcBef>
                <a:spcPct val="60000"/>
              </a:spcBef>
              <a:buFontTx/>
              <a:buNone/>
            </a:pPr>
            <a:r>
              <a:rPr lang="en-US" sz="2400" dirty="0">
                <a:ea typeface="ＭＳ Ｐゴシック" pitchFamily="-107" charset="-128"/>
              </a:rPr>
              <a:t>Interactively Select Points</a:t>
            </a:r>
          </a:p>
          <a:p>
            <a:pPr>
              <a:spcBef>
                <a:spcPct val="60000"/>
              </a:spcBef>
              <a:buFontTx/>
              <a:buNone/>
            </a:pPr>
            <a:r>
              <a:rPr lang="en-US" sz="2400" dirty="0">
                <a:ea typeface="ＭＳ Ｐゴシック" pitchFamily="-107" charset="-128"/>
              </a:rPr>
              <a:t>Hover Point Query</a:t>
            </a:r>
          </a:p>
          <a:p>
            <a:pPr>
              <a:spcBef>
                <a:spcPct val="60000"/>
              </a:spcBef>
              <a:buFontTx/>
              <a:buNone/>
            </a:pPr>
            <a:r>
              <a:rPr lang="en-US" sz="2400" dirty="0">
                <a:ea typeface="ＭＳ Ｐゴシック" pitchFamily="-107" charset="-128"/>
              </a:rPr>
              <a:t>Hover Cell Query</a:t>
            </a:r>
          </a:p>
        </p:txBody>
      </p:sp>
      <p:pic>
        <p:nvPicPr>
          <p:cNvPr id="148482" name="Picture 7"/>
          <p:cNvPicPr>
            <a:picLocks noChangeAspect="1"/>
          </p:cNvPicPr>
          <p:nvPr/>
        </p:nvPicPr>
        <p:blipFill>
          <a:blip r:embed="rId3"/>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86000"/>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752600"/>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77397" y="4961965"/>
            <a:ext cx="432778" cy="432778"/>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0407" y="5562017"/>
            <a:ext cx="429768" cy="429768"/>
          </a:xfrm>
          <a:prstGeom prst="rect">
            <a:avLst/>
          </a:prstGeom>
        </p:spPr>
      </p:pic>
    </p:spTree>
    <p:extLst>
      <p:ext uri="{BB962C8B-B14F-4D97-AF65-F5344CB8AC3E}">
        <p14:creationId xmlns:p14="http://schemas.microsoft.com/office/powerpoint/2010/main" val="115438199"/>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Find Data</a:t>
            </a:r>
            <a:r>
              <a:rPr lang="en-US" dirty="0">
                <a:ea typeface="ＭＳ Ｐゴシック" pitchFamily="-107" charset="-128"/>
              </a:rPr>
              <a:t>.</a:t>
            </a:r>
          </a:p>
          <a:p>
            <a:pPr marL="685800" indent="-514350">
              <a:buFontTx/>
              <a:buAutoNum type="arabicPeriod"/>
            </a:pPr>
            <a:r>
              <a:rPr lang="en-US" dirty="0">
                <a:ea typeface="ＭＳ Ｐゴシック" pitchFamily="-107" charset="-128"/>
              </a:rPr>
              <a:t>Make various brush selections.</a:t>
            </a:r>
          </a:p>
          <a:p>
            <a:pPr marL="685800" indent="-514350">
              <a:buFontTx/>
              <a:buAutoNum type="arabicPeriod"/>
            </a:pPr>
            <a:r>
              <a:rPr lang="en-US" dirty="0">
                <a:ea typeface="ＭＳ Ｐゴシック" pitchFamily="-107" charset="-128"/>
              </a:rPr>
              <a:t>Observe results in the </a:t>
            </a:r>
            <a:r>
              <a:rPr lang="en-US" dirty="0">
                <a:latin typeface="Verdana"/>
                <a:ea typeface="ＭＳ Ｐゴシック" pitchFamily="-107" charset="-128"/>
                <a:cs typeface="Verdana"/>
              </a:rPr>
              <a:t>Find Data</a:t>
            </a:r>
            <a:r>
              <a:rPr lang="en-US" dirty="0">
                <a:ea typeface="ＭＳ Ｐゴシック" pitchFamily="-107" charset="-128"/>
              </a:rPr>
              <a:t> dialog box.</a:t>
            </a:r>
          </a:p>
          <a:p>
            <a:pPr marL="685800" indent="-514350">
              <a:buFontTx/>
              <a:buAutoNum type="arabicPeriod"/>
            </a:pPr>
            <a:r>
              <a:rPr lang="en-US" dirty="0">
                <a:ea typeface="ＭＳ Ｐゴシック" pitchFamily="-107" charset="-128"/>
              </a:rPr>
              <a:t>Play with the </a:t>
            </a:r>
            <a:r>
              <a:rPr lang="en-US" dirty="0">
                <a:latin typeface="Verdana"/>
                <a:ea typeface="ＭＳ Ｐゴシック" pitchFamily="-107" charset="-128"/>
                <a:cs typeface="Verdana"/>
              </a:rPr>
              <a:t>Invert Selection </a:t>
            </a:r>
            <a:r>
              <a:rPr lang="en-US" dirty="0">
                <a:ea typeface="ＭＳ Ｐゴシック" pitchFamily="-107" charset="-128"/>
              </a:rPr>
              <a:t>and </a:t>
            </a:r>
            <a:r>
              <a:rPr lang="en-US" dirty="0">
                <a:latin typeface="Verdana"/>
                <a:ea typeface="ＭＳ Ｐゴシック" pitchFamily="-107" charset="-128"/>
                <a:cs typeface="Verdana"/>
              </a:rPr>
              <a:t>Show Frustum </a:t>
            </a:r>
            <a:r>
              <a:rPr lang="en-US" dirty="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781019756"/>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a:ea typeface="ＭＳ Ｐゴシック" pitchFamily="-107" charset="-128"/>
              </a:rPr>
              <a:t>Make a Select Cells Through </a:t>
            </a:r>
          </a:p>
          <a:p>
            <a:pPr marL="685800" indent="-51435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Show Frustum </a:t>
            </a:r>
            <a:r>
              <a:rPr lang="en-US" dirty="0">
                <a:ea typeface="ＭＳ Ｐゴシック" pitchFamily="-107" charset="-128"/>
              </a:rPr>
              <a:t>in </a:t>
            </a:r>
            <a:r>
              <a:rPr lang="en-US" dirty="0">
                <a:latin typeface="Verdana"/>
                <a:ea typeface="ＭＳ Ｐゴシック" pitchFamily="-107" charset="-128"/>
                <a:cs typeface="Verdana"/>
              </a:rPr>
              <a:t>Find Data</a:t>
            </a:r>
            <a:r>
              <a:rPr lang="en-US" dirty="0">
                <a:ea typeface="ＭＳ Ｐゴシック" pitchFamily="-107" charset="-128"/>
              </a:rPr>
              <a:t>.      Rotate 3D view.</a:t>
            </a:r>
          </a:p>
          <a:p>
            <a:pPr marL="685800" indent="-514350">
              <a:buFontTx/>
              <a:buAutoNum type="arabicPeriod"/>
            </a:pPr>
            <a:r>
              <a:rPr lang="en-US" dirty="0">
                <a:ea typeface="ＭＳ Ｐゴシック" pitchFamily="-107" charset="-128"/>
              </a:rPr>
              <a:t>Play</a:t>
            </a:r>
          </a:p>
          <a:p>
            <a:pPr marL="685800" indent="-514350">
              <a:buFontTx/>
              <a:buAutoNum type="arabicPeriod"/>
            </a:pPr>
            <a:r>
              <a:rPr lang="en-US" dirty="0">
                <a:ea typeface="ＭＳ Ｐゴシック" pitchFamily="-107" charset="-128"/>
              </a:rPr>
              <a:t>Hit </a:t>
            </a:r>
            <a:r>
              <a:rPr lang="en-US" dirty="0">
                <a:latin typeface="Verdana"/>
                <a:ea typeface="ＭＳ Ｐゴシック" pitchFamily="-107" charset="-128"/>
                <a:cs typeface="Verdana"/>
              </a:rPr>
              <a:t>Freeze Selection </a:t>
            </a:r>
            <a:r>
              <a:rPr lang="en-US" dirty="0">
                <a:ea typeface="ＭＳ Ｐゴシック" pitchFamily="-107" charset="-128"/>
              </a:rPr>
              <a:t>in </a:t>
            </a:r>
            <a:r>
              <a:rPr lang="en-US" dirty="0">
                <a:latin typeface="Verdana"/>
                <a:ea typeface="ＭＳ Ｐゴシック" pitchFamily="-107" charset="-128"/>
                <a:cs typeface="Verdana"/>
              </a:rPr>
              <a:t>Find Data</a:t>
            </a:r>
            <a:r>
              <a:rPr lang="en-US" dirty="0">
                <a:ea typeface="ＭＳ Ｐゴシック" pitchFamily="-107" charset="-128"/>
              </a:rPr>
              <a:t>.</a:t>
            </a:r>
          </a:p>
          <a:p>
            <a:pPr marL="685800" indent="-514350">
              <a:buFontTx/>
              <a:buAutoNum type="arabicPeriod"/>
            </a:pPr>
            <a:r>
              <a:rPr lang="en-US" dirty="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extLst>
      <p:ext uri="{BB962C8B-B14F-4D97-AF65-F5344CB8AC3E}">
        <p14:creationId xmlns:p14="http://schemas.microsoft.com/office/powerpoint/2010/main" val="430259927"/>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Labels</a:t>
            </a:r>
          </a:p>
        </p:txBody>
      </p:sp>
      <p:sp>
        <p:nvSpPr>
          <p:cNvPr id="3" name="Content Placeholder 2"/>
          <p:cNvSpPr>
            <a:spLocks noGrp="1"/>
          </p:cNvSpPr>
          <p:nvPr>
            <p:ph idx="1"/>
          </p:nvPr>
        </p:nvSpPr>
        <p:spPr/>
        <p:txBody>
          <a:bodyPr/>
          <a:lstStyle/>
          <a:p>
            <a:pPr marL="685800" indent="-514350">
              <a:buFont typeface="+mj-lt"/>
              <a:buAutoNum type="arabicPeriod"/>
            </a:pPr>
            <a:r>
              <a:rPr lang="en-US" dirty="0"/>
              <a:t>Go to the last time step.</a:t>
            </a:r>
          </a:p>
          <a:p>
            <a:pPr marL="685800" indent="-514350">
              <a:buFont typeface="+mj-lt"/>
              <a:buAutoNum type="arabicPeriod"/>
            </a:pPr>
            <a:r>
              <a:rPr lang="en-US" dirty="0"/>
              <a:t>Open </a:t>
            </a:r>
            <a:r>
              <a:rPr lang="en-US" dirty="0">
                <a:latin typeface="Verdana"/>
                <a:cs typeface="Verdana"/>
              </a:rPr>
              <a:t>Find Data</a:t>
            </a:r>
            <a:r>
              <a:rPr lang="en-US" dirty="0"/>
              <a:t>.</a:t>
            </a:r>
          </a:p>
          <a:p>
            <a:pPr marL="685800" indent="-514350">
              <a:buFont typeface="+mj-lt"/>
              <a:buAutoNum type="arabicPeriod"/>
            </a:pPr>
            <a:r>
              <a:rPr lang="en-US" dirty="0"/>
              <a:t>Create query </a:t>
            </a:r>
            <a:r>
              <a:rPr lang="en-US" dirty="0">
                <a:latin typeface="Verdana"/>
                <a:cs typeface="Verdana"/>
              </a:rPr>
              <a:t>Global ID is min</a:t>
            </a:r>
            <a:r>
              <a:rPr lang="en-US" dirty="0"/>
              <a:t>. Click </a:t>
            </a:r>
            <a:r>
              <a:rPr lang="en-US" dirty="0">
                <a:latin typeface="Verdana"/>
                <a:cs typeface="Verdana"/>
              </a:rPr>
              <a:t>Run Selection Query</a:t>
            </a:r>
            <a:r>
              <a:rPr lang="en-US" dirty="0"/>
              <a:t>.</a:t>
            </a:r>
          </a:p>
          <a:p>
            <a:pPr marL="685800" indent="-514350">
              <a:buFont typeface="+mj-lt"/>
              <a:buAutoNum type="arabicPeriod"/>
            </a:pPr>
            <a:r>
              <a:rPr lang="en-US" dirty="0"/>
              <a:t>In the </a:t>
            </a:r>
            <a:r>
              <a:rPr lang="en-US" dirty="0">
                <a:latin typeface="Verdana"/>
                <a:cs typeface="Verdana"/>
              </a:rPr>
              <a:t>Cell Labels</a:t>
            </a:r>
            <a:r>
              <a:rPr lang="en-US" dirty="0"/>
              <a:t> chooser, select </a:t>
            </a:r>
            <a:r>
              <a:rPr lang="en-US" dirty="0">
                <a:latin typeface="Verdana"/>
                <a:cs typeface="Verdana"/>
              </a:rPr>
              <a:t>EQPS</a:t>
            </a:r>
            <a:r>
              <a:rPr lang="en-US" dirty="0"/>
              <a:t>.</a:t>
            </a:r>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01153640"/>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Labels</a:t>
            </a:r>
          </a:p>
        </p:txBody>
      </p:sp>
      <p:sp>
        <p:nvSpPr>
          <p:cNvPr id="3" name="Content Placeholder 2"/>
          <p:cNvSpPr>
            <a:spLocks noGrp="1"/>
          </p:cNvSpPr>
          <p:nvPr>
            <p:ph idx="1"/>
          </p:nvPr>
        </p:nvSpPr>
        <p:spPr/>
        <p:txBody>
          <a:bodyPr/>
          <a:lstStyle/>
          <a:p>
            <a:pPr marL="685800" indent="-514350">
              <a:buFont typeface="+mj-lt"/>
              <a:buAutoNum type="arabicPeriod"/>
            </a:pPr>
            <a:r>
              <a:rPr lang="en-US" dirty="0"/>
              <a:t>Go to the last time step.</a:t>
            </a:r>
          </a:p>
          <a:p>
            <a:pPr marL="685800" indent="-514350">
              <a:buFont typeface="+mj-lt"/>
              <a:buAutoNum type="arabicPeriod"/>
            </a:pPr>
            <a:r>
              <a:rPr lang="en-US" dirty="0"/>
              <a:t>Open </a:t>
            </a:r>
            <a:r>
              <a:rPr lang="en-US" dirty="0">
                <a:latin typeface="Verdana"/>
                <a:cs typeface="Verdana"/>
              </a:rPr>
              <a:t>Find Data</a:t>
            </a:r>
            <a:r>
              <a:rPr lang="en-US" dirty="0"/>
              <a:t>.</a:t>
            </a:r>
          </a:p>
          <a:p>
            <a:pPr marL="685800" indent="-514350">
              <a:buFont typeface="+mj-lt"/>
              <a:buAutoNum type="arabicPeriod"/>
            </a:pPr>
            <a:r>
              <a:rPr lang="en-US" dirty="0"/>
              <a:t>Create query </a:t>
            </a:r>
            <a:r>
              <a:rPr lang="en-US" dirty="0">
                <a:latin typeface="Verdana"/>
                <a:cs typeface="Verdana"/>
              </a:rPr>
              <a:t>Global ID is min</a:t>
            </a:r>
            <a:r>
              <a:rPr lang="en-US" dirty="0"/>
              <a:t>. Click </a:t>
            </a:r>
            <a:r>
              <a:rPr lang="en-US" dirty="0">
                <a:latin typeface="Verdana"/>
                <a:cs typeface="Verdana"/>
              </a:rPr>
              <a:t>Run Selection Query</a:t>
            </a:r>
            <a:r>
              <a:rPr lang="en-US" dirty="0"/>
              <a:t>.</a:t>
            </a:r>
          </a:p>
          <a:p>
            <a:pPr marL="685800" indent="-514350">
              <a:buFont typeface="+mj-lt"/>
              <a:buAutoNum type="arabicPeriod"/>
            </a:pPr>
            <a:r>
              <a:rPr lang="en-US" dirty="0"/>
              <a:t>In the </a:t>
            </a:r>
            <a:r>
              <a:rPr lang="en-US" dirty="0">
                <a:latin typeface="Verdana"/>
                <a:cs typeface="Verdana"/>
              </a:rPr>
              <a:t>Cell Labels</a:t>
            </a:r>
            <a:r>
              <a:rPr lang="en-US" dirty="0"/>
              <a:t> chooser, select </a:t>
            </a:r>
            <a:r>
              <a:rPr lang="en-US" dirty="0">
                <a:latin typeface="Verdana"/>
                <a:cs typeface="Verdana"/>
              </a:rPr>
              <a:t>EQPS</a:t>
            </a:r>
            <a:r>
              <a:rPr lang="en-US" dirty="0"/>
              <a:t>.</a:t>
            </a:r>
          </a:p>
          <a:p>
            <a:pPr marL="685800" indent="-514350">
              <a:buFont typeface="+mj-lt"/>
              <a:buAutoNum type="arabicPeriod"/>
            </a:pPr>
            <a:r>
              <a:rPr lang="en-US" dirty="0"/>
              <a:t>When you are done, turn off the </a:t>
            </a:r>
            <a:r>
              <a:rPr lang="en-US" dirty="0">
                <a:latin typeface="Verdana" panose="020B0604030504040204" pitchFamily="34" charset="0"/>
                <a:ea typeface="Verdana" panose="020B0604030504040204" pitchFamily="34" charset="0"/>
                <a:cs typeface="Verdana" panose="020B0604030504040204" pitchFamily="34" charset="0"/>
              </a:rPr>
              <a:t>EQPS</a:t>
            </a:r>
            <a:r>
              <a:rPr lang="en-US" dirty="0"/>
              <a:t> labels.</a:t>
            </a:r>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96881170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733800"/>
            <a:ext cx="3886200" cy="1981200"/>
          </a:xfrm>
        </p:spPr>
        <p:txBody>
          <a:bodyPr/>
          <a:lstStyle/>
          <a:p>
            <a:r>
              <a:rPr lang="en-US" sz="2000" dirty="0">
                <a:ea typeface="ＭＳ Ｐゴシック" pitchFamily="-107" charset="-128"/>
              </a:rPr>
              <a:t>ARL</a:t>
            </a:r>
          </a:p>
          <a:p>
            <a:r>
              <a:rPr lang="en-US" sz="2000" dirty="0">
                <a:ea typeface="ＭＳ Ｐゴシック" pitchFamily="-107" charset="-128"/>
              </a:rPr>
              <a:t>ERDC</a:t>
            </a:r>
          </a:p>
          <a:p>
            <a:r>
              <a:rPr lang="en-US" sz="2000" dirty="0">
                <a:ea typeface="ＭＳ Ｐゴシック" pitchFamily="-107" charset="-128"/>
              </a:rPr>
              <a:t>US Army (SBIR)</a:t>
            </a:r>
          </a:p>
          <a:p>
            <a:r>
              <a:rPr lang="en-US" sz="2000" dirty="0">
                <a:ea typeface="ＭＳ Ｐゴシック" pitchFamily="-107" charset="-128"/>
              </a:rPr>
              <a:t>US Air Force (STTR)</a:t>
            </a:r>
          </a:p>
          <a:p>
            <a:r>
              <a:rPr lang="en-US" sz="2000" dirty="0">
                <a:ea typeface="ＭＳ Ｐゴシック" pitchFamily="-107" charset="-128"/>
              </a:rPr>
              <a:t>ONR</a:t>
            </a:r>
          </a:p>
          <a:p>
            <a:r>
              <a:rPr lang="en-US" sz="2000" dirty="0">
                <a:ea typeface="ＭＳ Ｐゴシック" pitchFamily="-107" charset="-128"/>
              </a:rPr>
              <a:t>Support Contracts</a:t>
            </a:r>
          </a:p>
          <a:p>
            <a:pPr lvl="1"/>
            <a:r>
              <a:rPr lang="en-US" sz="2000" dirty="0">
                <a:ea typeface="ＭＳ Ｐゴシック" pitchFamily="-107" charset="-128"/>
              </a:rPr>
              <a:t>Electricity de France</a:t>
            </a:r>
          </a:p>
          <a:p>
            <a:pPr lvl="1"/>
            <a:r>
              <a:rPr lang="en-US" sz="2000" dirty="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1905000" y="2625688"/>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7338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sp>
        <p:nvSpPr>
          <p:cNvPr id="4" name="TextBox 3"/>
          <p:cNvSpPr txBox="1"/>
          <p:nvPr/>
        </p:nvSpPr>
        <p:spPr>
          <a:xfrm>
            <a:off x="5152191" y="2627037"/>
            <a:ext cx="3991809" cy="769441"/>
          </a:xfrm>
          <a:prstGeom prst="rect">
            <a:avLst/>
          </a:prstGeom>
          <a:noFill/>
        </p:spPr>
        <p:txBody>
          <a:bodyPr wrap="square" rtlCol="0">
            <a:spAutoFit/>
          </a:bodyPr>
          <a:lstStyle/>
          <a:p>
            <a:r>
              <a:rPr lang="en-US" sz="1100" dirty="0"/>
              <a:t>This research was supported by the </a:t>
            </a:r>
            <a:r>
              <a:rPr lang="en-US" sz="1100" dirty="0" err="1"/>
              <a:t>Exascale</a:t>
            </a:r>
            <a:r>
              <a:rPr lang="en-US" sz="1100" dirty="0"/>
              <a:t> Computing Project (17-SC-20-SC), a collaborative effort of the U.S. Department of Energy Office of Science and the National Nuclear Security Administration.</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600" y="1536827"/>
            <a:ext cx="2081222" cy="1090730"/>
          </a:xfrm>
          <a:prstGeom prst="rect">
            <a:avLst/>
          </a:prstGeom>
        </p:spPr>
      </p:pic>
    </p:spTree>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a:t>.</a:t>
            </a:r>
          </a:p>
          <a:p>
            <a:pPr marL="685800" indent="-514350">
              <a:buFontTx/>
              <a:buAutoNum type="arabicPeriod"/>
            </a:pPr>
            <a:r>
              <a:rPr lang="en-US" dirty="0"/>
              <a:t>Create query </a:t>
            </a:r>
            <a:r>
              <a:rPr lang="en-US" dirty="0">
                <a:latin typeface="Verdana"/>
                <a:cs typeface="Verdana"/>
              </a:rPr>
              <a:t>EQPS is max</a:t>
            </a:r>
            <a:r>
              <a:rPr lang="en-US" dirty="0"/>
              <a:t>. Click </a:t>
            </a:r>
            <a:r>
              <a:rPr lang="en-US" dirty="0">
                <a:latin typeface="Verdana"/>
                <a:cs typeface="Verdana"/>
              </a:rPr>
              <a:t>Run Selection Query</a:t>
            </a:r>
            <a:r>
              <a:rPr lang="en-US" dirty="0"/>
              <a:t>.</a:t>
            </a:r>
          </a:p>
          <a:p>
            <a:pPr marL="685800" indent="-514350">
              <a:buFontTx/>
              <a:buAutoNum type="arabicPeriod"/>
            </a:pPr>
            <a:r>
              <a:rPr lang="en-US" dirty="0">
                <a:ea typeface="ＭＳ Ｐゴシック" pitchFamily="-107" charset="-128"/>
              </a:rPr>
              <a:t>Click </a:t>
            </a:r>
            <a:r>
              <a:rPr lang="en-US" dirty="0">
                <a:latin typeface="Verdana"/>
                <a:ea typeface="ＭＳ Ｐゴシック" pitchFamily="-107" charset="-128"/>
                <a:cs typeface="Verdana"/>
              </a:rPr>
              <a:t>Plot Selection Over Time</a:t>
            </a:r>
          </a:p>
          <a:p>
            <a:pPr marL="685800" indent="-514350">
              <a:buFontTx/>
              <a:buAutoNum type="arabicPeriod"/>
            </a:pPr>
            <a:r>
              <a:rPr lang="en-US" dirty="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266760790"/>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1BF00E27-26BA-49D3-8FC1-F69A6AD7BA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2875443785"/>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can.ex2.  Load all variables.</a:t>
            </a:r>
          </a:p>
          <a:p>
            <a:pPr marL="781050" indent="-609600">
              <a:buFontTx/>
              <a:buAutoNum type="arabicPeriod"/>
            </a:pPr>
            <a:r>
              <a:rPr lang="en-US" dirty="0">
                <a:ea typeface="ＭＳ Ｐゴシック" pitchFamily="-107" charset="-128"/>
              </a:rPr>
              <a:t>Perform a sizeable selection.</a:t>
            </a:r>
          </a:p>
          <a:p>
            <a:pPr marL="781050" indent="-609600">
              <a:buFontTx/>
              <a:buAutoNum type="arabicPeriod"/>
            </a:pPr>
            <a:r>
              <a:rPr lang="en-US" dirty="0">
                <a:ea typeface="ＭＳ Ｐゴシック" pitchFamily="-107" charset="-128"/>
              </a:rPr>
              <a:t>Add the extract selection filter.</a:t>
            </a:r>
            <a:endParaRPr lang="en-US" dirty="0">
              <a:latin typeface="Verdana"/>
              <a:ea typeface="ＭＳ Ｐゴシック" pitchFamily="-107" charset="-128"/>
              <a:cs typeface="Verdana"/>
            </a:endParaRPr>
          </a:p>
          <a:p>
            <a:pPr marL="781050" indent="-609600">
              <a:buFontTx/>
              <a:buAutoNum type="arabicPeriod"/>
            </a:pPr>
            <a:r>
              <a:rPr lang="en-US" dirty="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extLst>
      <p:ext uri="{BB962C8B-B14F-4D97-AF65-F5344CB8AC3E}">
        <p14:creationId xmlns:p14="http://schemas.microsoft.com/office/powerpoint/2010/main" val="1453742486"/>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3161CA48-7369-4F14-9BEA-2EA9B00A54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3126577887"/>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a:ea typeface="ＭＳ Ｐゴシック" pitchFamily="-107" charset="-128"/>
                <a:cs typeface="Verdana"/>
              </a:rPr>
              <a:t>S</a:t>
            </a:r>
            <a:r>
              <a:rPr lang="en-US" sz="2800" dirty="0">
                <a:latin typeface="Verdana"/>
                <a:ea typeface="ＭＳ Ｐゴシック" pitchFamily="-107" charset="-128"/>
                <a:cs typeface="Verdana"/>
              </a:rPr>
              <a:t>ources</a:t>
            </a:r>
            <a:r>
              <a:rPr lang="en-US" sz="2800" dirty="0">
                <a:ea typeface="ＭＳ Ｐゴシック" pitchFamily="-107" charset="-128"/>
              </a:rPr>
              <a:t> → </a:t>
            </a:r>
            <a:r>
              <a:rPr lang="en-US" sz="2800" dirty="0">
                <a:latin typeface="Verdana"/>
                <a:ea typeface="ＭＳ Ｐゴシック" pitchFamily="-107" charset="-128"/>
                <a:cs typeface="Verdana"/>
              </a:rPr>
              <a:t>Geometric Shapes</a:t>
            </a:r>
            <a:r>
              <a:rPr lang="en-US" sz="2800" dirty="0">
                <a:ea typeface="ＭＳ Ｐゴシック" pitchFamily="-107" charset="-128"/>
              </a:rPr>
              <a:t> → </a:t>
            </a:r>
            <a:r>
              <a:rPr lang="en-US" sz="2800" dirty="0">
                <a:latin typeface="Verdana"/>
                <a:ea typeface="ＭＳ Ｐゴシック" pitchFamily="-107" charset="-128"/>
                <a:cs typeface="Verdana"/>
              </a:rPr>
              <a:t>Sphere</a:t>
            </a:r>
            <a:r>
              <a:rPr lang="en-US" sz="2800" dirty="0">
                <a:ea typeface="ＭＳ Ｐゴシック" pitchFamily="-107" charset="-128"/>
              </a:rPr>
              <a:t>, </a:t>
            </a:r>
          </a:p>
          <a:p>
            <a:pPr marL="781050" indent="-609600">
              <a:buFontTx/>
              <a:buAutoNum type="arabicPeriod"/>
            </a:pPr>
            <a:r>
              <a:rPr lang="en-US" sz="2800" dirty="0">
                <a:ea typeface="ＭＳ Ｐゴシック" pitchFamily="-107" charset="-128"/>
              </a:rPr>
              <a:t>Make animation view visible.</a:t>
            </a:r>
          </a:p>
          <a:p>
            <a:pPr marL="781050" indent="-609600">
              <a:buFontTx/>
              <a:buAutoNum type="arabicPeriod"/>
            </a:pPr>
            <a:r>
              <a:rPr lang="en-US" sz="2800" dirty="0">
                <a:ea typeface="ＭＳ Ｐゴシック" pitchFamily="-107" charset="-128"/>
              </a:rPr>
              <a:t>Change </a:t>
            </a:r>
            <a:r>
              <a:rPr lang="en-US" sz="2800" dirty="0">
                <a:latin typeface="Verdana"/>
                <a:ea typeface="ＭＳ Ｐゴシック" pitchFamily="-107" charset="-128"/>
                <a:cs typeface="Verdana"/>
              </a:rPr>
              <a:t>No. Frames</a:t>
            </a:r>
            <a:r>
              <a:rPr lang="en-US" sz="2800" dirty="0">
                <a:ea typeface="ＭＳ Ｐゴシック" pitchFamily="-107" charset="-128"/>
              </a:rPr>
              <a:t> to 50.</a:t>
            </a:r>
          </a:p>
          <a:p>
            <a:pPr marL="781050" indent="-609600">
              <a:buFontTx/>
              <a:buAutoNum type="arabicPeriod"/>
            </a:pPr>
            <a:r>
              <a:rPr lang="en-US" sz="2800" dirty="0">
                <a:ea typeface="ＭＳ Ｐゴシック" pitchFamily="-107" charset="-128"/>
              </a:rPr>
              <a:t>Select </a:t>
            </a:r>
            <a:r>
              <a:rPr lang="en-US" sz="2800" dirty="0">
                <a:latin typeface="Verdana"/>
                <a:ea typeface="ＭＳ Ｐゴシック" pitchFamily="-107" charset="-128"/>
                <a:cs typeface="Verdana"/>
              </a:rPr>
              <a:t>Sphere1</a:t>
            </a:r>
            <a:r>
              <a:rPr lang="en-US" sz="2800" dirty="0">
                <a:ea typeface="ＭＳ Ｐゴシック" pitchFamily="-107" charset="-128"/>
              </a:rPr>
              <a:t>, </a:t>
            </a:r>
            <a:r>
              <a:rPr lang="en-US" sz="2800" dirty="0">
                <a:latin typeface="Verdana"/>
                <a:ea typeface="ＭＳ Ｐゴシック" pitchFamily="-107" charset="-128"/>
                <a:cs typeface="Verdana"/>
              </a:rPr>
              <a:t>Start Theta</a:t>
            </a:r>
            <a:r>
              <a:rPr lang="en-US" sz="2800" dirty="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5052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981200"/>
            <a:ext cx="1336431" cy="457200"/>
          </a:xfrm>
          <a:prstGeom prst="rect">
            <a:avLst/>
          </a:prstGeom>
        </p:spPr>
      </p:pic>
    </p:spTree>
    <p:extLst>
      <p:ext uri="{BB962C8B-B14F-4D97-AF65-F5344CB8AC3E}">
        <p14:creationId xmlns:p14="http://schemas.microsoft.com/office/powerpoint/2010/main" val="1857863855"/>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a:ea typeface="ＭＳ Ｐゴシック" pitchFamily="-107" charset="-128"/>
                <a:cs typeface="Verdana"/>
              </a:rPr>
              <a:t>S</a:t>
            </a:r>
            <a:r>
              <a:rPr lang="en-US" sz="2800" dirty="0">
                <a:latin typeface="Verdana"/>
                <a:ea typeface="ＭＳ Ｐゴシック" pitchFamily="-107" charset="-128"/>
                <a:cs typeface="Verdana"/>
              </a:rPr>
              <a:t>ources</a:t>
            </a:r>
            <a:r>
              <a:rPr lang="en-US" sz="2800" dirty="0">
                <a:ea typeface="ＭＳ Ｐゴシック" pitchFamily="-107" charset="-128"/>
              </a:rPr>
              <a:t> → </a:t>
            </a:r>
            <a:r>
              <a:rPr lang="en-US" sz="2800" dirty="0">
                <a:latin typeface="Verdana"/>
                <a:ea typeface="ＭＳ Ｐゴシック" pitchFamily="-107" charset="-128"/>
                <a:cs typeface="Verdana"/>
              </a:rPr>
              <a:t>Geometric Shapes</a:t>
            </a:r>
            <a:r>
              <a:rPr lang="en-US" sz="2800" dirty="0">
                <a:ea typeface="ＭＳ Ｐゴシック" pitchFamily="-107" charset="-128"/>
              </a:rPr>
              <a:t> → </a:t>
            </a:r>
            <a:r>
              <a:rPr lang="en-US" sz="2800" dirty="0">
                <a:latin typeface="Verdana"/>
                <a:ea typeface="ＭＳ Ｐゴシック" pitchFamily="-107" charset="-128"/>
                <a:cs typeface="Verdana"/>
              </a:rPr>
              <a:t>Sphere</a:t>
            </a:r>
            <a:r>
              <a:rPr lang="en-US" sz="2800" dirty="0">
                <a:ea typeface="ＭＳ Ｐゴシック" pitchFamily="-107" charset="-128"/>
              </a:rPr>
              <a:t>, </a:t>
            </a:r>
          </a:p>
          <a:p>
            <a:pPr marL="781050" indent="-609600">
              <a:buFontTx/>
              <a:buAutoNum type="arabicPeriod"/>
            </a:pPr>
            <a:r>
              <a:rPr lang="en-US" sz="2800" dirty="0">
                <a:ea typeface="ＭＳ Ｐゴシック" pitchFamily="-107" charset="-128"/>
              </a:rPr>
              <a:t>Make animation view visible.</a:t>
            </a:r>
          </a:p>
          <a:p>
            <a:pPr marL="781050" indent="-609600">
              <a:buFontTx/>
              <a:buAutoNum type="arabicPeriod"/>
            </a:pPr>
            <a:r>
              <a:rPr lang="en-US" sz="2800" dirty="0">
                <a:ea typeface="ＭＳ Ｐゴシック" pitchFamily="-107" charset="-128"/>
              </a:rPr>
              <a:t>Change </a:t>
            </a:r>
            <a:r>
              <a:rPr lang="en-US" sz="2800" dirty="0">
                <a:latin typeface="Verdana"/>
                <a:ea typeface="ＭＳ Ｐゴシック" pitchFamily="-107" charset="-128"/>
                <a:cs typeface="Verdana"/>
              </a:rPr>
              <a:t>No. Frames</a:t>
            </a:r>
            <a:r>
              <a:rPr lang="en-US" sz="2800" dirty="0">
                <a:ea typeface="ＭＳ Ｐゴシック" pitchFamily="-107" charset="-128"/>
              </a:rPr>
              <a:t> to 50.</a:t>
            </a:r>
          </a:p>
          <a:p>
            <a:pPr marL="781050" indent="-609600">
              <a:buFontTx/>
              <a:buAutoNum type="arabicPeriod"/>
            </a:pPr>
            <a:r>
              <a:rPr lang="en-US" sz="2800" dirty="0">
                <a:ea typeface="ＭＳ Ｐゴシック" pitchFamily="-107" charset="-128"/>
              </a:rPr>
              <a:t>Select </a:t>
            </a:r>
            <a:r>
              <a:rPr lang="en-US" sz="2800" dirty="0">
                <a:latin typeface="Verdana"/>
                <a:ea typeface="ＭＳ Ｐゴシック" pitchFamily="-107" charset="-128"/>
                <a:cs typeface="Verdana"/>
              </a:rPr>
              <a:t>Sphere1</a:t>
            </a:r>
            <a:r>
              <a:rPr lang="en-US" sz="2800" dirty="0">
                <a:ea typeface="ＭＳ Ｐゴシック" pitchFamily="-107" charset="-128"/>
              </a:rPr>
              <a:t>, </a:t>
            </a:r>
            <a:r>
              <a:rPr lang="en-US" sz="2800" dirty="0">
                <a:latin typeface="Verdana"/>
                <a:ea typeface="ＭＳ Ｐゴシック" pitchFamily="-107" charset="-128"/>
                <a:cs typeface="Verdana"/>
              </a:rPr>
              <a:t>Start Theta</a:t>
            </a:r>
            <a:r>
              <a:rPr lang="en-US" sz="2800" dirty="0">
                <a:ea typeface="ＭＳ Ｐゴシック" pitchFamily="-107" charset="-128"/>
              </a:rPr>
              <a:t>, press</a:t>
            </a:r>
          </a:p>
          <a:p>
            <a:pPr marL="781050" indent="-609600">
              <a:buFontTx/>
              <a:buAutoNum type="arabicPeriod"/>
            </a:pPr>
            <a:r>
              <a:rPr lang="en-US" sz="2800" dirty="0">
                <a:ea typeface="ＭＳ Ｐゴシック" pitchFamily="-107" charset="-128"/>
              </a:rPr>
              <a:t>Double-click </a:t>
            </a:r>
            <a:r>
              <a:rPr lang="en-US" sz="2800" dirty="0">
                <a:latin typeface="Verdana"/>
                <a:ea typeface="ＭＳ Ｐゴシック" pitchFamily="-107" charset="-128"/>
                <a:cs typeface="Verdana"/>
              </a:rPr>
              <a:t>Sphere1 – Start Theta</a:t>
            </a:r>
            <a:r>
              <a:rPr lang="en-US" sz="2800" dirty="0">
                <a:ea typeface="ＭＳ Ｐゴシック" pitchFamily="-107" charset="-128"/>
              </a:rPr>
              <a:t> </a:t>
            </a:r>
          </a:p>
          <a:p>
            <a:pPr marL="781050" indent="-609600">
              <a:buFontTx/>
              <a:buAutoNum type="arabicPeriod"/>
            </a:pPr>
            <a:r>
              <a:rPr lang="en-US" sz="2800" dirty="0">
                <a:ea typeface="ＭＳ Ｐゴシック" pitchFamily="-107" charset="-128"/>
              </a:rPr>
              <a:t>Make New </a:t>
            </a:r>
            <a:r>
              <a:rPr lang="en-US" sz="2800" dirty="0" err="1">
                <a:ea typeface="ＭＳ Ｐゴシック" pitchFamily="-107" charset="-128"/>
              </a:rPr>
              <a:t>keyframe</a:t>
            </a:r>
            <a:r>
              <a:rPr lang="en-US" sz="2800" dirty="0">
                <a:ea typeface="ＭＳ Ｐゴシック" pitchFamily="-107" charset="-128"/>
              </a:rPr>
              <a:t>.</a:t>
            </a:r>
          </a:p>
          <a:p>
            <a:pPr marL="781050" indent="-609600">
              <a:buFontTx/>
              <a:buAutoNum type="arabicPeriod"/>
            </a:pPr>
            <a:r>
              <a:rPr lang="en-US" sz="2800" dirty="0">
                <a:ea typeface="ＭＳ Ｐゴシック" pitchFamily="-107" charset="-128"/>
              </a:rPr>
              <a:t>First </a:t>
            </a:r>
            <a:r>
              <a:rPr lang="en-US" sz="2800" dirty="0" err="1">
                <a:ea typeface="ＭＳ Ｐゴシック" pitchFamily="-107" charset="-128"/>
              </a:rPr>
              <a:t>keyframe</a:t>
            </a:r>
            <a:r>
              <a:rPr lang="en-US" sz="2800" dirty="0">
                <a:ea typeface="ＭＳ Ｐゴシック" pitchFamily="-107" charset="-128"/>
              </a:rPr>
              <a:t> value→360, second </a:t>
            </a:r>
            <a:r>
              <a:rPr lang="en-US" sz="2800" dirty="0" err="1">
                <a:ea typeface="ＭＳ Ｐゴシック" pitchFamily="-107" charset="-128"/>
              </a:rPr>
              <a:t>keyframe</a:t>
            </a:r>
            <a:r>
              <a:rPr lang="en-US" sz="2800" dirty="0">
                <a:ea typeface="ＭＳ Ｐゴシック" pitchFamily="-107" charset="-128"/>
              </a:rPr>
              <a:t> time→0.5 value→0.</a:t>
            </a:r>
          </a:p>
          <a:p>
            <a:pPr marL="781050" indent="-609600">
              <a:buFontTx/>
              <a:buAutoNum type="arabicPeriod"/>
            </a:pPr>
            <a:r>
              <a:rPr lang="en-US" sz="2800" dirty="0">
                <a:ea typeface="ＭＳ Ｐゴシック" pitchFamily="-107" charset="-128"/>
              </a:rPr>
              <a:t>Click </a:t>
            </a:r>
            <a:r>
              <a:rPr lang="en-US" sz="2800" dirty="0">
                <a:latin typeface="Verdana"/>
                <a:ea typeface="ＭＳ Ｐゴシック" pitchFamily="-107" charset="-128"/>
                <a:cs typeface="Verdana"/>
              </a:rPr>
              <a:t>OK</a:t>
            </a:r>
            <a:r>
              <a:rPr lang="en-US" sz="2800" dirty="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5052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981200"/>
            <a:ext cx="1336431" cy="457200"/>
          </a:xfrm>
          <a:prstGeom prst="rect">
            <a:avLst/>
          </a:prstGeom>
        </p:spPr>
      </p:pic>
    </p:spTree>
    <p:extLst>
      <p:ext uri="{BB962C8B-B14F-4D97-AF65-F5344CB8AC3E}">
        <p14:creationId xmlns:p14="http://schemas.microsoft.com/office/powerpoint/2010/main" val="1490467504"/>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Sphere1 – Start Theta</a:t>
            </a:r>
            <a:r>
              <a:rPr lang="en-US" dirty="0">
                <a:ea typeface="ＭＳ Ｐゴシック" pitchFamily="-107" charset="-128"/>
              </a:rPr>
              <a:t>.</a:t>
            </a:r>
          </a:p>
          <a:p>
            <a:pPr marL="781050" indent="-609600">
              <a:buFontTx/>
              <a:buAutoNum type="arabicPeriod"/>
            </a:pPr>
            <a:r>
              <a:rPr lang="en-US" dirty="0">
                <a:ea typeface="ＭＳ Ｐゴシック" pitchFamily="-107" charset="-128"/>
              </a:rPr>
              <a:t>Delete the first </a:t>
            </a:r>
            <a:r>
              <a:rPr lang="en-US" dirty="0" err="1">
                <a:ea typeface="ＭＳ Ｐゴシック" pitchFamily="-107" charset="-128"/>
              </a:rPr>
              <a:t>keyframe</a:t>
            </a:r>
            <a:r>
              <a:rPr lang="en-US" dirty="0">
                <a:ea typeface="ＭＳ Ｐゴシック" pitchFamily="-107" charset="-128"/>
              </a:rPr>
              <a:t> (at time 0).</a:t>
            </a:r>
          </a:p>
          <a:p>
            <a:pPr marL="781050" indent="-609600">
              <a:buFontTx/>
              <a:buAutoNum type="arabicPeriod"/>
            </a:pPr>
            <a:r>
              <a:rPr lang="en-US" dirty="0">
                <a:ea typeface="ＭＳ Ｐゴシック" pitchFamily="-107" charset="-128"/>
              </a:rPr>
              <a:t>Click </a:t>
            </a:r>
            <a:r>
              <a:rPr lang="en-US" dirty="0">
                <a:latin typeface="Verdana"/>
                <a:ea typeface="ＭＳ Ｐゴシック" pitchFamily="-107" charset="-128"/>
                <a:cs typeface="Verdana"/>
              </a:rPr>
              <a:t>OK</a:t>
            </a:r>
            <a:r>
              <a:rPr lang="en-US" dirty="0">
                <a:ea typeface="ＭＳ Ｐゴシック" pitchFamily="-107" charset="-128"/>
              </a:rPr>
              <a:t>.</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Sphere1 – End Theta</a:t>
            </a:r>
            <a:r>
              <a:rPr lang="en-US" dirty="0">
                <a:ea typeface="ＭＳ Ｐゴシック" pitchFamily="-107" charset="-128"/>
              </a:rPr>
              <a:t>, press</a:t>
            </a:r>
          </a:p>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Sphere1 – End Theta</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extLst>
      <p:ext uri="{BB962C8B-B14F-4D97-AF65-F5344CB8AC3E}">
        <p14:creationId xmlns:p14="http://schemas.microsoft.com/office/powerpoint/2010/main" val="338950501"/>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Camera Orbit</a:t>
            </a:r>
          </a:p>
        </p:txBody>
      </p:sp>
      <p:sp>
        <p:nvSpPr>
          <p:cNvPr id="3" name="Content Placeholder 2"/>
          <p:cNvSpPr>
            <a:spLocks noGrp="1"/>
          </p:cNvSpPr>
          <p:nvPr>
            <p:ph idx="1"/>
          </p:nvPr>
        </p:nvSpPr>
        <p:spPr/>
        <p:txBody>
          <a:bodyPr/>
          <a:lstStyle/>
          <a:p>
            <a:pPr marL="685800" indent="-514350">
              <a:buFont typeface="+mj-lt"/>
              <a:buAutoNum type="arabicPeriod"/>
            </a:pPr>
            <a:r>
              <a:rPr lang="en-US" dirty="0"/>
              <a:t>Place the camera where the orbit should start.</a:t>
            </a:r>
          </a:p>
          <a:p>
            <a:pPr marL="685800" indent="-514350">
              <a:buFont typeface="+mj-lt"/>
              <a:buAutoNum type="arabicPeriod"/>
            </a:pPr>
            <a:r>
              <a:rPr lang="en-US" dirty="0"/>
              <a:t>Make animation view visible.</a:t>
            </a:r>
          </a:p>
          <a:p>
            <a:pPr marL="685800" indent="-514350">
              <a:buFont typeface="+mj-lt"/>
              <a:buAutoNum type="arabicPeriod"/>
            </a:pPr>
            <a:r>
              <a:rPr lang="en-US" dirty="0"/>
              <a:t>Select </a:t>
            </a:r>
            <a:r>
              <a:rPr lang="en-US" dirty="0">
                <a:latin typeface="Verdana"/>
                <a:cs typeface="Verdana"/>
              </a:rPr>
              <a:t>Camera</a:t>
            </a:r>
            <a:r>
              <a:rPr lang="en-US" dirty="0"/>
              <a:t> – </a:t>
            </a:r>
            <a:r>
              <a:rPr lang="en-US" dirty="0">
                <a:latin typeface="Verdana"/>
                <a:cs typeface="Verdana"/>
              </a:rPr>
              <a:t>Orbit</a:t>
            </a:r>
            <a:r>
              <a:rPr lang="en-US" dirty="0"/>
              <a:t>, press</a:t>
            </a:r>
          </a:p>
          <a:p>
            <a:pPr marL="685800" indent="-514350">
              <a:buFont typeface="+mj-lt"/>
              <a:buAutoNum type="arabicPeriod"/>
            </a:pPr>
            <a:r>
              <a:rPr lang="en-US" dirty="0"/>
              <a:t>Accept default values (click </a:t>
            </a:r>
            <a:r>
              <a:rPr lang="en-US" dirty="0">
                <a:latin typeface="Verdana"/>
                <a:cs typeface="Verdana"/>
              </a:rPr>
              <a:t>OK</a:t>
            </a:r>
            <a:r>
              <a:rPr lang="en-US" dirty="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411367796"/>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B646C504-4F7D-4307-ADBD-AAD693E4A8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1517584477"/>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can.ex2.  Load all variables.</a:t>
            </a:r>
          </a:p>
          <a:p>
            <a:pPr marL="685800" indent="-514350">
              <a:buFont typeface="+mj-lt"/>
              <a:buAutoNum type="arabicPeriod"/>
            </a:pPr>
            <a:r>
              <a:rPr lang="en-US" dirty="0"/>
              <a:t> </a:t>
            </a:r>
          </a:p>
          <a:p>
            <a:pPr marL="685800" indent="-514350">
              <a:buFont typeface="+mj-lt"/>
              <a:buAutoNum type="arabicPeriod"/>
            </a:pPr>
            <a:r>
              <a:rPr lang="en-US" dirty="0"/>
              <a:t>Make animation view visible.</a:t>
            </a:r>
          </a:p>
          <a:p>
            <a:pPr marL="685800" indent="-514350">
              <a:buFont typeface="+mj-lt"/>
              <a:buAutoNum type="arabicPeriod"/>
            </a:pPr>
            <a:r>
              <a:rPr lang="en-US" dirty="0"/>
              <a:t>Select </a:t>
            </a:r>
            <a:r>
              <a:rPr lang="en-US" dirty="0">
                <a:latin typeface="Verdana"/>
                <a:cs typeface="Verdana"/>
              </a:rPr>
              <a:t>Ca</a:t>
            </a:r>
            <a:r>
              <a:rPr lang="en-US" dirty="0">
                <a:latin typeface="Verdana" panose="020B0604030504040204" pitchFamily="34" charset="0"/>
                <a:ea typeface="Verdana" panose="020B0604030504040204" pitchFamily="34" charset="0"/>
                <a:cs typeface="Verdana" panose="020B0604030504040204" pitchFamily="34" charset="0"/>
              </a:rPr>
              <a:t>m</a:t>
            </a:r>
            <a:r>
              <a:rPr lang="en-US" dirty="0">
                <a:latin typeface="Verdana"/>
                <a:cs typeface="Verdana"/>
              </a:rPr>
              <a:t>era</a:t>
            </a:r>
            <a:r>
              <a:rPr lang="en-US" dirty="0"/>
              <a:t> – </a:t>
            </a:r>
            <a:r>
              <a:rPr lang="en-US" dirty="0">
                <a:latin typeface="Verdana"/>
                <a:cs typeface="Verdana"/>
              </a:rPr>
              <a:t>Follow Data</a:t>
            </a:r>
            <a:r>
              <a:rPr lang="en-US" dirty="0"/>
              <a:t>, press</a:t>
            </a:r>
          </a:p>
          <a:p>
            <a:pPr marL="781050" indent="-609600">
              <a:buFontTx/>
              <a:buAutoNum type="arabicPeriod"/>
            </a:pPr>
            <a:r>
              <a:rPr lang="en-US" dirty="0">
                <a:ea typeface="ＭＳ Ｐゴシック" pitchFamily="-107" charset="-128"/>
              </a:rPr>
              <a:t> </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7997379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a:ea typeface="ＭＳ Ｐゴシック" pitchFamily="-107" charset="-128"/>
              </a:rPr>
              <a:t>Basics of Visualization</a:t>
            </a:r>
          </a:p>
        </p:txBody>
      </p:sp>
      <p:pic>
        <p:nvPicPr>
          <p:cNvPr id="33798" name="Picture 6"/>
          <p:cNvPicPr>
            <a:picLocks noChangeAspect="1" noChangeArrowheads="1"/>
          </p:cNvPicPr>
          <p:nvPr/>
        </p:nvPicPr>
        <p:blipFill>
          <a:blip r:embed="rId3"/>
          <a:srcRect/>
          <a:stretch>
            <a:fillRect/>
          </a:stretch>
        </p:blipFill>
        <p:spPr bwMode="auto">
          <a:xfrm>
            <a:off x="93931" y="1981198"/>
            <a:ext cx="3814250" cy="3200400"/>
          </a:xfrm>
          <a:prstGeom prst="rect">
            <a:avLst/>
          </a:prstGeom>
          <a:noFill/>
          <a:ln w="9525">
            <a:noFill/>
            <a:miter lim="800000"/>
            <a:headEnd/>
            <a:tailEnd/>
          </a:ln>
        </p:spPr>
      </p:pic>
      <p:sp>
        <p:nvSpPr>
          <p:cNvPr id="33800" name="AutoShape 7"/>
          <p:cNvSpPr>
            <a:spLocks noChangeArrowheads="1"/>
          </p:cNvSpPr>
          <p:nvPr/>
        </p:nvSpPr>
        <p:spPr bwMode="auto">
          <a:xfrm>
            <a:off x="4002112" y="3276600"/>
            <a:ext cx="1016184" cy="609600"/>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pic>
        <p:nvPicPr>
          <p:cNvPr id="3" name="Picture 2"/>
          <p:cNvPicPr>
            <a:picLocks noChangeAspect="1"/>
          </p:cNvPicPr>
          <p:nvPr/>
        </p:nvPicPr>
        <p:blipFill>
          <a:blip r:embed="rId4"/>
          <a:stretch>
            <a:fillRect/>
          </a:stretch>
        </p:blipFill>
        <p:spPr>
          <a:xfrm>
            <a:off x="5112227" y="1981198"/>
            <a:ext cx="3937842" cy="3200400"/>
          </a:xfrm>
          <a:prstGeom prst="rect">
            <a:avLst/>
          </a:prstGeom>
        </p:spPr>
      </p:pic>
    </p:spTree>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Batch Scripting</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Python Batch Scripting</a:t>
            </a:r>
          </a:p>
        </p:txBody>
      </p:sp>
      <p:sp>
        <p:nvSpPr>
          <p:cNvPr id="3" name="Content Placeholder 2"/>
          <p:cNvSpPr>
            <a:spLocks noGrp="1"/>
          </p:cNvSpPr>
          <p:nvPr>
            <p:ph idx="1"/>
          </p:nvPr>
        </p:nvSpPr>
        <p:spPr/>
        <p:txBody>
          <a:bodyPr/>
          <a:lstStyle/>
          <a:p>
            <a:r>
              <a:rPr lang="en-US" dirty="0"/>
              <a:t>Interpreter: </a:t>
            </a:r>
            <a:r>
              <a:rPr lang="en-US" dirty="0">
                <a:latin typeface="Verdana"/>
                <a:cs typeface="Verdana"/>
              </a:rPr>
              <a:t>View</a:t>
            </a:r>
            <a:r>
              <a:rPr lang="en-US" dirty="0"/>
              <a:t> </a:t>
            </a:r>
            <a:r>
              <a:rPr lang="en-US" dirty="0">
                <a:ea typeface="ＭＳ Ｐゴシック" pitchFamily="-107" charset="-128"/>
              </a:rPr>
              <a:t>→ </a:t>
            </a:r>
            <a:r>
              <a:rPr lang="en-US" dirty="0">
                <a:latin typeface="Verdana"/>
                <a:cs typeface="Verdana"/>
              </a:rPr>
              <a:t>Python Shell</a:t>
            </a:r>
            <a:r>
              <a:rPr lang="en-US" dirty="0"/>
              <a:t>.</a:t>
            </a:r>
          </a:p>
          <a:p>
            <a:pPr lvl="1"/>
            <a:r>
              <a:rPr lang="en-US" dirty="0"/>
              <a:t>Shell does tab completion and history.</a:t>
            </a:r>
          </a:p>
          <a:p>
            <a:pPr lvl="1"/>
            <a:r>
              <a:rPr lang="en-US" sz="2800" dirty="0"/>
              <a:t>External programs </a:t>
            </a:r>
            <a:r>
              <a:rPr lang="en-US" sz="2800" dirty="0" err="1"/>
              <a:t>pvpython</a:t>
            </a:r>
            <a:r>
              <a:rPr lang="en-US" sz="2800" dirty="0"/>
              <a:t> and </a:t>
            </a:r>
            <a:r>
              <a:rPr lang="en-US" sz="2800" dirty="0" err="1"/>
              <a:t>pvbatch</a:t>
            </a:r>
            <a:r>
              <a:rPr lang="en-US" sz="2800" dirty="0"/>
              <a:t>.</a:t>
            </a:r>
          </a:p>
          <a:p>
            <a:pPr lvl="1"/>
            <a:r>
              <a:rPr lang="en-US" sz="2800" dirty="0"/>
              <a:t>Can add bindings to external interpreters.</a:t>
            </a:r>
          </a:p>
          <a:p>
            <a:r>
              <a:rPr lang="en-US" dirty="0"/>
              <a:t>Run Python scripts or bind to macros.</a:t>
            </a:r>
          </a:p>
          <a:p>
            <a:r>
              <a:rPr lang="en-US" dirty="0"/>
              <a:t>Can trace actions or capture state.</a:t>
            </a:r>
          </a:p>
          <a:p>
            <a:r>
              <a:rPr lang="en-US" dirty="0"/>
              <a:t>(Batch scripting is a different set of bindings than programmable sources/filters.)</a:t>
            </a:r>
          </a:p>
        </p:txBody>
      </p:sp>
    </p:spTree>
    <p:extLst>
      <p:ext uri="{BB962C8B-B14F-4D97-AF65-F5344CB8AC3E}">
        <p14:creationId xmlns:p14="http://schemas.microsoft.com/office/powerpoint/2010/main" val="773704834"/>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77DBEE43-7007-485B-A0BF-3C198A9566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2382184909"/>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Tracing ParaView State</a:t>
            </a:r>
          </a:p>
        </p:txBody>
      </p:sp>
      <p:sp>
        <p:nvSpPr>
          <p:cNvPr id="3" name="Content Placeholder 2"/>
          <p:cNvSpPr>
            <a:spLocks noGrp="1"/>
          </p:cNvSpPr>
          <p:nvPr>
            <p:ph idx="1"/>
          </p:nvPr>
        </p:nvSpPr>
        <p:spPr/>
        <p:txBody>
          <a:bodyPr/>
          <a:lstStyle/>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Start Trace</a:t>
            </a:r>
            <a:r>
              <a:rPr lang="en-US" dirty="0"/>
              <a:t>.</a:t>
            </a:r>
          </a:p>
        </p:txBody>
      </p:sp>
    </p:spTree>
    <p:extLst>
      <p:ext uri="{BB962C8B-B14F-4D97-AF65-F5344CB8AC3E}">
        <p14:creationId xmlns:p14="http://schemas.microsoft.com/office/powerpoint/2010/main" val="812660852"/>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Python Tracing Options</a:t>
            </a:r>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394944644"/>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Tracing ParaView State</a:t>
            </a:r>
          </a:p>
        </p:txBody>
      </p:sp>
      <p:sp>
        <p:nvSpPr>
          <p:cNvPr id="3" name="Content Placeholder 2"/>
          <p:cNvSpPr>
            <a:spLocks noGrp="1"/>
          </p:cNvSpPr>
          <p:nvPr>
            <p:ph idx="1"/>
          </p:nvPr>
        </p:nvSpPr>
        <p:spPr/>
        <p:txBody>
          <a:bodyPr/>
          <a:lstStyle/>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Start Trace</a:t>
            </a:r>
            <a:r>
              <a:rPr lang="en-US" dirty="0"/>
              <a:t>.</a:t>
            </a:r>
          </a:p>
          <a:p>
            <a:pPr marL="685800" indent="-514350">
              <a:buFont typeface="+mj-lt"/>
              <a:buAutoNum type="arabicPeriod"/>
            </a:pPr>
            <a:r>
              <a:rPr lang="en-US" dirty="0"/>
              <a:t>Accept defaults (click </a:t>
            </a:r>
            <a:r>
              <a:rPr lang="en-US" dirty="0">
                <a:latin typeface="Verdana"/>
                <a:cs typeface="Verdana"/>
              </a:rPr>
              <a:t>OK</a:t>
            </a:r>
            <a:r>
              <a:rPr lang="en-US" dirty="0"/>
              <a:t>).</a:t>
            </a:r>
          </a:p>
          <a:p>
            <a:pPr marL="685800" indent="-514350">
              <a:buFont typeface="+mj-lt"/>
              <a:buAutoNum type="arabicPeriod"/>
            </a:pPr>
            <a:r>
              <a:rPr lang="en-US" dirty="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Stop Trace</a:t>
            </a:r>
            <a:r>
              <a:rPr lang="en-US" dirty="0"/>
              <a:t>.</a:t>
            </a:r>
          </a:p>
          <a:p>
            <a:pPr marL="685800" indent="-514350">
              <a:buFont typeface="+mj-lt"/>
              <a:buAutoNum type="arabicPeriod"/>
            </a:pPr>
            <a:r>
              <a:rPr lang="en-US" dirty="0"/>
              <a:t>An editing window will open.</a:t>
            </a:r>
          </a:p>
        </p:txBody>
      </p:sp>
    </p:spTree>
    <p:extLst>
      <p:ext uri="{BB962C8B-B14F-4D97-AF65-F5344CB8AC3E}">
        <p14:creationId xmlns:p14="http://schemas.microsoft.com/office/powerpoint/2010/main" val="2110162478"/>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a Macro</a:t>
            </a:r>
          </a:p>
        </p:txBody>
      </p:sp>
      <p:sp>
        <p:nvSpPr>
          <p:cNvPr id="3" name="Content Placeholder 2"/>
          <p:cNvSpPr>
            <a:spLocks noGrp="1"/>
          </p:cNvSpPr>
          <p:nvPr>
            <p:ph idx="1"/>
          </p:nvPr>
        </p:nvSpPr>
        <p:spPr/>
        <p:txBody>
          <a:bodyPr/>
          <a:lstStyle/>
          <a:p>
            <a:pPr marL="685800" indent="-514350">
              <a:buFont typeface="+mj-lt"/>
              <a:buAutoNum type="arabicPeriod"/>
            </a:pPr>
            <a:r>
              <a:rPr lang="en-US" dirty="0"/>
              <a:t>In Python edit window menu, select </a:t>
            </a:r>
            <a:r>
              <a:rPr lang="en-US" dirty="0">
                <a:latin typeface="Verdana"/>
                <a:cs typeface="Verdana"/>
              </a:rPr>
              <a:t>File</a:t>
            </a:r>
            <a:r>
              <a:rPr lang="en-US" dirty="0"/>
              <a:t> </a:t>
            </a:r>
            <a:r>
              <a:rPr lang="en-US" dirty="0">
                <a:ea typeface="ＭＳ Ｐゴシック" pitchFamily="-107" charset="-128"/>
              </a:rPr>
              <a:t>→ </a:t>
            </a:r>
            <a:r>
              <a:rPr lang="en-US" dirty="0">
                <a:latin typeface="Verdana"/>
                <a:cs typeface="Verdana"/>
              </a:rPr>
              <a:t>Save As Macro…</a:t>
            </a:r>
          </a:p>
          <a:p>
            <a:pPr marL="685800" indent="-514350">
              <a:buFont typeface="+mj-lt"/>
              <a:buAutoNum type="arabicPeriod"/>
            </a:pPr>
            <a:r>
              <a:rPr lang="en-US" dirty="0"/>
              <a:t>Chose a descriptive name. Save in directory provided.</a:t>
            </a:r>
          </a:p>
          <a:p>
            <a:pPr marL="685800" indent="-514350">
              <a:buFont typeface="+mj-lt"/>
              <a:buAutoNum type="arabicPeriod"/>
            </a:pPr>
            <a:r>
              <a:rPr lang="en-US" dirty="0"/>
              <a:t>Close Python edit window.</a:t>
            </a:r>
          </a:p>
          <a:p>
            <a:pPr marL="685800" indent="-514350">
              <a:buFont typeface="+mj-lt"/>
              <a:buAutoNum type="arabicPeriod"/>
            </a:pPr>
            <a:r>
              <a:rPr lang="en-US" dirty="0"/>
              <a:t>Select </a:t>
            </a:r>
            <a:r>
              <a:rPr lang="en-US" dirty="0">
                <a:latin typeface="Verdana"/>
                <a:cs typeface="Verdana"/>
              </a:rPr>
              <a:t>Edit</a:t>
            </a:r>
            <a:r>
              <a:rPr lang="en-US" dirty="0"/>
              <a:t> → </a:t>
            </a:r>
            <a:r>
              <a:rPr lang="en-US" dirty="0">
                <a:latin typeface="Verdana"/>
                <a:cs typeface="Verdana"/>
              </a:rPr>
              <a:t>Reset Session</a:t>
            </a:r>
            <a:r>
              <a:rPr lang="en-US" dirty="0"/>
              <a:t>.</a:t>
            </a:r>
          </a:p>
          <a:p>
            <a:pPr marL="685800" indent="-514350">
              <a:buFont typeface="+mj-lt"/>
              <a:buAutoNum type="arabicPeriod"/>
            </a:pPr>
            <a:r>
              <a:rPr lang="en-US" dirty="0"/>
              <a:t>Activate your macro (on toolbar or </a:t>
            </a:r>
            <a:r>
              <a:rPr lang="en-US" dirty="0">
                <a:latin typeface="Verdana"/>
                <a:cs typeface="Verdana"/>
              </a:rPr>
              <a:t>Macros</a:t>
            </a:r>
            <a:r>
              <a:rPr lang="en-US" dirty="0"/>
              <a:t> menu).</a:t>
            </a:r>
          </a:p>
        </p:txBody>
      </p:sp>
      <p:pic>
        <p:nvPicPr>
          <p:cNvPr id="5" name="Graphic 4">
            <a:extLst>
              <a:ext uri="{FF2B5EF4-FFF2-40B4-BE49-F238E27FC236}">
                <a16:creationId xmlns:a16="http://schemas.microsoft.com/office/drawing/2014/main" id="{9DD0EA1F-415A-4A2A-9207-E2B2743060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9000" y="4343400"/>
            <a:ext cx="457200" cy="457200"/>
          </a:xfrm>
          <a:prstGeom prst="rect">
            <a:avLst/>
          </a:prstGeom>
        </p:spPr>
      </p:pic>
    </p:spTree>
    <p:extLst>
      <p:ext uri="{BB962C8B-B14F-4D97-AF65-F5344CB8AC3E}">
        <p14:creationId xmlns:p14="http://schemas.microsoft.com/office/powerpoint/2010/main" val="1955821188"/>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383EE5F7-7F1D-4CC3-A80E-0E4F5E4F3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2573224595"/>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Pipeline</a:t>
            </a:r>
          </a:p>
        </p:txBody>
      </p:sp>
      <p:sp>
        <p:nvSpPr>
          <p:cNvPr id="3" name="Content Placeholder 2"/>
          <p:cNvSpPr>
            <a:spLocks noGrp="1"/>
          </p:cNvSpPr>
          <p:nvPr>
            <p:ph idx="1"/>
          </p:nvPr>
        </p:nvSpPr>
        <p:spPr/>
        <p:txBody>
          <a:bodyPr/>
          <a:lstStyle/>
          <a:p>
            <a:r>
              <a:rPr lang="en-US" sz="2400" dirty="0"/>
              <a:t>In Python Shell create a source</a:t>
            </a:r>
          </a:p>
          <a:p>
            <a:pPr marL="171450" indent="0">
              <a:buNone/>
            </a:pPr>
            <a:r>
              <a:rPr lang="en-US" sz="2400" dirty="0">
                <a:latin typeface="Courier"/>
                <a:cs typeface="Courier"/>
              </a:rPr>
              <a:t>sphere = Sphere()</a:t>
            </a:r>
          </a:p>
          <a:p>
            <a:pPr marL="171450" indent="0">
              <a:buNone/>
            </a:pPr>
            <a:r>
              <a:rPr lang="en-US" sz="2400" dirty="0">
                <a:latin typeface="Courier"/>
                <a:cs typeface="Courier"/>
              </a:rPr>
              <a:t>Show()</a:t>
            </a:r>
          </a:p>
          <a:p>
            <a:pPr marL="171450" indent="0">
              <a:buNone/>
            </a:pPr>
            <a:r>
              <a:rPr lang="en-US" sz="2400" dirty="0">
                <a:latin typeface="Courier"/>
                <a:cs typeface="Courier"/>
              </a:rPr>
              <a:t>Render()</a:t>
            </a:r>
          </a:p>
          <a:p>
            <a:pPr marL="171450" indent="0">
              <a:buNone/>
            </a:pPr>
            <a:r>
              <a:rPr lang="en-US" sz="2400" dirty="0" err="1">
                <a:latin typeface="Courier"/>
                <a:cs typeface="Courier"/>
              </a:rPr>
              <a:t>ResetCamera</a:t>
            </a:r>
            <a:r>
              <a:rPr lang="en-US" sz="2400" dirty="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2102005734"/>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Pipeline</a:t>
            </a:r>
          </a:p>
        </p:txBody>
      </p:sp>
      <p:sp>
        <p:nvSpPr>
          <p:cNvPr id="3" name="Content Placeholder 2"/>
          <p:cNvSpPr>
            <a:spLocks noGrp="1"/>
          </p:cNvSpPr>
          <p:nvPr>
            <p:ph idx="1"/>
          </p:nvPr>
        </p:nvSpPr>
        <p:spPr/>
        <p:txBody>
          <a:bodyPr/>
          <a:lstStyle/>
          <a:p>
            <a:r>
              <a:rPr lang="en-US" sz="2400" dirty="0"/>
              <a:t>In Python Shell create a source</a:t>
            </a:r>
          </a:p>
          <a:p>
            <a:pPr marL="171450" indent="0">
              <a:buNone/>
            </a:pPr>
            <a:r>
              <a:rPr lang="en-US" sz="2400" dirty="0">
                <a:latin typeface="Courier"/>
                <a:cs typeface="Courier"/>
              </a:rPr>
              <a:t>sphere = Sphere()</a:t>
            </a:r>
          </a:p>
          <a:p>
            <a:pPr marL="171450" indent="0">
              <a:buNone/>
            </a:pPr>
            <a:r>
              <a:rPr lang="en-US" sz="2400" dirty="0">
                <a:latin typeface="Courier"/>
                <a:cs typeface="Courier"/>
              </a:rPr>
              <a:t>Show()</a:t>
            </a:r>
          </a:p>
          <a:p>
            <a:pPr marL="171450" indent="0">
              <a:buNone/>
            </a:pPr>
            <a:r>
              <a:rPr lang="en-US" sz="2400" dirty="0">
                <a:latin typeface="Courier"/>
                <a:cs typeface="Courier"/>
              </a:rPr>
              <a:t>Render()</a:t>
            </a:r>
          </a:p>
          <a:p>
            <a:pPr marL="171450" indent="0">
              <a:buNone/>
            </a:pPr>
            <a:r>
              <a:rPr lang="en-US" sz="2400" dirty="0" err="1">
                <a:latin typeface="Courier"/>
                <a:cs typeface="Courier"/>
              </a:rPr>
              <a:t>ResetCamera</a:t>
            </a:r>
            <a:r>
              <a:rPr lang="en-US" sz="2400" dirty="0">
                <a:latin typeface="Courier"/>
                <a:cs typeface="Courier"/>
              </a:rPr>
              <a:t>()</a:t>
            </a:r>
          </a:p>
          <a:p>
            <a:pPr marL="171450" indent="0">
              <a:buNone/>
            </a:pPr>
            <a:endParaRPr lang="en-US" sz="2400" dirty="0"/>
          </a:p>
          <a:p>
            <a:r>
              <a:rPr lang="en-US" sz="2400" dirty="0"/>
              <a:t>Then feed that into a filter</a:t>
            </a:r>
          </a:p>
          <a:p>
            <a:pPr marL="171450" indent="0">
              <a:buNone/>
            </a:pPr>
            <a:r>
              <a:rPr lang="en-US" sz="2400" dirty="0">
                <a:latin typeface="Courier"/>
                <a:cs typeface="Courier"/>
              </a:rPr>
              <a:t>Hide()</a:t>
            </a:r>
          </a:p>
          <a:p>
            <a:pPr marL="171450" indent="0">
              <a:buNone/>
            </a:pPr>
            <a:r>
              <a:rPr lang="en-US" sz="2400" dirty="0">
                <a:latin typeface="Courier"/>
                <a:cs typeface="Courier"/>
              </a:rPr>
              <a:t>shrink = Shrink()</a:t>
            </a:r>
          </a:p>
          <a:p>
            <a:pPr marL="171450" indent="0">
              <a:buNone/>
            </a:pPr>
            <a:r>
              <a:rPr lang="en-US" sz="2400" dirty="0">
                <a:latin typeface="Courier"/>
                <a:cs typeface="Courier"/>
              </a:rPr>
              <a:t>Show()</a:t>
            </a:r>
          </a:p>
          <a:p>
            <a:pPr marL="171450" indent="0">
              <a:buNone/>
            </a:pPr>
            <a:r>
              <a:rPr lang="en-US" sz="2400" dirty="0">
                <a:latin typeface="Courier"/>
                <a:cs typeface="Courier"/>
              </a:rPr>
              <a:t>Render()</a:t>
            </a: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5689454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5842" name="Rectangle 5"/>
          <p:cNvSpPr>
            <a:spLocks noGrp="1" noChangeArrowheads="1"/>
          </p:cNvSpPr>
          <p:nvPr>
            <p:ph type="title"/>
          </p:nvPr>
        </p:nvSpPr>
        <p:spPr/>
        <p:txBody>
          <a:bodyPr/>
          <a:lstStyle/>
          <a:p>
            <a:r>
              <a:rPr lang="en-US">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a:t>(</a:t>
                </a:r>
                <a:r>
                  <a:rPr lang="en-US" sz="1800" dirty="0" err="1"/>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a:t>(</a:t>
                </a:r>
                <a:r>
                  <a:rPr lang="en-US" sz="1800" dirty="0" err="1"/>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a:t>(</a:t>
                </a:r>
                <a:r>
                  <a:rPr lang="en-US" sz="1800" dirty="0" err="1"/>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a:t>(</a:t>
                </a:r>
                <a:r>
                  <a:rPr lang="en-US" sz="1800" dirty="0" err="1"/>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Grid</a:t>
                </a:r>
              </a:p>
              <a:p>
                <a:pPr algn="ctr"/>
                <a:r>
                  <a:rPr lang="en-US" sz="1800" dirty="0"/>
                  <a:t>(</a:t>
                </a:r>
                <a:r>
                  <a:rPr lang="en-US" sz="1800" dirty="0" err="1"/>
                  <a:t>vtkUnstructuredGrid</a:t>
                </a:r>
                <a:r>
                  <a:rPr lang="en-US" sz="1800" dirty="0"/>
                  <a:t>)</a:t>
                </a:r>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Properties</a:t>
            </a:r>
          </a:p>
        </p:txBody>
      </p:sp>
      <p:sp>
        <p:nvSpPr>
          <p:cNvPr id="3" name="Content Placeholder 2"/>
          <p:cNvSpPr>
            <a:spLocks noGrp="1"/>
          </p:cNvSpPr>
          <p:nvPr>
            <p:ph idx="1"/>
          </p:nvPr>
        </p:nvSpPr>
        <p:spPr/>
        <p:txBody>
          <a:bodyPr/>
          <a:lstStyle/>
          <a:p>
            <a:r>
              <a:rPr lang="en-US" sz="2400" dirty="0">
                <a:cs typeface="Courier"/>
              </a:rPr>
              <a:t>Get listing of sphere’s properties</a:t>
            </a:r>
          </a:p>
          <a:p>
            <a:pPr marL="171450" indent="0">
              <a:buNone/>
            </a:pPr>
            <a:r>
              <a:rPr lang="en-US" sz="2000" dirty="0" err="1">
                <a:latin typeface="Courier"/>
                <a:cs typeface="Courier"/>
              </a:rPr>
              <a:t>dir</a:t>
            </a:r>
            <a:r>
              <a:rPr lang="en-US" sz="2000" dirty="0">
                <a:latin typeface="Courier"/>
                <a:cs typeface="Courier"/>
              </a:rPr>
              <a:t>(sphere)</a:t>
            </a:r>
          </a:p>
          <a:p>
            <a:endParaRPr lang="en-US" sz="2400" dirty="0">
              <a:cs typeface="Courier"/>
            </a:endParaRPr>
          </a:p>
          <a:p>
            <a:r>
              <a:rPr lang="en-US" sz="2400" dirty="0">
                <a:cs typeface="Courier"/>
              </a:rPr>
              <a:t>Examine and then change one</a:t>
            </a:r>
          </a:p>
          <a:p>
            <a:pPr marL="171450" indent="0">
              <a:buNone/>
            </a:pPr>
            <a:r>
              <a:rPr lang="en-US" sz="2000" dirty="0">
                <a:latin typeface="Courier"/>
                <a:cs typeface="Courier"/>
              </a:rPr>
              <a:t>print </a:t>
            </a:r>
            <a:r>
              <a:rPr lang="en-US" sz="2000" dirty="0" err="1">
                <a:latin typeface="Courier"/>
                <a:cs typeface="Courier"/>
              </a:rPr>
              <a:t>sphere.ThetaResolution</a:t>
            </a:r>
            <a:endParaRPr lang="en-US" sz="2000" dirty="0">
              <a:latin typeface="Courier"/>
              <a:cs typeface="Courier"/>
            </a:endParaRPr>
          </a:p>
          <a:p>
            <a:pPr marL="171450" indent="0">
              <a:buNone/>
            </a:pPr>
            <a:r>
              <a:rPr lang="en-US" sz="2000" dirty="0" err="1">
                <a:latin typeface="Courier"/>
                <a:cs typeface="Courier"/>
              </a:rPr>
              <a:t>sphere.ThetaResolution</a:t>
            </a:r>
            <a:r>
              <a:rPr lang="en-US" sz="2000" dirty="0">
                <a:latin typeface="Courier"/>
                <a:cs typeface="Courier"/>
              </a:rPr>
              <a:t> = 16</a:t>
            </a:r>
          </a:p>
          <a:p>
            <a:pPr marL="171450" indent="0">
              <a:buNone/>
            </a:pPr>
            <a:r>
              <a:rPr lang="en-US" sz="2000" dirty="0">
                <a:latin typeface="Courier"/>
                <a:cs typeface="Courier"/>
              </a:rPr>
              <a:t>Render()</a:t>
            </a:r>
          </a:p>
          <a:p>
            <a:pPr marL="171450" indent="0">
              <a:buNone/>
            </a:pPr>
            <a:endParaRPr lang="en-US" sz="2000" dirty="0">
              <a:latin typeface="Courier"/>
              <a:cs typeface="Courier"/>
            </a:endParaRPr>
          </a:p>
          <a:p>
            <a:r>
              <a:rPr lang="en-US" sz="2400" dirty="0">
                <a:cs typeface="Courier"/>
              </a:rPr>
              <a:t>Change a different filter</a:t>
            </a:r>
          </a:p>
          <a:p>
            <a:pPr marL="171450" indent="0">
              <a:buNone/>
            </a:pPr>
            <a:r>
              <a:rPr lang="en-US" sz="2000" dirty="0" err="1">
                <a:latin typeface="Courier"/>
                <a:cs typeface="Courier"/>
              </a:rPr>
              <a:t>shrink.ShrinkFactor</a:t>
            </a:r>
            <a:r>
              <a:rPr lang="en-US" sz="2000" dirty="0">
                <a:latin typeface="Courier"/>
                <a:cs typeface="Courier"/>
              </a:rPr>
              <a:t> = 0.25</a:t>
            </a:r>
          </a:p>
          <a:p>
            <a:pPr marL="171450" indent="0">
              <a:buNone/>
            </a:pPr>
            <a:r>
              <a:rPr lang="en-US" sz="2000" dirty="0">
                <a:latin typeface="Courier"/>
                <a:cs typeface="Courier"/>
              </a:rPr>
              <a:t>Render()</a:t>
            </a:r>
          </a:p>
          <a:p>
            <a:pPr marL="685800" indent="-514350">
              <a:buFont typeface="+mj-lt"/>
              <a:buAutoNum type="arabicPeriod"/>
            </a:pPr>
            <a:endParaRPr lang="en-US" sz="2400" dirty="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1964115718"/>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a:t>Branching and Merging Pipeline</a:t>
            </a:r>
          </a:p>
        </p:txBody>
      </p:sp>
      <p:sp>
        <p:nvSpPr>
          <p:cNvPr id="3" name="Content Placeholder 2"/>
          <p:cNvSpPr>
            <a:spLocks noGrp="1"/>
          </p:cNvSpPr>
          <p:nvPr>
            <p:ph idx="1"/>
          </p:nvPr>
        </p:nvSpPr>
        <p:spPr/>
        <p:txBody>
          <a:bodyPr/>
          <a:lstStyle/>
          <a:p>
            <a:r>
              <a:rPr lang="en-US" sz="2400" dirty="0"/>
              <a:t>Feed sphere’s output into a second filter</a:t>
            </a:r>
          </a:p>
          <a:p>
            <a:pPr marL="171450" indent="0">
              <a:buNone/>
            </a:pPr>
            <a:endParaRPr lang="en-US" sz="700" dirty="0">
              <a:latin typeface="Courier"/>
              <a:cs typeface="Courier"/>
            </a:endParaRPr>
          </a:p>
          <a:p>
            <a:pPr marL="171450" indent="0">
              <a:buNone/>
            </a:pPr>
            <a:r>
              <a:rPr lang="en-US" sz="2000" dirty="0">
                <a:latin typeface="Courier"/>
                <a:cs typeface="Courier"/>
              </a:rPr>
              <a:t>wireframe = </a:t>
            </a:r>
            <a:r>
              <a:rPr lang="en-US" sz="2000" dirty="0" err="1">
                <a:latin typeface="Courier"/>
                <a:cs typeface="Courier"/>
              </a:rPr>
              <a:t>ExtractEdges</a:t>
            </a:r>
            <a:r>
              <a:rPr lang="en-US" sz="2000" dirty="0">
                <a:latin typeface="Courier"/>
                <a:cs typeface="Courier"/>
              </a:rPr>
              <a:t>(</a:t>
            </a:r>
          </a:p>
          <a:p>
            <a:pPr marL="171450" indent="0">
              <a:buNone/>
            </a:pPr>
            <a:r>
              <a:rPr lang="en-US" sz="2000" dirty="0">
                <a:latin typeface="Courier"/>
                <a:cs typeface="Courier"/>
              </a:rPr>
              <a:t>                  Input=sphere)</a:t>
            </a:r>
          </a:p>
          <a:p>
            <a:pPr marL="171450" indent="0">
              <a:buNone/>
            </a:pPr>
            <a:r>
              <a:rPr lang="en-US" sz="2000" dirty="0">
                <a:latin typeface="Courier"/>
                <a:cs typeface="Courier"/>
              </a:rPr>
              <a:t>Show()</a:t>
            </a:r>
          </a:p>
          <a:p>
            <a:pPr marL="171450" indent="0">
              <a:buNone/>
            </a:pPr>
            <a:r>
              <a:rPr lang="en-US" sz="2000" dirty="0">
                <a:latin typeface="Courier"/>
                <a:cs typeface="Courier"/>
              </a:rPr>
              <a:t>Render()</a:t>
            </a:r>
          </a:p>
          <a:p>
            <a:pPr marL="171450" indent="0">
              <a:buNone/>
            </a:pPr>
            <a:endParaRPr lang="en-US" sz="2000" dirty="0">
              <a:latin typeface="Courier"/>
              <a:cs typeface="Courier"/>
            </a:endParaRPr>
          </a:p>
          <a:p>
            <a:r>
              <a:rPr lang="en-US" sz="2400" dirty="0">
                <a:cs typeface="Courier"/>
              </a:rPr>
              <a:t>Feed two filters into one</a:t>
            </a:r>
          </a:p>
          <a:p>
            <a:pPr marL="171450" indent="0">
              <a:buNone/>
            </a:pPr>
            <a:endParaRPr lang="en-US" sz="700" dirty="0">
              <a:latin typeface="Courier"/>
              <a:cs typeface="Courier"/>
            </a:endParaRPr>
          </a:p>
          <a:p>
            <a:pPr marL="171450" indent="0">
              <a:buNone/>
            </a:pPr>
            <a:r>
              <a:rPr lang="en-US" sz="2000" dirty="0">
                <a:latin typeface="Courier"/>
                <a:cs typeface="Courier"/>
              </a:rPr>
              <a:t>group = </a:t>
            </a:r>
            <a:r>
              <a:rPr lang="en-US" sz="2000" dirty="0" err="1">
                <a:latin typeface="Courier"/>
                <a:cs typeface="Courier"/>
              </a:rPr>
              <a:t>GroupDatasets</a:t>
            </a:r>
            <a:r>
              <a:rPr lang="en-US" sz="2000" dirty="0">
                <a:latin typeface="Courier"/>
                <a:cs typeface="Courier"/>
              </a:rPr>
              <a:t>(</a:t>
            </a:r>
          </a:p>
          <a:p>
            <a:pPr marL="171450" indent="0">
              <a:buNone/>
            </a:pPr>
            <a:r>
              <a:rPr lang="en-US" sz="2000" dirty="0">
                <a:latin typeface="Courier"/>
                <a:cs typeface="Courier"/>
              </a:rPr>
              <a:t>      Input=[</a:t>
            </a:r>
            <a:r>
              <a:rPr lang="en-US" sz="2000" dirty="0" err="1">
                <a:latin typeface="Courier"/>
                <a:cs typeface="Courier"/>
              </a:rPr>
              <a:t>shrink,wireframe</a:t>
            </a:r>
            <a:r>
              <a:rPr lang="en-US" sz="2000" dirty="0">
                <a:latin typeface="Courier"/>
                <a:cs typeface="Courier"/>
              </a:rPr>
              <a:t>])</a:t>
            </a:r>
          </a:p>
          <a:p>
            <a:pPr marL="171450" indent="0">
              <a:buNone/>
            </a:pPr>
            <a:r>
              <a:rPr lang="en-US" sz="2000" dirty="0">
                <a:latin typeface="Courier"/>
                <a:cs typeface="Courier"/>
              </a:rPr>
              <a:t>Show()</a:t>
            </a:r>
          </a:p>
          <a:p>
            <a:pPr marL="171450" indent="0">
              <a:buNone/>
            </a:pPr>
            <a:r>
              <a:rPr lang="en-US" sz="2000" dirty="0">
                <a:latin typeface="Courier"/>
                <a:cs typeface="Courier"/>
              </a:rPr>
              <a:t>Hide(shrink)</a:t>
            </a:r>
          </a:p>
          <a:p>
            <a:pPr marL="171450" indent="0">
              <a:buNone/>
            </a:pPr>
            <a:r>
              <a:rPr lang="en-US" sz="2000" dirty="0">
                <a:latin typeface="Courier"/>
                <a:cs typeface="Courier"/>
              </a:rPr>
              <a:t>Hide(wireframe)</a:t>
            </a:r>
          </a:p>
          <a:p>
            <a:pPr marL="171450" indent="0">
              <a:buNone/>
            </a:pPr>
            <a:r>
              <a:rPr lang="en-US" sz="2000" dirty="0">
                <a:latin typeface="Courier"/>
                <a:cs typeface="Courier"/>
              </a:rPr>
              <a:t>Render()</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1921734389"/>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Pipeline Objects</a:t>
            </a:r>
          </a:p>
        </p:txBody>
      </p:sp>
      <p:sp>
        <p:nvSpPr>
          <p:cNvPr id="3" name="Content Placeholder 2"/>
          <p:cNvSpPr>
            <a:spLocks noGrp="1"/>
          </p:cNvSpPr>
          <p:nvPr>
            <p:ph idx="1"/>
          </p:nvPr>
        </p:nvSpPr>
        <p:spPr/>
        <p:txBody>
          <a:bodyPr/>
          <a:lstStyle/>
          <a:p>
            <a:r>
              <a:rPr lang="en-US" dirty="0" err="1">
                <a:latin typeface="Courier"/>
                <a:cs typeface="Courier"/>
              </a:rPr>
              <a:t>GetSources</a:t>
            </a:r>
            <a:r>
              <a:rPr lang="en-US" dirty="0">
                <a:latin typeface="Courier"/>
                <a:cs typeface="Courier"/>
              </a:rPr>
              <a:t>()</a:t>
            </a:r>
            <a:r>
              <a:rPr lang="en-US" dirty="0"/>
              <a:t>  Returns a list of objects listed in the </a:t>
            </a:r>
            <a:r>
              <a:rPr lang="en-US" dirty="0">
                <a:latin typeface="Verdana"/>
                <a:cs typeface="Verdana"/>
              </a:rPr>
              <a:t>Pipeline Browser</a:t>
            </a:r>
            <a:endParaRPr lang="en-US" dirty="0">
              <a:cs typeface="Verdana"/>
            </a:endParaRPr>
          </a:p>
          <a:p>
            <a:r>
              <a:rPr lang="en-US" dirty="0" err="1">
                <a:latin typeface="Courier"/>
                <a:cs typeface="Courier"/>
              </a:rPr>
              <a:t>GetActiveSource</a:t>
            </a:r>
            <a:r>
              <a:rPr lang="en-US" dirty="0">
                <a:latin typeface="Courier"/>
                <a:cs typeface="Courier"/>
              </a:rPr>
              <a:t>()</a:t>
            </a:r>
            <a:r>
              <a:rPr lang="en-US" dirty="0">
                <a:cs typeface="Verdana"/>
              </a:rPr>
              <a:t>  Returns the object selected in the </a:t>
            </a:r>
            <a:r>
              <a:rPr lang="en-US" dirty="0">
                <a:latin typeface="Verdana"/>
                <a:cs typeface="Verdana"/>
              </a:rPr>
              <a:t>Pipeline Browser</a:t>
            </a:r>
          </a:p>
          <a:p>
            <a:r>
              <a:rPr lang="en-US" dirty="0" err="1">
                <a:latin typeface="Courier"/>
                <a:cs typeface="Courier"/>
              </a:rPr>
              <a:t>SetActiveSource</a:t>
            </a:r>
            <a:r>
              <a:rPr lang="en-US" dirty="0">
                <a:latin typeface="Courier"/>
                <a:cs typeface="Courier"/>
              </a:rPr>
              <a:t>()</a:t>
            </a:r>
            <a:r>
              <a:rPr lang="en-US" dirty="0">
                <a:cs typeface="Verdana"/>
              </a:rPr>
              <a:t>  Sets the object selected in the </a:t>
            </a:r>
            <a:r>
              <a:rPr lang="en-US" dirty="0">
                <a:latin typeface="Verdana"/>
                <a:cs typeface="Verdana"/>
              </a:rPr>
              <a:t>Pipeline Browser</a:t>
            </a:r>
            <a:r>
              <a:rPr lang="en-US" dirty="0">
                <a:cs typeface="Verdana"/>
              </a:rPr>
              <a:t> to the given object</a:t>
            </a:r>
          </a:p>
        </p:txBody>
      </p:sp>
    </p:spTree>
    <p:extLst>
      <p:ext uri="{BB962C8B-B14F-4D97-AF65-F5344CB8AC3E}">
        <p14:creationId xmlns:p14="http://schemas.microsoft.com/office/powerpoint/2010/main" val="435825043"/>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49048BE6-F772-4176-B136-1B712D39B9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1737972343"/>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Files</a:t>
            </a:r>
          </a:p>
        </p:txBody>
      </p:sp>
      <p:sp>
        <p:nvSpPr>
          <p:cNvPr id="3" name="Content Placeholder 2"/>
          <p:cNvSpPr>
            <a:spLocks noGrp="1"/>
          </p:cNvSpPr>
          <p:nvPr>
            <p:ph idx="1"/>
          </p:nvPr>
        </p:nvSpPr>
        <p:spPr/>
        <p:txBody>
          <a:bodyPr/>
          <a:lstStyle/>
          <a:p>
            <a:r>
              <a:rPr lang="en-US" sz="2400" dirty="0"/>
              <a:t>Open a dataset.</a:t>
            </a:r>
            <a:endParaRPr lang="en-US" sz="2000" dirty="0"/>
          </a:p>
          <a:p>
            <a:pPr marL="171450" indent="0">
              <a:buNone/>
            </a:pPr>
            <a:r>
              <a:rPr lang="en-US" sz="2000" dirty="0">
                <a:latin typeface="Courier"/>
                <a:cs typeface="Courier"/>
              </a:rPr>
              <a:t>reader = </a:t>
            </a:r>
            <a:r>
              <a:rPr lang="en-US" sz="2000" dirty="0" err="1">
                <a:latin typeface="Courier"/>
                <a:cs typeface="Courier"/>
              </a:rPr>
              <a:t>OpenDataFile</a:t>
            </a:r>
            <a:r>
              <a:rPr lang="en-US" sz="2000" dirty="0">
                <a:latin typeface="Courier"/>
                <a:cs typeface="Courier"/>
              </a:rPr>
              <a:t>('&lt;p</a:t>
            </a:r>
            <a:r>
              <a:rPr lang="en-US" sz="2000" dirty="0">
                <a:latin typeface="Courier" pitchFamily="49" charset="0"/>
                <a:cs typeface="Courier"/>
              </a:rPr>
              <a:t>ath</a:t>
            </a:r>
            <a:r>
              <a:rPr lang="en-US" sz="2000" dirty="0">
                <a:latin typeface="Courier"/>
                <a:cs typeface="Courier"/>
              </a:rPr>
              <a:t>&gt;/disk_out_ref.ex2')</a:t>
            </a:r>
          </a:p>
          <a:p>
            <a:pPr marL="171450" indent="0">
              <a:buNone/>
            </a:pPr>
            <a:r>
              <a:rPr lang="en-US" sz="2000" dirty="0">
                <a:latin typeface="Courier"/>
                <a:cs typeface="Courier"/>
              </a:rPr>
              <a:t>Show()</a:t>
            </a:r>
          </a:p>
          <a:p>
            <a:pPr marL="171450" indent="0">
              <a:buNone/>
            </a:pPr>
            <a:r>
              <a:rPr lang="en-US" sz="2000" dirty="0">
                <a:latin typeface="Courier"/>
                <a:cs typeface="Courier"/>
              </a:rPr>
              <a:t>Render()</a:t>
            </a:r>
          </a:p>
          <a:p>
            <a:pPr marL="171450" indent="0">
              <a:buNone/>
            </a:pPr>
            <a:r>
              <a:rPr lang="en-US" sz="2000" dirty="0" err="1">
                <a:latin typeface="Courier"/>
                <a:cs typeface="Courier"/>
              </a:rPr>
              <a:t>ResetCamera</a:t>
            </a:r>
            <a:r>
              <a:rPr lang="en-US" sz="2000" dirty="0">
                <a:latin typeface="Courier"/>
                <a:cs typeface="Courier"/>
              </a:rPr>
              <a:t>()</a:t>
            </a:r>
          </a:p>
          <a:p>
            <a:endParaRPr lang="en-US" sz="2000" dirty="0">
              <a:cs typeface="Courier"/>
            </a:endParaRPr>
          </a:p>
          <a:p>
            <a:r>
              <a:rPr lang="en-US" sz="2400" dirty="0">
                <a:cs typeface="Courier"/>
              </a:rPr>
              <a:t>Use file browser to help identify </a:t>
            </a:r>
            <a:r>
              <a:rPr lang="en-US" sz="2000" dirty="0">
                <a:latin typeface="Courier" pitchFamily="49" charset="0"/>
                <a:cs typeface="Courier"/>
              </a:rPr>
              <a:t>&lt;path&gt;</a:t>
            </a:r>
            <a:r>
              <a:rPr lang="en-US" sz="2400" dirty="0">
                <a:cs typeface="Courier"/>
              </a:rPr>
              <a:t>.</a:t>
            </a:r>
          </a:p>
          <a:p>
            <a:r>
              <a:rPr lang="en-US" sz="2400" dirty="0">
                <a:cs typeface="Courier"/>
              </a:rPr>
              <a:t>Common locations:</a:t>
            </a:r>
          </a:p>
          <a:p>
            <a:pPr lvl="1"/>
            <a:r>
              <a:rPr lang="en-US" sz="2000" dirty="0">
                <a:cs typeface="Courier"/>
              </a:rPr>
              <a:t>Mac: /Applications/</a:t>
            </a:r>
            <a:r>
              <a:rPr lang="en-US" sz="2000" dirty="0" err="1">
                <a:cs typeface="Courier"/>
              </a:rPr>
              <a:t>ParaView-X.X.X.app</a:t>
            </a:r>
            <a:r>
              <a:rPr lang="en-US" sz="2000" dirty="0">
                <a:cs typeface="Courier"/>
              </a:rPr>
              <a:t>/Contents/examples</a:t>
            </a:r>
          </a:p>
          <a:p>
            <a:pPr lvl="1"/>
            <a:r>
              <a:rPr lang="en-US" sz="2000" dirty="0">
                <a:cs typeface="Courier"/>
              </a:rPr>
              <a:t>Windows: C:/Program Files/ParaView X.X.X/examples</a:t>
            </a:r>
          </a:p>
          <a:p>
            <a:pPr lvl="1"/>
            <a:r>
              <a:rPr lang="en-US" sz="2000" dirty="0">
                <a:cs typeface="Courier"/>
              </a:rPr>
              <a:t>Linux: /</a:t>
            </a:r>
            <a:r>
              <a:rPr lang="en-US" sz="2000" dirty="0" err="1">
                <a:cs typeface="Courier"/>
              </a:rPr>
              <a:t>usr</a:t>
            </a:r>
            <a:r>
              <a:rPr lang="en-US" sz="2000" dirty="0">
                <a:cs typeface="Courier"/>
              </a:rPr>
              <a:t>/local/lib/paraview-X.X/examples</a:t>
            </a:r>
          </a:p>
        </p:txBody>
      </p:sp>
    </p:spTree>
    <p:extLst>
      <p:ext uri="{BB962C8B-B14F-4D97-AF65-F5344CB8AC3E}">
        <p14:creationId xmlns:p14="http://schemas.microsoft.com/office/powerpoint/2010/main" val="78768005"/>
      </p:ext>
    </p:extLst>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Querying Attributes</a:t>
            </a:r>
          </a:p>
        </p:txBody>
      </p:sp>
      <p:sp>
        <p:nvSpPr>
          <p:cNvPr id="3" name="Content Placeholder 2"/>
          <p:cNvSpPr>
            <a:spLocks noGrp="1"/>
          </p:cNvSpPr>
          <p:nvPr>
            <p:ph idx="1"/>
          </p:nvPr>
        </p:nvSpPr>
        <p:spPr>
          <a:xfrm>
            <a:off x="228600" y="1524000"/>
            <a:ext cx="8763000" cy="4572000"/>
          </a:xfrm>
        </p:spPr>
        <p:txBody>
          <a:bodyPr/>
          <a:lstStyle/>
          <a:p>
            <a:r>
              <a:rPr lang="en-US" sz="2400" dirty="0"/>
              <a:t>Examine all point data ranges</a:t>
            </a:r>
          </a:p>
          <a:p>
            <a:pPr marL="171450" indent="0">
              <a:buNone/>
            </a:pPr>
            <a:r>
              <a:rPr lang="en-US" sz="2000" dirty="0" err="1">
                <a:latin typeface="Courier"/>
                <a:cs typeface="Courier"/>
              </a:rPr>
              <a:t>pd</a:t>
            </a:r>
            <a:r>
              <a:rPr lang="en-US" sz="2000" dirty="0">
                <a:latin typeface="Courier"/>
                <a:cs typeface="Courier"/>
              </a:rPr>
              <a:t> = </a:t>
            </a:r>
            <a:r>
              <a:rPr lang="en-US" sz="2000" dirty="0" err="1">
                <a:latin typeface="Courier"/>
                <a:cs typeface="Courier"/>
              </a:rPr>
              <a:t>reader.PointData</a:t>
            </a:r>
            <a:endParaRPr lang="en-US" sz="2000" dirty="0">
              <a:latin typeface="Courier"/>
              <a:cs typeface="Courier"/>
            </a:endParaRPr>
          </a:p>
          <a:p>
            <a:pPr marL="171450" indent="0">
              <a:buNone/>
            </a:pPr>
            <a:r>
              <a:rPr lang="en-US" sz="2000" dirty="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p>
          <a:p>
            <a:pPr marL="171450" indent="0">
              <a:buNone/>
            </a:pPr>
            <a:r>
              <a:rPr lang="en-US" sz="2000" dirty="0">
                <a:latin typeface="Courier"/>
                <a:cs typeface="Courier"/>
              </a:rPr>
              <a:t>…    print </a:t>
            </a:r>
            <a:r>
              <a:rPr lang="en-US" sz="2000" dirty="0" err="1">
                <a:latin typeface="Courier"/>
                <a:cs typeface="Courier"/>
              </a:rPr>
              <a:t>ai.GetName</a:t>
            </a:r>
            <a:r>
              <a:rPr lang="en-US" sz="2000" dirty="0">
                <a:latin typeface="Courier"/>
                <a:cs typeface="Courier"/>
              </a:rPr>
              <a:t>(), </a:t>
            </a:r>
            <a:r>
              <a:rPr lang="en-US" sz="2000" dirty="0" err="1">
                <a:latin typeface="Courier"/>
                <a:cs typeface="Courier"/>
              </a:rPr>
              <a:t>ai.GetNumberOfComponents</a:t>
            </a:r>
            <a:r>
              <a:rPr lang="en-US" sz="2000" dirty="0">
                <a:latin typeface="Courier"/>
                <a:cs typeface="Courier"/>
              </a:rPr>
              <a:t>(),</a:t>
            </a:r>
          </a:p>
          <a:p>
            <a:pPr marL="171450" indent="0">
              <a:buNone/>
            </a:pPr>
            <a:r>
              <a:rPr lang="en-US" sz="2000" dirty="0">
                <a:latin typeface="Courier"/>
                <a:cs typeface="Courier"/>
              </a:rPr>
              <a:t>…    for </a:t>
            </a:r>
            <a:r>
              <a:rPr lang="en-US" sz="2000" dirty="0" err="1">
                <a:latin typeface="Courier"/>
                <a:cs typeface="Courier"/>
              </a:rPr>
              <a:t>i</a:t>
            </a:r>
            <a:r>
              <a:rPr lang="en-US" sz="2000" dirty="0">
                <a:latin typeface="Courier"/>
                <a:cs typeface="Courier"/>
              </a:rPr>
              <a:t> in </a:t>
            </a:r>
            <a:r>
              <a:rPr lang="en-US" sz="2000" dirty="0" err="1">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p>
          <a:p>
            <a:pPr marL="171450" indent="0">
              <a:buNone/>
            </a:pPr>
            <a:r>
              <a:rPr lang="en-US" sz="2000" dirty="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p>
          <a:p>
            <a:pPr marL="171450" indent="0">
              <a:buNone/>
            </a:pPr>
            <a:r>
              <a:rPr lang="en-US" sz="2000" dirty="0">
                <a:latin typeface="Courier"/>
                <a:cs typeface="Courier"/>
              </a:rPr>
              <a:t>…    print </a:t>
            </a:r>
          </a:p>
          <a:p>
            <a:pPr marL="171450" indent="0">
              <a:buNone/>
            </a:pPr>
            <a:endParaRPr lang="en-US" sz="2400" dirty="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003933483"/>
      </p:ext>
    </p:extLst>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Coloring Data</a:t>
            </a:r>
          </a:p>
        </p:txBody>
      </p:sp>
      <p:sp>
        <p:nvSpPr>
          <p:cNvPr id="3" name="Content Placeholder 2"/>
          <p:cNvSpPr>
            <a:spLocks noGrp="1"/>
          </p:cNvSpPr>
          <p:nvPr>
            <p:ph idx="1"/>
          </p:nvPr>
        </p:nvSpPr>
        <p:spPr>
          <a:xfrm>
            <a:off x="381000" y="1524000"/>
            <a:ext cx="8305800" cy="4572000"/>
          </a:xfrm>
        </p:spPr>
        <p:txBody>
          <a:bodyPr/>
          <a:lstStyle/>
          <a:p>
            <a:r>
              <a:rPr lang="en-US" sz="2400" dirty="0"/>
              <a:t>Get a hold of and manipulate display properties</a:t>
            </a:r>
          </a:p>
          <a:p>
            <a:pPr marL="171450" indent="0">
              <a:buNone/>
            </a:pPr>
            <a:r>
              <a:rPr lang="en-US" sz="2000" dirty="0" err="1">
                <a:latin typeface="Courier"/>
                <a:cs typeface="Courier"/>
              </a:rPr>
              <a:t>readerRep</a:t>
            </a:r>
            <a:r>
              <a:rPr lang="en-US" sz="2000" dirty="0">
                <a:latin typeface="Courier"/>
                <a:cs typeface="Courier"/>
              </a:rPr>
              <a:t> = </a:t>
            </a:r>
            <a:r>
              <a:rPr lang="en-US" sz="2000" dirty="0" err="1">
                <a:latin typeface="Courier"/>
                <a:cs typeface="Courier"/>
              </a:rPr>
              <a:t>GetRepresentation</a:t>
            </a:r>
            <a:r>
              <a:rPr lang="en-US" sz="2000" dirty="0">
                <a:latin typeface="Courier"/>
                <a:cs typeface="Courier"/>
              </a:rPr>
              <a:t>()</a:t>
            </a:r>
          </a:p>
          <a:p>
            <a:pPr marL="171450" indent="0">
              <a:buNone/>
            </a:pPr>
            <a:r>
              <a:rPr lang="en-US" sz="2000" dirty="0" err="1">
                <a:latin typeface="Courier"/>
                <a:cs typeface="Courier"/>
              </a:rPr>
              <a:t>readerRep.DiffuseColor</a:t>
            </a:r>
            <a:r>
              <a:rPr lang="en-US" sz="2000" dirty="0">
                <a:latin typeface="Courier"/>
                <a:cs typeface="Courier"/>
              </a:rPr>
              <a:t> = [0, 0, 1]</a:t>
            </a:r>
          </a:p>
          <a:p>
            <a:pPr marL="171450" indent="0">
              <a:buNone/>
            </a:pPr>
            <a:r>
              <a:rPr lang="en-US" sz="2000" dirty="0" err="1">
                <a:latin typeface="Courier"/>
                <a:cs typeface="Courier"/>
              </a:rPr>
              <a:t>readerRep.SpecularColor</a:t>
            </a:r>
            <a:r>
              <a:rPr lang="en-US" sz="2000" dirty="0">
                <a:latin typeface="Courier"/>
                <a:cs typeface="Courier"/>
              </a:rPr>
              <a:t> = [1, 1, 1]</a:t>
            </a:r>
          </a:p>
          <a:p>
            <a:pPr marL="171450" indent="0">
              <a:buNone/>
            </a:pPr>
            <a:r>
              <a:rPr lang="en-US" sz="2000" dirty="0" err="1">
                <a:latin typeface="Courier"/>
                <a:cs typeface="Courier"/>
              </a:rPr>
              <a:t>readerRep.SpecularPower</a:t>
            </a:r>
            <a:r>
              <a:rPr lang="en-US" sz="2000" dirty="0">
                <a:latin typeface="Courier"/>
                <a:cs typeface="Courier"/>
              </a:rPr>
              <a:t> = 128</a:t>
            </a:r>
          </a:p>
          <a:p>
            <a:pPr marL="171450" indent="0">
              <a:buNone/>
            </a:pPr>
            <a:r>
              <a:rPr lang="en-US" sz="2000" dirty="0" err="1">
                <a:latin typeface="Courier"/>
                <a:cs typeface="Courier"/>
              </a:rPr>
              <a:t>readerRep.Specular</a:t>
            </a:r>
            <a:r>
              <a:rPr lang="en-US" sz="2000" dirty="0">
                <a:latin typeface="Courier"/>
                <a:cs typeface="Courier"/>
              </a:rPr>
              <a:t> = 1</a:t>
            </a:r>
          </a:p>
          <a:p>
            <a:pPr marL="171450" indent="0">
              <a:buNone/>
            </a:pPr>
            <a:r>
              <a:rPr lang="en-US" sz="2000" dirty="0">
                <a:latin typeface="Courier"/>
                <a:cs typeface="Courier"/>
              </a:rPr>
              <a:t>Render() </a:t>
            </a:r>
          </a:p>
          <a:p>
            <a:pPr marL="171450" indent="0">
              <a:buNone/>
            </a:pPr>
            <a:endParaRPr lang="en-US" sz="1800" dirty="0">
              <a:latin typeface="Courier"/>
              <a:cs typeface="Courier"/>
            </a:endParaRPr>
          </a:p>
          <a:p>
            <a:endParaRPr lang="en-US" sz="2400" dirty="0">
              <a:latin typeface="+mj-lt"/>
              <a:cs typeface="Courier"/>
            </a:endParaRPr>
          </a:p>
          <a:p>
            <a:r>
              <a:rPr lang="en-US" sz="2400" dirty="0">
                <a:latin typeface="+mj-lt"/>
                <a:cs typeface="Courier"/>
              </a:rPr>
              <a:t>Now assign a color transfer function</a:t>
            </a:r>
          </a:p>
          <a:p>
            <a:pPr marL="171450" indent="0">
              <a:buNone/>
            </a:pPr>
            <a:r>
              <a:rPr lang="en-US" sz="2000" dirty="0" err="1">
                <a:latin typeface="Courier"/>
                <a:cs typeface="Courier"/>
              </a:rPr>
              <a:t>ColorBy</a:t>
            </a:r>
            <a:r>
              <a:rPr lang="en-US" sz="2000" dirty="0">
                <a:latin typeface="Courier"/>
                <a:cs typeface="Courier"/>
              </a:rPr>
              <a:t>(</a:t>
            </a:r>
            <a:r>
              <a:rPr lang="en-US" sz="2000" dirty="0" err="1">
                <a:latin typeface="Courier"/>
                <a:cs typeface="Courier"/>
              </a:rPr>
              <a:t>readerRep</a:t>
            </a:r>
            <a:r>
              <a:rPr lang="en-US" sz="2000" dirty="0">
                <a:latin typeface="Courier"/>
                <a:cs typeface="Courier"/>
              </a:rPr>
              <a:t>, ('</a:t>
            </a:r>
            <a:r>
              <a:rPr lang="en-US" sz="2000" dirty="0" err="1">
                <a:latin typeface="Courier"/>
                <a:cs typeface="Courier"/>
              </a:rPr>
              <a:t>POINTS','Pres</a:t>
            </a:r>
            <a:r>
              <a:rPr lang="en-US" sz="2000" dirty="0">
                <a:latin typeface="Courier"/>
                <a:cs typeface="Courier"/>
              </a:rPr>
              <a:t>'))</a:t>
            </a:r>
          </a:p>
          <a:p>
            <a:pPr marL="171450" indent="0">
              <a:buNone/>
            </a:pPr>
            <a:r>
              <a:rPr lang="en-US" sz="2000" dirty="0" err="1">
                <a:latin typeface="Courier"/>
                <a:cs typeface="Courier"/>
              </a:rPr>
              <a:t>UpdateScalarBars</a:t>
            </a:r>
            <a:r>
              <a:rPr lang="en-US" sz="2000" dirty="0">
                <a:latin typeface="Courier"/>
                <a:cs typeface="Courier"/>
              </a:rPr>
              <a:t>()</a:t>
            </a:r>
          </a:p>
          <a:p>
            <a:pPr marL="171450" indent="0">
              <a:buNone/>
            </a:pPr>
            <a:r>
              <a:rPr lang="en-US" sz="2000" dirty="0">
                <a:latin typeface="Courier"/>
                <a:cs typeface="Courier"/>
              </a:rPr>
              <a:t>Render()</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31034302"/>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the View</a:t>
            </a:r>
          </a:p>
        </p:txBody>
      </p:sp>
      <p:sp>
        <p:nvSpPr>
          <p:cNvPr id="3" name="Content Placeholder 2"/>
          <p:cNvSpPr>
            <a:spLocks noGrp="1"/>
          </p:cNvSpPr>
          <p:nvPr>
            <p:ph idx="1"/>
          </p:nvPr>
        </p:nvSpPr>
        <p:spPr/>
        <p:txBody>
          <a:bodyPr/>
          <a:lstStyle/>
          <a:p>
            <a:pPr marL="171450" indent="0">
              <a:buNone/>
            </a:pPr>
            <a:r>
              <a:rPr lang="en-US" sz="2400" dirty="0">
                <a:cs typeface="Courier"/>
              </a:rPr>
              <a:t>Get a hold of, then manipulate view properties</a:t>
            </a:r>
          </a:p>
          <a:p>
            <a:pPr marL="171450" indent="0">
              <a:spcBef>
                <a:spcPts val="0"/>
              </a:spcBef>
              <a:buNone/>
            </a:pPr>
            <a:r>
              <a:rPr lang="en-US" sz="1800" dirty="0">
                <a:latin typeface="Courier"/>
                <a:cs typeface="Courier"/>
              </a:rPr>
              <a:t>view = </a:t>
            </a:r>
            <a:r>
              <a:rPr lang="en-US" sz="1800" dirty="0" err="1">
                <a:latin typeface="Courier"/>
                <a:cs typeface="Courier"/>
              </a:rPr>
              <a:t>GetActiveView</a:t>
            </a:r>
            <a:r>
              <a:rPr lang="en-US" sz="1800" dirty="0">
                <a:latin typeface="Courier"/>
                <a:cs typeface="Courier"/>
              </a:rPr>
              <a:t>()</a:t>
            </a:r>
          </a:p>
          <a:p>
            <a:pPr marL="171450" indent="0">
              <a:spcBef>
                <a:spcPts val="0"/>
              </a:spcBef>
              <a:buNone/>
            </a:pPr>
            <a:r>
              <a:rPr lang="en-US" sz="1800" dirty="0" err="1">
                <a:latin typeface="Courier"/>
                <a:cs typeface="Courier"/>
              </a:rPr>
              <a:t>view.Background</a:t>
            </a:r>
            <a:r>
              <a:rPr lang="en-US" sz="1800" dirty="0">
                <a:latin typeface="Courier"/>
                <a:cs typeface="Courier"/>
              </a:rPr>
              <a:t> = [0, 0, 0]</a:t>
            </a:r>
          </a:p>
          <a:p>
            <a:pPr marL="171450" indent="0">
              <a:spcBef>
                <a:spcPts val="0"/>
              </a:spcBef>
              <a:buNone/>
            </a:pPr>
            <a:r>
              <a:rPr lang="en-US" sz="1800" dirty="0">
                <a:latin typeface="Courier"/>
                <a:cs typeface="Courier"/>
              </a:rPr>
              <a:t>view.Background2 = [0, 0, 0.6]</a:t>
            </a:r>
          </a:p>
          <a:p>
            <a:pPr marL="171450" indent="0">
              <a:spcBef>
                <a:spcPts val="0"/>
              </a:spcBef>
              <a:buNone/>
            </a:pPr>
            <a:r>
              <a:rPr lang="en-US" sz="1800" dirty="0" err="1">
                <a:latin typeface="Courier"/>
                <a:cs typeface="Courier"/>
              </a:rPr>
              <a:t>view.UseGradientBackground</a:t>
            </a:r>
            <a:r>
              <a:rPr lang="en-US" sz="1800" dirty="0">
                <a:latin typeface="Courier"/>
                <a:cs typeface="Courier"/>
              </a:rPr>
              <a:t> = True</a:t>
            </a:r>
          </a:p>
          <a:p>
            <a:pPr marL="171450" indent="0">
              <a:spcBef>
                <a:spcPts val="0"/>
              </a:spcBef>
              <a:buNone/>
            </a:pPr>
            <a:r>
              <a:rPr lang="en-US" sz="1800" dirty="0">
                <a:latin typeface="Courier"/>
                <a:cs typeface="Courier"/>
              </a:rPr>
              <a:t>Render() </a:t>
            </a:r>
            <a:endParaRPr lang="en-US" sz="2000" dirty="0"/>
          </a:p>
          <a:p>
            <a:pPr marL="171450" indent="0">
              <a:buNone/>
            </a:pPr>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1710867984"/>
      </p:ext>
    </p:extLst>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the View</a:t>
            </a:r>
          </a:p>
        </p:txBody>
      </p:sp>
      <p:sp>
        <p:nvSpPr>
          <p:cNvPr id="3" name="Content Placeholder 2"/>
          <p:cNvSpPr>
            <a:spLocks noGrp="1"/>
          </p:cNvSpPr>
          <p:nvPr>
            <p:ph idx="1"/>
          </p:nvPr>
        </p:nvSpPr>
        <p:spPr/>
        <p:txBody>
          <a:bodyPr/>
          <a:lstStyle/>
          <a:p>
            <a:pPr marL="171450" indent="0">
              <a:buNone/>
            </a:pPr>
            <a:r>
              <a:rPr lang="en-US" sz="2400" dirty="0">
                <a:cs typeface="Courier"/>
              </a:rPr>
              <a:t>Get a hold of, then manipulate view properties</a:t>
            </a:r>
          </a:p>
          <a:p>
            <a:pPr marL="171450" indent="0">
              <a:spcBef>
                <a:spcPts val="0"/>
              </a:spcBef>
              <a:buNone/>
            </a:pPr>
            <a:r>
              <a:rPr lang="en-US" sz="1800" dirty="0">
                <a:latin typeface="Courier"/>
                <a:cs typeface="Courier"/>
              </a:rPr>
              <a:t>view = </a:t>
            </a:r>
            <a:r>
              <a:rPr lang="en-US" sz="1800" dirty="0" err="1">
                <a:latin typeface="Courier"/>
                <a:cs typeface="Courier"/>
              </a:rPr>
              <a:t>GetActiveView</a:t>
            </a:r>
            <a:r>
              <a:rPr lang="en-US" sz="1800" dirty="0">
                <a:latin typeface="Courier"/>
                <a:cs typeface="Courier"/>
              </a:rPr>
              <a:t>()</a:t>
            </a:r>
          </a:p>
          <a:p>
            <a:pPr marL="171450" indent="0">
              <a:spcBef>
                <a:spcPts val="0"/>
              </a:spcBef>
              <a:buNone/>
            </a:pPr>
            <a:r>
              <a:rPr lang="en-US" sz="1800" dirty="0" err="1">
                <a:latin typeface="Courier"/>
                <a:cs typeface="Courier"/>
              </a:rPr>
              <a:t>view.Background</a:t>
            </a:r>
            <a:r>
              <a:rPr lang="en-US" sz="1800" dirty="0">
                <a:latin typeface="Courier"/>
                <a:cs typeface="Courier"/>
              </a:rPr>
              <a:t> = [0, 0, 0]</a:t>
            </a:r>
          </a:p>
          <a:p>
            <a:pPr marL="171450" indent="0">
              <a:spcBef>
                <a:spcPts val="0"/>
              </a:spcBef>
              <a:buNone/>
            </a:pPr>
            <a:r>
              <a:rPr lang="en-US" sz="1800" dirty="0">
                <a:latin typeface="Courier"/>
                <a:cs typeface="Courier"/>
              </a:rPr>
              <a:t>view.Background2 = [0, 0, 0.6]</a:t>
            </a:r>
          </a:p>
          <a:p>
            <a:pPr marL="171450" indent="0">
              <a:spcBef>
                <a:spcPts val="0"/>
              </a:spcBef>
              <a:buNone/>
            </a:pPr>
            <a:r>
              <a:rPr lang="en-US" sz="1800" dirty="0" err="1">
                <a:latin typeface="Courier"/>
                <a:cs typeface="Courier"/>
              </a:rPr>
              <a:t>view.UseGradientBackground</a:t>
            </a:r>
            <a:r>
              <a:rPr lang="en-US" sz="1800" dirty="0">
                <a:latin typeface="Courier"/>
                <a:cs typeface="Courier"/>
              </a:rPr>
              <a:t> = True</a:t>
            </a:r>
          </a:p>
          <a:p>
            <a:pPr marL="171450" indent="0">
              <a:spcBef>
                <a:spcPts val="0"/>
              </a:spcBef>
              <a:buNone/>
            </a:pPr>
            <a:r>
              <a:rPr lang="en-US" sz="1800" dirty="0">
                <a:latin typeface="Courier"/>
                <a:cs typeface="Courier"/>
              </a:rPr>
              <a:t>Render() </a:t>
            </a:r>
          </a:p>
          <a:p>
            <a:endParaRPr lang="en-US" sz="2000" dirty="0"/>
          </a:p>
          <a:p>
            <a:pPr marL="171450" indent="0">
              <a:buNone/>
            </a:pPr>
            <a:r>
              <a:rPr lang="en-US" sz="2000" dirty="0"/>
              <a:t>Animate the camera</a:t>
            </a:r>
          </a:p>
          <a:p>
            <a:pPr marL="171450" indent="0">
              <a:spcBef>
                <a:spcPts val="0"/>
              </a:spcBef>
              <a:buNone/>
            </a:pPr>
            <a:r>
              <a:rPr lang="en-US" sz="1800" dirty="0" err="1">
                <a:latin typeface="Courier"/>
              </a:rPr>
              <a:t>x,y,z</a:t>
            </a:r>
            <a:r>
              <a:rPr lang="en-US" sz="1800" dirty="0">
                <a:latin typeface="Courier"/>
              </a:rPr>
              <a:t> = </a:t>
            </a:r>
            <a:r>
              <a:rPr lang="en-US" sz="1800" dirty="0" err="1">
                <a:latin typeface="Courier"/>
              </a:rPr>
              <a:t>view.CameraPosition</a:t>
            </a:r>
            <a:endParaRPr lang="en-US" sz="1800" dirty="0">
              <a:latin typeface="Courier"/>
            </a:endParaRPr>
          </a:p>
          <a:p>
            <a:pPr marL="171450" indent="0">
              <a:spcBef>
                <a:spcPts val="0"/>
              </a:spcBef>
              <a:buNone/>
            </a:pPr>
            <a:r>
              <a:rPr lang="en-US" sz="1800" dirty="0">
                <a:latin typeface="Courier"/>
              </a:rPr>
              <a:t>print </a:t>
            </a:r>
            <a:r>
              <a:rPr lang="en-US" sz="1800" dirty="0" err="1">
                <a:latin typeface="Courier"/>
              </a:rPr>
              <a:t>x,y,z</a:t>
            </a:r>
            <a:endParaRPr lang="en-US" sz="1800" dirty="0">
              <a:latin typeface="Courier"/>
            </a:endParaRPr>
          </a:p>
          <a:p>
            <a:pPr marL="171450" indent="0">
              <a:spcBef>
                <a:spcPts val="0"/>
              </a:spcBef>
              <a:buNone/>
            </a:pPr>
            <a:r>
              <a:rPr lang="en-US" sz="1800" dirty="0">
                <a:latin typeface="Courier"/>
              </a:rPr>
              <a:t>for </a:t>
            </a:r>
            <a:r>
              <a:rPr lang="en-US" sz="1800" dirty="0" err="1">
                <a:latin typeface="Courier"/>
              </a:rPr>
              <a:t>iter</a:t>
            </a:r>
            <a:r>
              <a:rPr lang="en-US" sz="1800" dirty="0">
                <a:latin typeface="Courier"/>
              </a:rPr>
              <a:t> in </a:t>
            </a:r>
            <a:r>
              <a:rPr lang="en-US" sz="1800" dirty="0" err="1">
                <a:latin typeface="Courier"/>
              </a:rPr>
              <a:t>xrange</a:t>
            </a:r>
            <a:r>
              <a:rPr lang="en-US" sz="1800" dirty="0">
                <a:latin typeface="Courier"/>
              </a:rPr>
              <a:t>(0,10):</a:t>
            </a:r>
          </a:p>
          <a:p>
            <a:pPr marL="171450" indent="0">
              <a:spcBef>
                <a:spcPts val="0"/>
              </a:spcBef>
              <a:buNone/>
            </a:pPr>
            <a:r>
              <a:rPr lang="en-US" sz="1800" dirty="0">
                <a:latin typeface="Courier"/>
              </a:rPr>
              <a:t>  x = x + 1</a:t>
            </a:r>
          </a:p>
          <a:p>
            <a:pPr marL="171450" indent="0">
              <a:spcBef>
                <a:spcPts val="0"/>
              </a:spcBef>
              <a:buNone/>
            </a:pPr>
            <a:r>
              <a:rPr lang="en-US" sz="1800" dirty="0">
                <a:latin typeface="Courier"/>
              </a:rPr>
              <a:t>  y = y + 1</a:t>
            </a:r>
          </a:p>
          <a:p>
            <a:pPr marL="171450" indent="0">
              <a:spcBef>
                <a:spcPts val="0"/>
              </a:spcBef>
              <a:buNone/>
            </a:pPr>
            <a:r>
              <a:rPr lang="en-US" sz="1800" dirty="0">
                <a:latin typeface="Courier"/>
              </a:rPr>
              <a:t>  z = z + 1</a:t>
            </a:r>
          </a:p>
          <a:p>
            <a:pPr marL="171450" indent="0">
              <a:spcBef>
                <a:spcPts val="0"/>
              </a:spcBef>
              <a:buNone/>
            </a:pPr>
            <a:r>
              <a:rPr lang="en-US" sz="1800" dirty="0">
                <a:latin typeface="Courier"/>
              </a:rPr>
              <a:t>  </a:t>
            </a:r>
            <a:r>
              <a:rPr lang="en-US" sz="1800" dirty="0" err="1">
                <a:latin typeface="Courier"/>
              </a:rPr>
              <a:t>view.CameraPosition</a:t>
            </a:r>
            <a:r>
              <a:rPr lang="en-US" sz="1800" dirty="0">
                <a:latin typeface="Courier"/>
              </a:rPr>
              <a:t> = [</a:t>
            </a:r>
            <a:r>
              <a:rPr lang="en-US" sz="1800" dirty="0" err="1">
                <a:latin typeface="Courier"/>
              </a:rPr>
              <a:t>x,y,z</a:t>
            </a:r>
            <a:r>
              <a:rPr lang="en-US" sz="1800" dirty="0">
                <a:latin typeface="Courier"/>
              </a:rPr>
              <a:t>]</a:t>
            </a:r>
          </a:p>
          <a:p>
            <a:pPr marL="171450" indent="0">
              <a:spcBef>
                <a:spcPts val="0"/>
              </a:spcBef>
              <a:buNone/>
            </a:pPr>
            <a:r>
              <a:rPr lang="en-US" sz="1800" dirty="0">
                <a:latin typeface="Courier"/>
              </a:rPr>
              <a:t>  print </a:t>
            </a:r>
            <a:r>
              <a:rPr lang="en-US" sz="1800" dirty="0" err="1">
                <a:latin typeface="Courier"/>
              </a:rPr>
              <a:t>x,y,z</a:t>
            </a:r>
            <a:endParaRPr lang="en-US" sz="1800" dirty="0">
              <a:latin typeface="Courier"/>
            </a:endParaRPr>
          </a:p>
          <a:p>
            <a:pPr marL="171450" indent="0">
              <a:spcBef>
                <a:spcPts val="0"/>
              </a:spcBef>
              <a:buNone/>
            </a:pPr>
            <a:r>
              <a:rPr lang="en-US" sz="1800" dirty="0">
                <a:latin typeface="Courier"/>
              </a:rPr>
              <a:t>  Render()</a:t>
            </a:r>
          </a:p>
          <a:p>
            <a:pPr marL="171450" indent="0">
              <a:buNone/>
            </a:pPr>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4244565410"/>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Save Results</a:t>
            </a:r>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a:cs typeface="Courier"/>
              </a:rPr>
              <a:t>Save Data</a:t>
            </a:r>
          </a:p>
          <a:p>
            <a:pPr marL="171450" indent="0">
              <a:buNone/>
            </a:pPr>
            <a:r>
              <a:rPr lang="en-US" sz="2000" dirty="0">
                <a:latin typeface="Courier"/>
                <a:cs typeface="Courier"/>
              </a:rPr>
              <a:t>plot = </a:t>
            </a:r>
            <a:r>
              <a:rPr lang="en-US" sz="2000" dirty="0" err="1">
                <a:latin typeface="Courier"/>
                <a:cs typeface="Courier"/>
              </a:rPr>
              <a:t>PlotOverLine</a:t>
            </a:r>
            <a:r>
              <a:rPr lang="en-US" sz="2000" dirty="0">
                <a:latin typeface="Courier"/>
                <a:cs typeface="Courier"/>
              </a:rPr>
              <a:t>()</a:t>
            </a:r>
          </a:p>
          <a:p>
            <a:pPr marL="171450" indent="0">
              <a:buNone/>
            </a:pPr>
            <a:r>
              <a:rPr lang="en-US" sz="2000" dirty="0">
                <a:latin typeface="Courier"/>
                <a:cs typeface="Courier"/>
              </a:rPr>
              <a:t>plot.Source.Point1 = [0,0,0]</a:t>
            </a:r>
          </a:p>
          <a:p>
            <a:pPr marL="171450" indent="0">
              <a:buNone/>
            </a:pPr>
            <a:r>
              <a:rPr lang="en-US" sz="2000" dirty="0">
                <a:latin typeface="Courier"/>
                <a:cs typeface="Courier"/>
              </a:rPr>
              <a:t>plot.Source.Point2 = [0,0,10]</a:t>
            </a:r>
            <a:br>
              <a:rPr lang="en-US" sz="2000" dirty="0">
                <a:latin typeface="Courier"/>
                <a:cs typeface="Courier"/>
              </a:rPr>
            </a:br>
            <a:r>
              <a:rPr lang="en-US" sz="2000" dirty="0">
                <a:latin typeface="Courier"/>
                <a:cs typeface="Courier"/>
              </a:rPr>
              <a:t>writer = </a:t>
            </a:r>
            <a:r>
              <a:rPr lang="en-US" sz="2000" dirty="0" err="1">
                <a:latin typeface="Courier"/>
                <a:cs typeface="Courier"/>
              </a:rPr>
              <a:t>CreateWriter</a:t>
            </a:r>
            <a:r>
              <a:rPr lang="en-US" sz="2000" dirty="0">
                <a:latin typeface="Courier"/>
                <a:cs typeface="Courier"/>
              </a:rPr>
              <a:t>('⟨path⟩/plot.csv')</a:t>
            </a:r>
          </a:p>
          <a:p>
            <a:pPr marL="171450" indent="0">
              <a:buNone/>
            </a:pPr>
            <a:r>
              <a:rPr lang="en-US" sz="2000" dirty="0" err="1">
                <a:latin typeface="Courier"/>
                <a:cs typeface="Courier"/>
              </a:rPr>
              <a:t>writer.UpdatePipeline</a:t>
            </a:r>
            <a:r>
              <a:rPr lang="en-US" sz="2000" dirty="0">
                <a:latin typeface="Courier"/>
                <a:cs typeface="Courier"/>
              </a:rPr>
              <a:t>()</a:t>
            </a:r>
            <a:r>
              <a:rPr lang="en-US" sz="2000" dirty="0"/>
              <a:t> </a:t>
            </a:r>
          </a:p>
          <a:p>
            <a:pPr marL="171450" indent="0">
              <a:buNone/>
            </a:pPr>
            <a:endParaRPr lang="en-US" sz="2000" dirty="0"/>
          </a:p>
          <a:p>
            <a:pPr marL="171450" indent="0">
              <a:buNone/>
            </a:pPr>
            <a:r>
              <a:rPr lang="en-US" sz="2400" dirty="0"/>
              <a:t>Then save screen capture of plot</a:t>
            </a:r>
          </a:p>
          <a:p>
            <a:pPr marL="171450" indent="0">
              <a:buNone/>
            </a:pPr>
            <a:r>
              <a:rPr lang="en-US" sz="2000" dirty="0" err="1">
                <a:latin typeface="Courier"/>
                <a:cs typeface="Courier"/>
              </a:rPr>
              <a:t>plotView</a:t>
            </a:r>
            <a:r>
              <a:rPr lang="en-US" sz="2000" dirty="0">
                <a:latin typeface="Courier"/>
                <a:cs typeface="Courier"/>
              </a:rPr>
              <a:t> = </a:t>
            </a:r>
            <a:r>
              <a:rPr lang="en-US" sz="2000" dirty="0" err="1">
                <a:latin typeface="Courier"/>
                <a:cs typeface="Courier"/>
              </a:rPr>
              <a:t>CreateView</a:t>
            </a:r>
            <a:r>
              <a:rPr lang="en-US" sz="2000" dirty="0">
                <a:latin typeface="Courier"/>
                <a:cs typeface="Courier"/>
              </a:rPr>
              <a:t>('</a:t>
            </a:r>
            <a:r>
              <a:rPr lang="en-US" sz="2000" dirty="0" err="1">
                <a:latin typeface="Courier"/>
                <a:cs typeface="Courier"/>
              </a:rPr>
              <a:t>XYChartView</a:t>
            </a:r>
            <a:r>
              <a:rPr lang="en-US" sz="2000" dirty="0">
                <a:latin typeface="Courier"/>
                <a:cs typeface="Courier"/>
              </a:rPr>
              <a:t>')</a:t>
            </a:r>
          </a:p>
          <a:p>
            <a:pPr marL="171450" indent="0">
              <a:buNone/>
            </a:pPr>
            <a:r>
              <a:rPr lang="en-US" sz="2000" dirty="0">
                <a:latin typeface="Courier"/>
                <a:cs typeface="Courier"/>
              </a:rPr>
              <a:t>Show(plot)</a:t>
            </a:r>
          </a:p>
          <a:p>
            <a:pPr marL="171450" indent="0">
              <a:buNone/>
            </a:pPr>
            <a:r>
              <a:rPr lang="en-US" sz="2000" dirty="0">
                <a:latin typeface="Courier"/>
                <a:cs typeface="Courier"/>
              </a:rPr>
              <a:t>Render()</a:t>
            </a:r>
          </a:p>
          <a:p>
            <a:pPr marL="171450" indent="0">
              <a:buNone/>
            </a:pPr>
            <a:r>
              <a:rPr lang="en-US" sz="2000" dirty="0" err="1">
                <a:latin typeface="Courier"/>
                <a:cs typeface="Courier"/>
              </a:rPr>
              <a:t>SaveScreenshot</a:t>
            </a:r>
            <a:r>
              <a:rPr lang="en-US" sz="2000" dirty="0">
                <a:latin typeface="Courier"/>
                <a:cs typeface="Courier"/>
              </a:rPr>
              <a:t>('&lt;path&gt;/plot.png') </a:t>
            </a:r>
          </a:p>
          <a:p>
            <a:pPr marL="171450" indent="0">
              <a:buNone/>
            </a:pPr>
            <a:endParaRPr lang="en-US" sz="2000" dirty="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189965740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7890" name="Rectangle 2"/>
          <p:cNvSpPr>
            <a:spLocks noGrp="1" noChangeArrowheads="1"/>
          </p:cNvSpPr>
          <p:nvPr>
            <p:ph type="title"/>
          </p:nvPr>
        </p:nvSpPr>
        <p:spPr/>
        <p:txBody>
          <a:bodyPr/>
          <a:lstStyle/>
          <a:p>
            <a:r>
              <a:rPr lang="en-US" dirty="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a:ea typeface="ＭＳ Ｐゴシック" pitchFamily="-107" charset="-128"/>
              </a:rPr>
              <a:t>Help Menu</a:t>
            </a:r>
            <a:endParaRPr lang="en-US" dirty="0">
              <a:solidFill>
                <a:srgbClr val="FF0000"/>
              </a:solidFill>
              <a:ea typeface="ＭＳ Ｐゴシック" pitchFamily="-107" charset="-128"/>
            </a:endParaRPr>
          </a:p>
          <a:p>
            <a:r>
              <a:rPr lang="en-US" i="1" dirty="0">
                <a:ea typeface="ＭＳ Ｐゴシック" pitchFamily="-107" charset="-128"/>
              </a:rPr>
              <a:t>The ParaView User’s Guide</a:t>
            </a:r>
          </a:p>
          <a:p>
            <a:pPr lvl="1"/>
            <a:r>
              <a:rPr lang="en-US" sz="2000" dirty="0">
                <a:ea typeface="ＭＳ Ｐゴシック" pitchFamily="-107" charset="-128"/>
                <a:hlinkClick r:id="rId3"/>
              </a:rPr>
              <a:t>http://www.paraview.org/paraview-guide/</a:t>
            </a:r>
            <a:r>
              <a:rPr lang="en-US" sz="2000" dirty="0">
                <a:ea typeface="ＭＳ Ｐゴシック" pitchFamily="-107" charset="-128"/>
              </a:rPr>
              <a:t> </a:t>
            </a:r>
            <a:endParaRPr lang="en-US" dirty="0">
              <a:ea typeface="ＭＳ Ｐゴシック" pitchFamily="-107" charset="-128"/>
            </a:endParaRPr>
          </a:p>
          <a:p>
            <a:r>
              <a:rPr lang="en-US" dirty="0">
                <a:ea typeface="ＭＳ Ｐゴシック" pitchFamily="-107" charset="-128"/>
              </a:rPr>
              <a:t>Tutorials</a:t>
            </a:r>
          </a:p>
          <a:p>
            <a:pPr lvl="1"/>
            <a:r>
              <a:rPr lang="en-US" dirty="0">
                <a:ea typeface="ＭＳ Ｐゴシック" pitchFamily="-107" charset="-128"/>
                <a:hlinkClick r:id="rId4"/>
              </a:rPr>
              <a:t>http://www.paraview.org/tutorials/</a:t>
            </a:r>
            <a:r>
              <a:rPr lang="en-US" dirty="0">
                <a:ea typeface="ＭＳ Ｐゴシック" pitchFamily="-107" charset="-128"/>
              </a:rPr>
              <a:t> </a:t>
            </a:r>
          </a:p>
          <a:p>
            <a:r>
              <a:rPr lang="en-US" dirty="0">
                <a:ea typeface="ＭＳ Ｐゴシック" pitchFamily="-107" charset="-128"/>
              </a:rPr>
              <a:t>The ParaView web page</a:t>
            </a:r>
          </a:p>
          <a:p>
            <a:pPr lvl="1"/>
            <a:r>
              <a:rPr lang="en-US" dirty="0">
                <a:ea typeface="ＭＳ Ｐゴシック" pitchFamily="-107" charset="-128"/>
                <a:hlinkClick r:id="rId5"/>
              </a:rPr>
              <a:t>www.paraview.org</a:t>
            </a:r>
            <a:endParaRPr lang="en-US" dirty="0">
              <a:ea typeface="ＭＳ Ｐゴシック" pitchFamily="-107" charset="-128"/>
            </a:endParaRPr>
          </a:p>
          <a:p>
            <a:r>
              <a:rPr lang="en-US" dirty="0">
                <a:ea typeface="ＭＳ Ｐゴシック" pitchFamily="-107" charset="-128"/>
              </a:rPr>
              <a:t>ParaView mailing list</a:t>
            </a:r>
          </a:p>
          <a:p>
            <a:pPr lvl="1"/>
            <a:r>
              <a:rPr lang="en-US" dirty="0">
                <a:ea typeface="ＭＳ Ｐゴシック" pitchFamily="-107" charset="-128"/>
                <a:hlinkClick r:id="rId6"/>
              </a:rPr>
              <a:t>paraview@paraview.org</a:t>
            </a:r>
            <a:endParaRPr lang="en-US" dirty="0">
              <a:ea typeface="ＭＳ Ｐゴシック" pitchFamily="-107" charset="-128"/>
            </a:endParaRPr>
          </a:p>
        </p:txBody>
      </p:sp>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7"/>
          <a:stretch>
            <a:fillRect/>
          </a:stretch>
        </p:blipFill>
        <p:spPr>
          <a:xfrm>
            <a:off x="6248400" y="914400"/>
            <a:ext cx="2895600" cy="2895600"/>
          </a:xfrm>
          <a:prstGeom prst="rect">
            <a:avLst/>
          </a:prstGeom>
        </p:spPr>
      </p:pic>
      <p:pic>
        <p:nvPicPr>
          <p:cNvPr id="5" name="Picture 4"/>
          <p:cNvPicPr>
            <a:picLocks noChangeAspect="1"/>
          </p:cNvPicPr>
          <p:nvPr/>
        </p:nvPicPr>
        <p:blipFill>
          <a:blip r:embed="rId8"/>
          <a:stretch>
            <a:fillRect/>
          </a:stretch>
        </p:blipFill>
        <p:spPr>
          <a:xfrm>
            <a:off x="5771807" y="4191000"/>
            <a:ext cx="2533993" cy="2590800"/>
          </a:xfrm>
          <a:prstGeom prst="rect">
            <a:avLst/>
          </a:prstGeom>
        </p:spPr>
      </p:pic>
    </p:spTree>
    <p:extLst>
      <p:ext uri="{BB962C8B-B14F-4D97-AF65-F5344CB8AC3E}">
        <p14:creationId xmlns:p14="http://schemas.microsoft.com/office/powerpoint/2010/main" val="1639117779"/>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a:ea typeface="ＭＳ Ｐゴシック" pitchFamily="-107" charset="-128"/>
            </a:endParaRPr>
          </a:p>
        </p:txBody>
      </p:sp>
    </p:spTree>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a:ea typeface="ＭＳ Ｐゴシック" pitchFamily="-107" charset="-128"/>
              </a:rPr>
              <a:t>Golevka Asteroid vs. </a:t>
            </a:r>
            <a:br>
              <a:rPr lang="en-US">
                <a:ea typeface="ＭＳ Ｐゴシック" pitchFamily="-107" charset="-128"/>
              </a:rPr>
            </a:br>
            <a:r>
              <a:rPr lang="en-US">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a:t>Wing with Unsteady </a:t>
            </a:r>
            <a:r>
              <a:rPr lang="en-US" dirty="0" err="1"/>
              <a:t>Crossflow</a:t>
            </a:r>
            <a:r>
              <a:rPr lang="en-US" dirty="0"/>
              <a:t> from Synthetic Jet (3.3B </a:t>
            </a:r>
            <a:r>
              <a:rPr lang="en-US" dirty="0" err="1"/>
              <a:t>tet</a:t>
            </a:r>
            <a:r>
              <a:rPr lang="en-US" dirty="0"/>
              <a:t>)</a:t>
            </a:r>
          </a:p>
        </p:txBody>
      </p:sp>
    </p:spTree>
    <p:extLst>
      <p:ext uri="{BB962C8B-B14F-4D97-AF65-F5344CB8AC3E}">
        <p14:creationId xmlns:p14="http://schemas.microsoft.com/office/powerpoint/2010/main" val="2059073555"/>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Wake of Deflected Wing Flap</a:t>
            </a:r>
          </a:p>
        </p:txBody>
      </p:sp>
      <p:pic>
        <p:nvPicPr>
          <p:cNvPr id="3" name="Picture 2" descr="WingW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dirty="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extLst>
      <p:ext uri="{BB962C8B-B14F-4D97-AF65-F5344CB8AC3E}">
        <p14:creationId xmlns:p14="http://schemas.microsoft.com/office/powerpoint/2010/main" val="1619825310"/>
      </p:ext>
    </p:extLst>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441979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dirty="0">
                <a:ea typeface="ＭＳ Ｐゴシック" pitchFamily="-107" charset="-128"/>
              </a:rPr>
              <a:t>Many operations will work regardless.</a:t>
            </a:r>
          </a:p>
          <a:p>
            <a:pPr lvl="1"/>
            <a:r>
              <a:rPr lang="en-US" dirty="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9888143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Menu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333" y="1490904"/>
            <a:ext cx="3619334" cy="5260959"/>
          </a:xfrm>
          <a:prstGeom prst="rect">
            <a:avLst/>
          </a:prstGeom>
        </p:spPr>
      </p:pic>
    </p:spTree>
    <p:extLst>
      <p:ext uri="{BB962C8B-B14F-4D97-AF65-F5344CB8AC3E}">
        <p14:creationId xmlns:p14="http://schemas.microsoft.com/office/powerpoint/2010/main" val="1757415924"/>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dirty="0">
                <a:ea typeface="ＭＳ Ｐゴシック" pitchFamily="-107" charset="-128"/>
              </a:rPr>
              <a:t>Many operations will work regardless.</a:t>
            </a:r>
          </a:p>
          <a:p>
            <a:pPr lvl="1"/>
            <a:r>
              <a:rPr lang="en-US" dirty="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120923275"/>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dirty="0">
                <a:ea typeface="ＭＳ Ｐゴシック" pitchFamily="-107" charset="-128"/>
              </a:rPr>
              <a:t>Many operations will work regardless.</a:t>
            </a:r>
          </a:p>
          <a:p>
            <a:pPr lvl="1"/>
            <a:r>
              <a:rPr lang="en-US" dirty="0">
                <a:ea typeface="ＭＳ Ｐゴシック" pitchFamily="-107" charset="-128"/>
              </a:rPr>
              <a:t>Example: Clipping.</a:t>
            </a: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r>
              <a:rPr lang="en-US" dirty="0">
                <a:ea typeface="ＭＳ Ｐゴシック" pitchFamily="-107" charset="-128"/>
              </a:rPr>
              <a:t>Will discuss those that don’t later</a:t>
            </a:r>
          </a:p>
          <a:p>
            <a:pPr lvl="1"/>
            <a:endParaRPr lang="en-US" dirty="0">
              <a:ea typeface="ＭＳ Ｐゴシック" pitchFamily="-107" charset="-128"/>
            </a:endParaRP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03850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775326990"/>
      </p:ext>
    </p:extLst>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93032006"/>
      </p:ext>
    </p:extLst>
  </p:cSld>
  <p:clrMapOvr>
    <a:masterClrMapping/>
  </p:clrMapOvr>
  <p:transition>
    <p:fade/>
  </p:transition>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extLst>
      <p:ext uri="{BB962C8B-B14F-4D97-AF65-F5344CB8AC3E}">
        <p14:creationId xmlns:p14="http://schemas.microsoft.com/office/powerpoint/2010/main" val="1551852392"/>
      </p:ext>
    </p:extLst>
  </p:cSld>
  <p:clrMapOvr>
    <a:masterClrMapping/>
  </p:clrMapOvr>
  <p:transition>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a:ea typeface="ＭＳ Ｐゴシック" pitchFamily="-107" charset="-128"/>
              </a:rPr>
              <a:t>Three tier</a:t>
            </a:r>
          </a:p>
          <a:p>
            <a:pPr lvl="1"/>
            <a:r>
              <a:rPr lang="en-US">
                <a:ea typeface="ＭＳ Ｐゴシック" pitchFamily="-107" charset="-128"/>
              </a:rPr>
              <a:t>Data Server</a:t>
            </a:r>
          </a:p>
          <a:p>
            <a:pPr lvl="1"/>
            <a:r>
              <a:rPr lang="en-US">
                <a:ea typeface="ＭＳ Ｐゴシック" pitchFamily="-107" charset="-128"/>
              </a:rPr>
              <a:t>Render Server</a:t>
            </a:r>
          </a:p>
          <a:p>
            <a:pPr lvl="1"/>
            <a:r>
              <a:rPr lang="en-US">
                <a:ea typeface="ＭＳ Ｐゴシック" pitchFamily="-107" charset="-128"/>
              </a:rPr>
              <a:t>Client</a:t>
            </a:r>
          </a:p>
        </p:txBody>
      </p:sp>
    </p:spTree>
  </p:cSld>
  <p:clrMapOvr>
    <a:masterClrMapping/>
  </p:clrMapOvr>
  <p:transition>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a:ea typeface="ＭＳ Ｐゴシック" pitchFamily="-107" charset="-128"/>
              </a:rPr>
              <a:t>How to Visualize Large Data?</a:t>
            </a:r>
          </a:p>
        </p:txBody>
      </p:sp>
      <p:sp>
        <p:nvSpPr>
          <p:cNvPr id="210947" name="Rectangle 3"/>
          <p:cNvSpPr>
            <a:spLocks noGrp="1" noChangeArrowheads="1"/>
          </p:cNvSpPr>
          <p:nvPr>
            <p:ph type="body" idx="1"/>
          </p:nvPr>
        </p:nvSpPr>
        <p:spPr/>
        <p:txBody>
          <a:bodyPr/>
          <a:lstStyle/>
          <a:p>
            <a:r>
              <a:rPr lang="en-US" dirty="0">
                <a:ea typeface="ＭＳ Ｐゴシック" pitchFamily="-107" charset="-128"/>
              </a:rPr>
              <a:t>Run server on large machine</a:t>
            </a:r>
          </a:p>
          <a:p>
            <a:pPr lvl="1"/>
            <a:r>
              <a:rPr lang="en-US" dirty="0">
                <a:ea typeface="ＭＳ Ｐゴシック" pitchFamily="-107" charset="-128"/>
              </a:rPr>
              <a:t>Aggregate memory</a:t>
            </a:r>
          </a:p>
          <a:p>
            <a:pPr lvl="1"/>
            <a:r>
              <a:rPr lang="en-US" dirty="0">
                <a:ea typeface="ＭＳ Ｐゴシック" pitchFamily="-107" charset="-128"/>
              </a:rPr>
              <a:t>MPI for communication</a:t>
            </a:r>
          </a:p>
          <a:p>
            <a:pPr marL="457200" lvl="1" indent="0">
              <a:buNone/>
            </a:pPr>
            <a:r>
              <a:rPr lang="en-US" dirty="0">
                <a:ea typeface="ＭＳ Ｐゴシック" pitchFamily="-107" charset="-128"/>
              </a:rPr>
              <a:t>	Kitware binaries have MPI</a:t>
            </a:r>
          </a:p>
          <a:p>
            <a:pPr marL="457200" lvl="1" indent="0">
              <a:buNone/>
            </a:pPr>
            <a:r>
              <a:rPr lang="en-US" dirty="0">
                <a:ea typeface="ＭＳ Ｐゴシック" pitchFamily="-107" charset="-128"/>
              </a:rPr>
              <a:t>	 but</a:t>
            </a:r>
          </a:p>
          <a:p>
            <a:pPr marL="457200" lvl="1" indent="0">
              <a:buNone/>
            </a:pPr>
            <a:r>
              <a:rPr lang="en-US" dirty="0">
                <a:ea typeface="ＭＳ Ｐゴシック" pitchFamily="-107" charset="-128"/>
              </a:rPr>
              <a:t>	  not tuned to any particular machine	 </a:t>
            </a:r>
          </a:p>
          <a:p>
            <a:pPr marL="457200" lvl="1" indent="0">
              <a:buNone/>
            </a:pPr>
            <a:r>
              <a:rPr lang="en-US" dirty="0">
                <a:ea typeface="ＭＳ Ｐゴシック" pitchFamily="-107" charset="-128"/>
              </a:rPr>
              <a:t>      Microsoft MPI (free) not packaged</a:t>
            </a:r>
          </a:p>
          <a:p>
            <a:pPr marL="457200" lvl="1" indent="0">
              <a:buNone/>
            </a:pPr>
            <a:endParaRPr lang="en-US" dirty="0">
              <a:ea typeface="ＭＳ Ｐゴシック" pitchFamily="-107" charset="-128"/>
            </a:endParaRPr>
          </a:p>
          <a:p>
            <a:pPr marL="457200" lvl="1" indent="0">
              <a:buNone/>
            </a:pPr>
            <a:endParaRPr lang="en-US" dirty="0">
              <a:ea typeface="ＭＳ Ｐゴシック" pitchFamily="-107" charset="-128"/>
            </a:endParaRPr>
          </a:p>
          <a:p>
            <a:endParaRPr lang="en-US" dirty="0">
              <a:ea typeface="ＭＳ Ｐゴシック" pitchFamily="-107" charset="-128"/>
            </a:endParaRPr>
          </a:p>
          <a:p>
            <a:pPr marL="171450" indent="0">
              <a:buNone/>
            </a:pPr>
            <a:endParaRPr lang="en-US" dirty="0">
              <a:ea typeface="ＭＳ Ｐゴシック" pitchFamily="-107" charset="-128"/>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If You Need Help</a:t>
            </a:r>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a:latin typeface="+mn-lt"/>
              </a:rPr>
              <a:t>I am fine.</a:t>
            </a: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a:latin typeface="+mn-lt"/>
              </a:rPr>
              <a:t>Please help.</a:t>
            </a:r>
          </a:p>
        </p:txBody>
      </p:sp>
    </p:spTree>
    <p:extLst>
      <p:ext uri="{BB962C8B-B14F-4D97-AF65-F5344CB8AC3E}">
        <p14:creationId xmlns:p14="http://schemas.microsoft.com/office/powerpoint/2010/main" val="1965096985"/>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a:ea typeface="ＭＳ Ｐゴシック" pitchFamily="-107" charset="-128"/>
              </a:rPr>
              <a:t>Requirements for</a:t>
            </a:r>
            <a:br>
              <a:rPr lang="en-US" dirty="0">
                <a:ea typeface="ＭＳ Ｐゴシック" pitchFamily="-107" charset="-128"/>
              </a:rPr>
            </a:br>
            <a:r>
              <a:rPr lang="en-US" dirty="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a:ea typeface="ＭＳ Ｐゴシック" pitchFamily="-107" charset="-128"/>
              </a:rPr>
              <a:t>C++</a:t>
            </a:r>
          </a:p>
          <a:p>
            <a:r>
              <a:rPr lang="en-US" dirty="0" err="1">
                <a:ea typeface="ＭＳ Ｐゴシック" pitchFamily="-107" charset="-128"/>
              </a:rPr>
              <a:t>CMake</a:t>
            </a:r>
            <a:r>
              <a:rPr lang="en-US" dirty="0">
                <a:ea typeface="ＭＳ Ｐゴシック" pitchFamily="-107" charset="-128"/>
              </a:rPr>
              <a:t> (</a:t>
            </a:r>
            <a:r>
              <a:rPr lang="en-US" dirty="0">
                <a:ea typeface="ＭＳ Ｐゴシック" pitchFamily="-107" charset="-128"/>
                <a:hlinkClick r:id="rId3"/>
              </a:rPr>
              <a:t>www.cmake.org</a:t>
            </a:r>
            <a:r>
              <a:rPr lang="en-US" dirty="0">
                <a:ea typeface="ＭＳ Ｐゴシック" pitchFamily="-107" charset="-128"/>
              </a:rPr>
              <a:t>)</a:t>
            </a:r>
          </a:p>
          <a:p>
            <a:r>
              <a:rPr lang="en-US" dirty="0">
                <a:ea typeface="ＭＳ Ｐゴシック" pitchFamily="-107" charset="-128"/>
              </a:rPr>
              <a:t>MPI</a:t>
            </a:r>
          </a:p>
          <a:p>
            <a:r>
              <a:rPr lang="en-US" dirty="0">
                <a:ea typeface="ＭＳ Ｐゴシック" pitchFamily="-107" charset="-128"/>
              </a:rPr>
              <a:t>OpenGL (or Mesa3D </a:t>
            </a:r>
            <a:r>
              <a:rPr lang="en-US" dirty="0">
                <a:ea typeface="ＭＳ Ｐゴシック" pitchFamily="-107" charset="-128"/>
                <a:hlinkClick r:id="rId4"/>
              </a:rPr>
              <a:t>www.mesa3d.org</a:t>
            </a:r>
            <a:r>
              <a:rPr lang="en-US" dirty="0">
                <a:ea typeface="ＭＳ Ｐゴシック" pitchFamily="-107" charset="-128"/>
              </a:rPr>
              <a:t>)</a:t>
            </a:r>
          </a:p>
          <a:p>
            <a:r>
              <a:rPr lang="en-US" dirty="0">
                <a:ea typeface="ＭＳ Ｐゴシック" pitchFamily="-107" charset="-128"/>
              </a:rPr>
              <a:t>Python +</a:t>
            </a:r>
            <a:r>
              <a:rPr lang="en-US" dirty="0" err="1">
                <a:ea typeface="ＭＳ Ｐゴシック" pitchFamily="-107" charset="-128"/>
              </a:rPr>
              <a:t>NumPy</a:t>
            </a:r>
            <a:r>
              <a:rPr lang="en-US" dirty="0">
                <a:ea typeface="ＭＳ Ｐゴシック" pitchFamily="-107" charset="-128"/>
              </a:rPr>
              <a:t> +</a:t>
            </a:r>
            <a:r>
              <a:rPr lang="en-US" dirty="0" err="1">
                <a:ea typeface="ＭＳ Ｐゴシック" pitchFamily="-107" charset="-128"/>
              </a:rPr>
              <a:t>Matplotlib</a:t>
            </a:r>
            <a:r>
              <a:rPr lang="en-US" dirty="0">
                <a:ea typeface="ＭＳ Ｐゴシック" pitchFamily="-107" charset="-128"/>
              </a:rPr>
              <a:t> (optional)</a:t>
            </a:r>
          </a:p>
          <a:p>
            <a:r>
              <a:rPr lang="en-US" dirty="0" err="1">
                <a:ea typeface="ＭＳ Ｐゴシック" pitchFamily="-107" charset="-128"/>
              </a:rPr>
              <a:t>Qt</a:t>
            </a:r>
            <a:r>
              <a:rPr lang="en-US" dirty="0">
                <a:ea typeface="ＭＳ Ｐゴシック" pitchFamily="-107" charset="-128"/>
              </a:rPr>
              <a:t> &gt;= 4.7 (optional)</a:t>
            </a:r>
          </a:p>
          <a:p>
            <a:r>
              <a:rPr lang="en-US" sz="1600" dirty="0">
                <a:ea typeface="ＭＳ Ｐゴシック" pitchFamily="-107" charset="-128"/>
                <a:hlinkClick r:id="rId5"/>
              </a:rPr>
              <a:t>http://www.paraview.org/Wiki/Setting_up_a_ParaView_Server#Compiling</a:t>
            </a:r>
            <a:r>
              <a:rPr lang="en-US" sz="1600" dirty="0">
                <a:ea typeface="ＭＳ Ｐゴシック" pitchFamily="-107" charset="-128"/>
              </a:rPr>
              <a:t> </a:t>
            </a:r>
          </a:p>
        </p:txBody>
      </p:sp>
    </p:spTree>
    <p:extLst>
      <p:ext uri="{BB962C8B-B14F-4D97-AF65-F5344CB8AC3E}">
        <p14:creationId xmlns:p14="http://schemas.microsoft.com/office/powerpoint/2010/main" val="3239501914"/>
      </p:ext>
    </p:extLst>
  </p:cSld>
  <p:clrMapOvr>
    <a:masterClrMapping/>
  </p:clrMapOvr>
  <p:transition>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
        <p:nvSpPr>
          <p:cNvPr id="3" name="Oval 2"/>
          <p:cNvSpPr/>
          <p:nvPr/>
        </p:nvSpPr>
        <p:spPr bwMode="auto">
          <a:xfrm>
            <a:off x="6248400" y="44958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Batch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err="1"/>
              <a:t>parasphere.py</a:t>
            </a:r>
            <a:r>
              <a:rPr lang="en-US" sz="2400" dirty="0"/>
              <a:t> </a:t>
            </a:r>
            <a:r>
              <a:rPr lang="en-US" sz="2400" dirty="0" err="1"/>
              <a:t>paraview</a:t>
            </a:r>
            <a:r>
              <a:rPr lang="en-US" sz="2400" dirty="0"/>
              <a:t> script</a:t>
            </a:r>
          </a:p>
          <a:p>
            <a:pPr marL="171450" indent="0">
              <a:buNone/>
            </a:pPr>
            <a:r>
              <a:rPr lang="en-US" sz="2000" dirty="0">
                <a:latin typeface="Courier"/>
                <a:cs typeface="Courier"/>
              </a:rPr>
              <a:t>from </a:t>
            </a:r>
            <a:r>
              <a:rPr lang="en-US" sz="2000" dirty="0" err="1">
                <a:latin typeface="Courier"/>
                <a:cs typeface="Courier"/>
              </a:rPr>
              <a:t>paraview.simple</a:t>
            </a:r>
            <a:r>
              <a:rPr lang="en-US" sz="2000" dirty="0">
                <a:latin typeface="Courier"/>
                <a:cs typeface="Courier"/>
              </a:rPr>
              <a:t> import * </a:t>
            </a:r>
          </a:p>
          <a:p>
            <a:pPr marL="171450" indent="0">
              <a:buNone/>
            </a:pPr>
            <a:r>
              <a:rPr lang="en-US" sz="2000" dirty="0">
                <a:latin typeface="Courier"/>
                <a:cs typeface="Courier"/>
              </a:rPr>
              <a:t>sphere = Sphere()</a:t>
            </a:r>
          </a:p>
          <a:p>
            <a:pPr marL="171450" indent="0">
              <a:buNone/>
            </a:pPr>
            <a:r>
              <a:rPr lang="en-US" sz="2000" dirty="0">
                <a:latin typeface="Courier"/>
                <a:cs typeface="Courier"/>
              </a:rPr>
              <a:t>rep = Show()</a:t>
            </a:r>
          </a:p>
          <a:p>
            <a:pPr marL="171450" indent="0">
              <a:buNone/>
            </a:pPr>
            <a:r>
              <a:rPr lang="en-US" sz="2000" dirty="0" err="1">
                <a:latin typeface="Courier"/>
                <a:cs typeface="Courier"/>
              </a:rPr>
              <a:t>ColorBy</a:t>
            </a:r>
            <a:r>
              <a:rPr lang="en-US" sz="2000" dirty="0">
                <a:latin typeface="Courier"/>
                <a:cs typeface="Courier"/>
              </a:rPr>
              <a:t>(rep, ("POINTS", "</a:t>
            </a:r>
            <a:r>
              <a:rPr lang="en-US" sz="2000" dirty="0" err="1">
                <a:latin typeface="Courier"/>
                <a:cs typeface="Courier"/>
              </a:rPr>
              <a:t>vtkProcessId</a:t>
            </a:r>
            <a:r>
              <a:rPr lang="en-US" sz="2000" dirty="0">
                <a:latin typeface="Courier"/>
                <a:cs typeface="Courier"/>
              </a:rPr>
              <a:t>"))</a:t>
            </a:r>
          </a:p>
          <a:p>
            <a:pPr marL="171450" indent="0">
              <a:buNone/>
            </a:pPr>
            <a:r>
              <a:rPr lang="en-US" sz="2000" dirty="0">
                <a:latin typeface="Courier"/>
                <a:cs typeface="Courier"/>
              </a:rPr>
              <a:t>Render() </a:t>
            </a:r>
            <a:r>
              <a:rPr lang="en-US" sz="2000" dirty="0" err="1">
                <a:latin typeface="Courier"/>
                <a:cs typeface="Courier"/>
              </a:rPr>
              <a:t>rep.RescaleTransferFunctionToDataRange</a:t>
            </a:r>
            <a:r>
              <a:rPr lang="en-US" sz="2000" dirty="0">
                <a:latin typeface="Courier"/>
                <a:cs typeface="Courier"/>
              </a:rPr>
              <a:t>(True) Render()</a:t>
            </a:r>
          </a:p>
          <a:p>
            <a:pPr marL="171450" indent="0">
              <a:buNone/>
            </a:pPr>
            <a:r>
              <a:rPr lang="en-US" sz="2000" dirty="0" err="1">
                <a:latin typeface="Courier"/>
                <a:cs typeface="Courier"/>
              </a:rPr>
              <a:t>WriteImage</a:t>
            </a:r>
            <a:r>
              <a:rPr lang="en-US" sz="2000" dirty="0">
                <a:latin typeface="Courier"/>
                <a:cs typeface="Courier"/>
              </a:rPr>
              <a:t>("</a:t>
            </a:r>
            <a:r>
              <a:rPr lang="en-US" sz="2000" dirty="0" err="1">
                <a:latin typeface="Courier"/>
                <a:cs typeface="Courier"/>
              </a:rPr>
              <a:t>parasphere.png</a:t>
            </a:r>
            <a:r>
              <a:rPr lang="en-US" sz="2000" dirty="0">
                <a:latin typeface="Courier"/>
                <a:cs typeface="Courier"/>
              </a:rPr>
              <a:t>")</a:t>
            </a:r>
          </a:p>
          <a:p>
            <a:endParaRPr lang="en-US" sz="1600" dirty="0"/>
          </a:p>
          <a:p>
            <a:r>
              <a:rPr lang="en-US" sz="2400" dirty="0"/>
              <a:t>Run it in parallel</a:t>
            </a:r>
          </a:p>
          <a:p>
            <a:pPr marL="171450" indent="0">
              <a:buNone/>
            </a:pPr>
            <a:r>
              <a:rPr lang="en-US" sz="1800" dirty="0">
                <a:latin typeface="Courier"/>
                <a:cs typeface="Courier"/>
              </a:rPr>
              <a:t>&lt;path to&gt;</a:t>
            </a:r>
            <a:r>
              <a:rPr lang="en-US" sz="1800" dirty="0" err="1">
                <a:latin typeface="Courier"/>
                <a:cs typeface="Courier"/>
              </a:rPr>
              <a:t>mpiexec</a:t>
            </a:r>
            <a:r>
              <a:rPr lang="en-US" sz="1800" dirty="0">
                <a:latin typeface="Courier"/>
                <a:cs typeface="Courier"/>
              </a:rPr>
              <a:t> -</a:t>
            </a:r>
            <a:r>
              <a:rPr lang="en-US" sz="1800" dirty="0" err="1">
                <a:latin typeface="Courier"/>
                <a:cs typeface="Courier"/>
              </a:rPr>
              <a:t>np</a:t>
            </a:r>
            <a:r>
              <a:rPr lang="en-US" sz="1800" dirty="0">
                <a:latin typeface="Courier"/>
                <a:cs typeface="Courier"/>
              </a:rPr>
              <a:t> 4 \</a:t>
            </a:r>
          </a:p>
          <a:p>
            <a:pPr marL="171450" indent="0">
              <a:buNone/>
            </a:pPr>
            <a:r>
              <a:rPr lang="en-US" sz="1800" dirty="0">
                <a:latin typeface="Courier"/>
                <a:cs typeface="Courier"/>
              </a:rPr>
              <a:t> &lt;path to&gt;</a:t>
            </a:r>
            <a:r>
              <a:rPr lang="en-US" sz="1800" dirty="0" err="1">
                <a:latin typeface="Courier"/>
                <a:cs typeface="Courier"/>
              </a:rPr>
              <a:t>pvbatch</a:t>
            </a:r>
            <a:r>
              <a:rPr lang="en-US" sz="1800" dirty="0">
                <a:latin typeface="Courier"/>
                <a:cs typeface="Courier"/>
              </a:rPr>
              <a:t> </a:t>
            </a:r>
            <a:r>
              <a:rPr lang="en-US" sz="1800" dirty="0" err="1">
                <a:latin typeface="Courier"/>
                <a:cs typeface="Courier"/>
              </a:rPr>
              <a:t>parasphere.py</a:t>
            </a:r>
            <a:r>
              <a:rPr lang="en-US" sz="1800" dirty="0">
                <a:latin typeface="Courier"/>
                <a:cs typeface="Courier"/>
              </a:rPr>
              <a:t> </a:t>
            </a:r>
          </a:p>
          <a:p>
            <a:pPr marL="171450" indent="0">
              <a:buNone/>
            </a:pPr>
            <a:endParaRPr lang="en-US" sz="1800" dirty="0">
              <a:latin typeface="Courier"/>
              <a:cs typeface="Courier"/>
            </a:endParaRPr>
          </a:p>
        </p:txBody>
      </p:sp>
      <p:pic>
        <p:nvPicPr>
          <p:cNvPr id="5" name="Picture 4" descr="parasp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Tree>
    <p:extLst>
      <p:ext uri="{BB962C8B-B14F-4D97-AF65-F5344CB8AC3E}">
        <p14:creationId xmlns:p14="http://schemas.microsoft.com/office/powerpoint/2010/main" val="1227719201"/>
      </p:ext>
    </p:extLst>
  </p:cSld>
  <p:clrMapOvr>
    <a:masterClrMapping/>
  </p:clrMapOvr>
  <p:transition>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Batch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More generally</a:t>
            </a:r>
          </a:p>
          <a:p>
            <a:pPr marL="171450" indent="0">
              <a:buNone/>
            </a:pPr>
            <a:r>
              <a:rPr lang="en-US" sz="2000" dirty="0" err="1">
                <a:latin typeface="Courier"/>
                <a:cs typeface="Courier"/>
              </a:rPr>
              <a:t>qsub</a:t>
            </a:r>
            <a:r>
              <a:rPr lang="en-US" sz="2000" dirty="0">
                <a:latin typeface="Courier"/>
                <a:cs typeface="Courier"/>
              </a:rPr>
              <a:t> -A &lt;project to charge compute time to&gt; \ </a:t>
            </a:r>
          </a:p>
          <a:p>
            <a:pPr marL="171450" indent="0">
              <a:buNone/>
            </a:pPr>
            <a:r>
              <a:rPr lang="en-US" sz="2000" dirty="0">
                <a:latin typeface="Courier"/>
                <a:cs typeface="Courier"/>
              </a:rPr>
              <a:t>  -N &lt;number of nodes&gt; \ </a:t>
            </a:r>
          </a:p>
          <a:p>
            <a:pPr marL="171450" indent="0">
              <a:buNone/>
            </a:pPr>
            <a:r>
              <a:rPr lang="en-US" sz="2000" dirty="0">
                <a:latin typeface="Courier"/>
                <a:cs typeface="Courier"/>
              </a:rPr>
              <a:t>  -n &lt;number of processors on each node&gt; \</a:t>
            </a:r>
          </a:p>
          <a:p>
            <a:pPr marL="171450" indent="0">
              <a:buNone/>
            </a:pPr>
            <a:r>
              <a:rPr lang="en-US" sz="2000" dirty="0">
                <a:latin typeface="Courier"/>
                <a:cs typeface="Courier"/>
              </a:rPr>
              <a:t>  </a:t>
            </a:r>
            <a:r>
              <a:rPr lang="en-US" sz="2000" dirty="0" err="1">
                <a:latin typeface="Courier"/>
                <a:cs typeface="Courier"/>
              </a:rPr>
              <a:t>mpiexec</a:t>
            </a:r>
            <a:r>
              <a:rPr lang="en-US" sz="2000" dirty="0">
                <a:latin typeface="Courier"/>
                <a:cs typeface="Courier"/>
              </a:rPr>
              <a:t> -</a:t>
            </a:r>
            <a:r>
              <a:rPr lang="en-US" sz="2000" dirty="0" err="1">
                <a:latin typeface="Courier"/>
                <a:cs typeface="Courier"/>
              </a:rPr>
              <a:t>np</a:t>
            </a:r>
            <a:r>
              <a:rPr lang="en-US" sz="2000" dirty="0">
                <a:latin typeface="Courier"/>
                <a:cs typeface="Courier"/>
              </a:rPr>
              <a:t> &lt;N*n&gt; \ </a:t>
            </a:r>
          </a:p>
          <a:p>
            <a:pPr marL="171450" indent="0">
              <a:buNone/>
            </a:pPr>
            <a:r>
              <a:rPr lang="en-US" sz="2000" dirty="0">
                <a:latin typeface="Courier"/>
                <a:cs typeface="Courier"/>
              </a:rPr>
              <a:t>    </a:t>
            </a:r>
            <a:r>
              <a:rPr lang="en-US" sz="2000" dirty="0" err="1">
                <a:latin typeface="Courier"/>
                <a:cs typeface="Courier"/>
              </a:rPr>
              <a:t>pvbatch</a:t>
            </a:r>
            <a:r>
              <a:rPr lang="en-US" sz="2000" dirty="0">
                <a:latin typeface="Courier"/>
                <a:cs typeface="Courier"/>
              </a:rPr>
              <a:t> &lt;arguments for </a:t>
            </a:r>
            <a:r>
              <a:rPr lang="en-US" sz="2000" dirty="0" err="1">
                <a:latin typeface="Courier"/>
                <a:cs typeface="Courier"/>
              </a:rPr>
              <a:t>pvbatch</a:t>
            </a:r>
            <a:r>
              <a:rPr lang="en-US" sz="2000" dirty="0">
                <a:latin typeface="Courier"/>
                <a:cs typeface="Courier"/>
              </a:rPr>
              <a:t>&gt; \</a:t>
            </a:r>
          </a:p>
          <a:p>
            <a:pPr marL="171450" indent="0">
              <a:buNone/>
            </a:pPr>
            <a:r>
              <a:rPr lang="en-US" sz="2000" dirty="0">
                <a:latin typeface="Courier"/>
                <a:cs typeface="Courier"/>
              </a:rPr>
              <a:t>    </a:t>
            </a:r>
            <a:r>
              <a:rPr lang="en-US" sz="2000" dirty="0" err="1">
                <a:latin typeface="Courier"/>
                <a:cs typeface="Courier"/>
              </a:rPr>
              <a:t>script.py</a:t>
            </a:r>
            <a:r>
              <a:rPr lang="en-US" sz="2000" dirty="0">
                <a:latin typeface="Courier"/>
                <a:cs typeface="Courier"/>
              </a:rPr>
              <a:t> &lt;arguments for Python script&gt; </a:t>
            </a:r>
          </a:p>
          <a:p>
            <a:endParaRPr lang="en-US" sz="2000" dirty="0"/>
          </a:p>
          <a:p>
            <a:r>
              <a:rPr lang="en-US" sz="2400" dirty="0"/>
              <a:t>Consult system administrators for syntax</a:t>
            </a:r>
          </a:p>
          <a:p>
            <a:endParaRPr lang="en-US" sz="1600" dirty="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2213309315"/>
      </p:ext>
    </p:extLst>
  </p:cSld>
  <p:clrMapOvr>
    <a:masterClrMapping/>
  </p:clrMapOvr>
  <p:transition>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Run </a:t>
            </a:r>
            <a:r>
              <a:rPr lang="en-US" sz="2400" dirty="0" err="1"/>
              <a:t>pvserver</a:t>
            </a:r>
            <a:r>
              <a:rPr lang="en-US" sz="2400" dirty="0"/>
              <a:t> instead, but still in parallel</a:t>
            </a:r>
          </a:p>
          <a:p>
            <a:pPr marL="171450" indent="0">
              <a:buNone/>
            </a:pPr>
            <a:r>
              <a:rPr lang="en-US" sz="2400" dirty="0">
                <a:latin typeface="Courier"/>
                <a:cs typeface="Courier"/>
              </a:rPr>
              <a:t>&lt;path to&gt;</a:t>
            </a:r>
            <a:r>
              <a:rPr lang="en-US" sz="2400" dirty="0" err="1">
                <a:latin typeface="Courier"/>
                <a:cs typeface="Courier"/>
              </a:rPr>
              <a:t>mpiexec</a:t>
            </a:r>
            <a:r>
              <a:rPr lang="en-US" sz="2400" dirty="0">
                <a:latin typeface="Courier"/>
                <a:cs typeface="Courier"/>
              </a:rPr>
              <a:t> -</a:t>
            </a:r>
            <a:r>
              <a:rPr lang="en-US" sz="2400" dirty="0" err="1">
                <a:latin typeface="Courier"/>
                <a:cs typeface="Courier"/>
              </a:rPr>
              <a:t>np</a:t>
            </a:r>
            <a:r>
              <a:rPr lang="en-US" sz="2400" dirty="0">
                <a:latin typeface="Courier"/>
                <a:cs typeface="Courier"/>
              </a:rPr>
              <a:t> 4 \</a:t>
            </a:r>
          </a:p>
          <a:p>
            <a:pPr marL="171450" indent="0">
              <a:buNone/>
            </a:pPr>
            <a:r>
              <a:rPr lang="en-US" sz="2400" dirty="0">
                <a:latin typeface="Courier"/>
                <a:cs typeface="Courier"/>
              </a:rPr>
              <a:t> &lt;path to&gt;</a:t>
            </a:r>
            <a:r>
              <a:rPr lang="en-US" sz="2400" dirty="0" err="1">
                <a:latin typeface="Courier"/>
                <a:cs typeface="Courier"/>
              </a:rPr>
              <a:t>pvserver</a:t>
            </a:r>
            <a:r>
              <a:rPr lang="en-US" sz="2400" dirty="0">
                <a:latin typeface="Courier"/>
                <a:cs typeface="Courier"/>
              </a:rPr>
              <a:t> &amp;</a:t>
            </a:r>
          </a:p>
          <a:p>
            <a:pPr marL="171450" indent="0">
              <a:buNone/>
            </a:pPr>
            <a:endParaRPr lang="en-US" sz="2400" dirty="0">
              <a:latin typeface="Courier"/>
              <a:cs typeface="Courier"/>
            </a:endParaRPr>
          </a:p>
          <a:p>
            <a:pPr marL="171450" indent="0">
              <a:buNone/>
            </a:pPr>
            <a:endParaRPr lang="en-US" sz="2400" dirty="0">
              <a:latin typeface="Courier"/>
              <a:cs typeface="Courier"/>
            </a:endParaRPr>
          </a:p>
          <a:p>
            <a:pPr marL="171450" indent="0">
              <a:buNone/>
            </a:pPr>
            <a:endParaRPr lang="en-US" sz="2400" dirty="0">
              <a:latin typeface="Courier"/>
              <a:cs typeface="Courier"/>
            </a:endParaRPr>
          </a:p>
          <a:p>
            <a:endParaRPr lang="en-US" sz="2400" dirty="0"/>
          </a:p>
          <a:p>
            <a:endParaRPr lang="en-US" sz="2400" dirty="0"/>
          </a:p>
          <a:p>
            <a:endParaRPr lang="en-US" sz="2400" dirty="0"/>
          </a:p>
          <a:p>
            <a:endParaRPr lang="en-US" sz="1600" dirty="0"/>
          </a:p>
          <a:p>
            <a:pPr marL="171450" indent="0">
              <a:buNone/>
            </a:pPr>
            <a:endParaRPr lang="en-US" sz="1800" dirty="0">
              <a:latin typeface="Courier"/>
              <a:cs typeface="Courier"/>
            </a:endParaRPr>
          </a:p>
        </p:txBody>
      </p:sp>
      <p:sp>
        <p:nvSpPr>
          <p:cNvPr id="6" name="TextBox 5"/>
          <p:cNvSpPr txBox="1"/>
          <p:nvPr/>
        </p:nvSpPr>
        <p:spPr>
          <a:xfrm>
            <a:off x="304800" y="3276600"/>
            <a:ext cx="8534400" cy="1938992"/>
          </a:xfrm>
          <a:prstGeom prst="rect">
            <a:avLst/>
          </a:prstGeom>
          <a:noFill/>
        </p:spPr>
        <p:txBody>
          <a:bodyPr wrap="square" rtlCol="0">
            <a:spAutoFit/>
          </a:bodyPr>
          <a:lstStyle/>
          <a:p>
            <a:r>
              <a:rPr lang="en-US" dirty="0"/>
              <a:t>$ /Applications/</a:t>
            </a:r>
            <a:r>
              <a:rPr lang="en-US" dirty="0" err="1"/>
              <a:t>paraview.app</a:t>
            </a:r>
            <a:r>
              <a:rPr lang="en-US" dirty="0"/>
              <a:t>/Contents/</a:t>
            </a:r>
            <a:r>
              <a:rPr lang="en-US" dirty="0" err="1"/>
              <a:t>MacOS</a:t>
            </a:r>
            <a:r>
              <a:rPr lang="en-US" dirty="0"/>
              <a:t>/</a:t>
            </a:r>
            <a:r>
              <a:rPr lang="en-US" dirty="0" err="1"/>
              <a:t>mpiexec</a:t>
            </a:r>
            <a:r>
              <a:rPr lang="en-US" dirty="0"/>
              <a:t> -</a:t>
            </a:r>
            <a:r>
              <a:rPr lang="en-US" dirty="0" err="1"/>
              <a:t>np</a:t>
            </a:r>
            <a:r>
              <a:rPr lang="en-US" dirty="0"/>
              <a:t> 4 \</a:t>
            </a:r>
          </a:p>
          <a:p>
            <a:r>
              <a:rPr lang="en-US" dirty="0"/>
              <a:t>/Applications/</a:t>
            </a:r>
            <a:r>
              <a:rPr lang="en-US" dirty="0" err="1"/>
              <a:t>paraview.app</a:t>
            </a:r>
            <a:r>
              <a:rPr lang="en-US" dirty="0"/>
              <a:t>/Contents/bin/</a:t>
            </a:r>
            <a:r>
              <a:rPr lang="en-US" dirty="0" err="1"/>
              <a:t>pvserver</a:t>
            </a:r>
            <a:r>
              <a:rPr lang="en-US" dirty="0"/>
              <a:t> &amp;</a:t>
            </a:r>
          </a:p>
          <a:p>
            <a:r>
              <a:rPr lang="en-US" dirty="0"/>
              <a:t>Waiting for client...</a:t>
            </a:r>
          </a:p>
          <a:p>
            <a:r>
              <a:rPr lang="en-US" dirty="0"/>
              <a:t>Connection URL: </a:t>
            </a:r>
            <a:r>
              <a:rPr lang="en-US" dirty="0" err="1"/>
              <a:t>cs</a:t>
            </a:r>
            <a:r>
              <a:rPr lang="en-US" dirty="0"/>
              <a:t>://kaltuel.local:11111</a:t>
            </a:r>
          </a:p>
          <a:p>
            <a:r>
              <a:rPr lang="en-US" dirty="0"/>
              <a:t>Accepting connection(s): kaltuel.local:11111</a:t>
            </a:r>
          </a:p>
        </p:txBody>
      </p:sp>
    </p:spTree>
    <p:extLst>
      <p:ext uri="{BB962C8B-B14F-4D97-AF65-F5344CB8AC3E}">
        <p14:creationId xmlns:p14="http://schemas.microsoft.com/office/powerpoint/2010/main" val="3485568840"/>
      </p:ext>
    </p:extLst>
  </p:cSld>
  <p:clrMapOvr>
    <a:masterClrMapping/>
  </p:clrMapOvr>
  <p:transition>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Start ParaView GUI</a:t>
            </a:r>
          </a:p>
          <a:p>
            <a:endParaRPr lang="en-US" sz="2400" dirty="0"/>
          </a:p>
          <a:p>
            <a:r>
              <a:rPr lang="en-US" sz="2400" dirty="0"/>
              <a:t>        Connect</a:t>
            </a:r>
          </a:p>
          <a:p>
            <a:endParaRPr lang="en-US" sz="2400" dirty="0"/>
          </a:p>
          <a:p>
            <a:endParaRPr lang="en-US" sz="2400" dirty="0"/>
          </a:p>
          <a:p>
            <a:endParaRPr lang="en-US" sz="2400" dirty="0"/>
          </a:p>
          <a:p>
            <a:pPr marL="171450" indent="0">
              <a:buNone/>
            </a:pPr>
            <a:endParaRPr lang="en-US" sz="2400" dirty="0"/>
          </a:p>
          <a:p>
            <a:r>
              <a:rPr lang="en-US" sz="2400" dirty="0"/>
              <a:t>Add Server</a:t>
            </a:r>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2819400" y="4648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58775605"/>
      </p:ext>
    </p:extLst>
  </p:cSld>
  <p:clrMapOvr>
    <a:masterClrMapping/>
  </p:clrMapOvr>
  <p:transition>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Specify an TCP/IP path</a:t>
            </a:r>
          </a:p>
          <a:p>
            <a:r>
              <a:rPr lang="en-US" sz="2400" dirty="0"/>
              <a:t>Just change nick name to “my computer” in this case</a:t>
            </a:r>
          </a:p>
          <a:p>
            <a:endParaRPr lang="en-US" sz="2400" dirty="0"/>
          </a:p>
          <a:p>
            <a:endParaRPr lang="en-US" sz="2400" dirty="0"/>
          </a:p>
          <a:p>
            <a:endParaRPr lang="en-US" sz="2400" dirty="0"/>
          </a:p>
          <a:p>
            <a:endParaRPr lang="en-US" sz="2400" dirty="0"/>
          </a:p>
          <a:p>
            <a:endParaRPr lang="en-US" sz="2400" dirty="0"/>
          </a:p>
          <a:p>
            <a:pPr marL="171450" indent="0">
              <a:buNone/>
            </a:pPr>
            <a:endParaRPr lang="en-US" sz="2400" dirty="0"/>
          </a:p>
          <a:p>
            <a:pPr marL="171450" indent="0">
              <a:buNone/>
            </a:pPr>
            <a:endParaRPr lang="en-US" sz="2400" dirty="0"/>
          </a:p>
          <a:p>
            <a:endParaRPr lang="en-US" sz="1600" dirty="0"/>
          </a:p>
          <a:p>
            <a:pPr marL="171450" indent="0">
              <a:buNone/>
            </a:pPr>
            <a:endParaRPr lang="en-US" sz="1800" dirty="0">
              <a:latin typeface="Courier"/>
              <a:cs typeface="Courier"/>
            </a:endParaRPr>
          </a:p>
        </p:txBody>
      </p:sp>
      <p:pic>
        <p:nvPicPr>
          <p:cNvPr id="7" name="Picture 6" descr="serverconfig.png"/>
          <p:cNvPicPr>
            <a:picLocks noChangeAspect="1"/>
          </p:cNvPicPr>
          <p:nvPr/>
        </p:nvPicPr>
        <p:blipFill rotWithShape="1">
          <a:blip r:embed="rId2">
            <a:extLst>
              <a:ext uri="{28A0092B-C50C-407E-A947-70E740481C1C}">
                <a14:useLocalDpi xmlns:a14="http://schemas.microsoft.com/office/drawing/2010/main" val="0"/>
              </a:ext>
            </a:extLst>
          </a:blip>
          <a:srcRect t="-1" b="32754"/>
          <a:stretch/>
        </p:blipFill>
        <p:spPr>
          <a:xfrm>
            <a:off x="1219200" y="2634872"/>
            <a:ext cx="6629400" cy="3383280"/>
          </a:xfrm>
          <a:prstGeom prst="rect">
            <a:avLst/>
          </a:prstGeom>
        </p:spPr>
      </p:pic>
      <p:sp>
        <p:nvSpPr>
          <p:cNvPr id="8" name="TextBox 7"/>
          <p:cNvSpPr txBox="1"/>
          <p:nvPr/>
        </p:nvSpPr>
        <p:spPr>
          <a:xfrm>
            <a:off x="2362200" y="2971800"/>
            <a:ext cx="5334000" cy="369332"/>
          </a:xfrm>
          <a:prstGeom prst="rect">
            <a:avLst/>
          </a:prstGeom>
          <a:solidFill>
            <a:schemeClr val="accent6">
              <a:lumMod val="60000"/>
              <a:lumOff val="40000"/>
            </a:schemeClr>
          </a:solidFill>
        </p:spPr>
        <p:txBody>
          <a:bodyPr wrap="square" rtlCol="0">
            <a:spAutoFit/>
          </a:bodyPr>
          <a:lstStyle/>
          <a:p>
            <a:r>
              <a:rPr lang="en-US" sz="1800" dirty="0">
                <a:latin typeface="+mj-lt"/>
              </a:rPr>
              <a:t>my computer</a:t>
            </a:r>
          </a:p>
        </p:txBody>
      </p:sp>
    </p:spTree>
    <p:extLst>
      <p:ext uri="{BB962C8B-B14F-4D97-AF65-F5344CB8AC3E}">
        <p14:creationId xmlns:p14="http://schemas.microsoft.com/office/powerpoint/2010/main" val="3083926233"/>
      </p:ext>
    </p:extLst>
  </p:cSld>
  <p:clrMapOvr>
    <a:masterClrMapping/>
  </p:clrMapOvr>
  <p:transition>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err="1"/>
              <a:t>pvserver</a:t>
            </a:r>
            <a:r>
              <a:rPr lang="en-US" sz="2400" dirty="0"/>
              <a:t> already waiting, so keep </a:t>
            </a:r>
            <a:r>
              <a:rPr lang="en-US" sz="2400" dirty="0">
                <a:latin typeface="Courier"/>
                <a:cs typeface="Courier"/>
              </a:rPr>
              <a:t>Manual</a:t>
            </a:r>
            <a:r>
              <a:rPr lang="en-US" sz="2400" dirty="0"/>
              <a:t> connection</a:t>
            </a:r>
            <a:endParaRPr lang="en-US" sz="1800" dirty="0">
              <a:latin typeface="Courier"/>
              <a:cs typeface="Courier"/>
            </a:endParaRPr>
          </a:p>
        </p:txBody>
      </p:sp>
      <p:pic>
        <p:nvPicPr>
          <p:cNvPr id="7" name="Picture 6" descr="launchconfig.png"/>
          <p:cNvPicPr>
            <a:picLocks noChangeAspect="1"/>
          </p:cNvPicPr>
          <p:nvPr/>
        </p:nvPicPr>
        <p:blipFill rotWithShape="1">
          <a:blip r:embed="rId2">
            <a:extLst>
              <a:ext uri="{28A0092B-C50C-407E-A947-70E740481C1C}">
                <a14:useLocalDpi xmlns:a14="http://schemas.microsoft.com/office/drawing/2010/main" val="0"/>
              </a:ext>
            </a:extLst>
          </a:blip>
          <a:srcRect t="5" b="34319"/>
          <a:stretch/>
        </p:blipFill>
        <p:spPr>
          <a:xfrm>
            <a:off x="1219200" y="2667000"/>
            <a:ext cx="6656305" cy="3328416"/>
          </a:xfrm>
          <a:prstGeom prst="rect">
            <a:avLst/>
          </a:prstGeom>
        </p:spPr>
      </p:pic>
    </p:spTree>
    <p:extLst>
      <p:ext uri="{BB962C8B-B14F-4D97-AF65-F5344CB8AC3E}">
        <p14:creationId xmlns:p14="http://schemas.microsoft.com/office/powerpoint/2010/main" val="2714193856"/>
      </p:ext>
    </p:extLst>
  </p:cSld>
  <p:clrMapOvr>
    <a:masterClrMapping/>
  </p:clrMapOvr>
  <p:transition>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r>
              <a:rPr lang="en-US" sz="2400" dirty="0"/>
              <a:t>Start ParaView GUI</a:t>
            </a:r>
          </a:p>
          <a:p>
            <a:endParaRPr lang="en-US" sz="2400" dirty="0"/>
          </a:p>
          <a:p>
            <a:r>
              <a:rPr lang="en-US" sz="2400" dirty="0"/>
              <a:t>        Connect</a:t>
            </a:r>
          </a:p>
          <a:p>
            <a:endParaRPr lang="en-US" sz="2400" dirty="0"/>
          </a:p>
          <a:p>
            <a:endParaRPr lang="en-US" sz="2400" dirty="0"/>
          </a:p>
          <a:p>
            <a:endParaRPr lang="en-US" sz="2400" dirty="0"/>
          </a:p>
          <a:p>
            <a:endParaRPr lang="en-US" sz="2400" dirty="0"/>
          </a:p>
          <a:p>
            <a:pPr marL="171450" indent="0">
              <a:buNone/>
            </a:pPr>
            <a:endParaRPr lang="en-US" sz="2400" dirty="0"/>
          </a:p>
          <a:p>
            <a:r>
              <a:rPr lang="en-US" sz="2400" dirty="0"/>
              <a:t>Fetch Servers</a:t>
            </a:r>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6477000" y="4953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16203916"/>
      </p:ext>
    </p:extLst>
  </p:cSld>
  <p:clrMapOvr>
    <a:masterClrMapping/>
  </p:clrMapOvr>
  <p:transition>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endParaRPr lang="en-US" sz="2400" dirty="0"/>
          </a:p>
          <a:p>
            <a:endParaRPr lang="en-US" sz="2400" dirty="0"/>
          </a:p>
          <a:p>
            <a:endParaRPr lang="en-US" sz="2400" dirty="0"/>
          </a:p>
          <a:p>
            <a:endParaRPr lang="en-US" sz="2400" dirty="0"/>
          </a:p>
          <a:p>
            <a:endParaRPr lang="en-US" sz="2400" dirty="0"/>
          </a:p>
          <a:p>
            <a:r>
              <a:rPr lang="en-US" sz="2400" dirty="0"/>
              <a:t>Prerequisites on local machine:</a:t>
            </a:r>
          </a:p>
          <a:p>
            <a:pPr lvl="1"/>
            <a:r>
              <a:rPr lang="en-US" sz="2200" dirty="0"/>
              <a:t>Windows - need Putty (i.e. </a:t>
            </a:r>
            <a:r>
              <a:rPr lang="en-US" sz="2200" dirty="0" err="1"/>
              <a:t>ssh</a:t>
            </a:r>
            <a:r>
              <a:rPr lang="en-US" sz="2200" dirty="0"/>
              <a:t>) for secure connection</a:t>
            </a:r>
          </a:p>
          <a:p>
            <a:pPr lvl="1"/>
            <a:r>
              <a:rPr lang="en-US" sz="2200" dirty="0"/>
              <a:t>Mac - need </a:t>
            </a:r>
            <a:r>
              <a:rPr lang="en-US" sz="2200" dirty="0" err="1"/>
              <a:t>XQuartz</a:t>
            </a:r>
            <a:r>
              <a:rPr lang="en-US" sz="2200" dirty="0"/>
              <a:t> (i.e. X11)  for login terminal </a:t>
            </a:r>
          </a:p>
          <a:p>
            <a:pPr lvl="1"/>
            <a:r>
              <a:rPr lang="en-US" sz="2200" dirty="0"/>
              <a:t>Linux - typically OK but do know ‘which </a:t>
            </a:r>
            <a:r>
              <a:rPr lang="en-US" sz="2200" dirty="0" err="1"/>
              <a:t>xterm</a:t>
            </a:r>
            <a:r>
              <a:rPr lang="en-US" sz="2200" dirty="0"/>
              <a:t>’</a:t>
            </a:r>
          </a:p>
          <a:p>
            <a:endParaRPr lang="en-US" sz="1600" dirty="0"/>
          </a:p>
          <a:p>
            <a:pPr marL="171450" indent="0">
              <a:buNone/>
            </a:pPr>
            <a:endParaRPr lang="en-US" sz="1800" dirty="0">
              <a:latin typeface="Courier"/>
              <a:cs typeface="Courier"/>
            </a:endParaRPr>
          </a:p>
        </p:txBody>
      </p:sp>
      <p:pic>
        <p:nvPicPr>
          <p:cNvPr id="7" name="Picture 6" descr="119710123263398684DTRave_Cartoon_Computer_and_Desktop.svg.thu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561" y="2280463"/>
            <a:ext cx="1074678" cy="848995"/>
          </a:xfrm>
          <a:prstGeom prst="rect">
            <a:avLst/>
          </a:prstGeom>
        </p:spPr>
      </p:pic>
      <p:pic>
        <p:nvPicPr>
          <p:cNvPr id="8" name="Picture 7" descr="11949856421169714480network_cloud.svg.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438400"/>
            <a:ext cx="666154" cy="506277"/>
          </a:xfrm>
          <a:prstGeom prst="rect">
            <a:avLst/>
          </a:prstGeom>
        </p:spPr>
      </p:pic>
      <p:pic>
        <p:nvPicPr>
          <p:cNvPr id="9" name="Picture 8" descr="320px-CRAY_X-MP_IMG_91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59" y="2128770"/>
            <a:ext cx="1690948" cy="1125537"/>
          </a:xfrm>
          <a:prstGeom prst="rect">
            <a:avLst/>
          </a:prstGeom>
        </p:spPr>
      </p:pic>
      <p:cxnSp>
        <p:nvCxnSpPr>
          <p:cNvPr id="10" name="Straight Connector 9"/>
          <p:cNvCxnSpPr>
            <a:stCxn id="8" idx="3"/>
            <a:endCxn id="9" idx="1"/>
          </p:cNvCxnSpPr>
          <p:nvPr/>
        </p:nvCxnSpPr>
        <p:spPr>
          <a:xfrm>
            <a:off x="4476154" y="2691539"/>
            <a:ext cx="415705" cy="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3368170" y="2620781"/>
            <a:ext cx="441830" cy="70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51074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a:ea typeface="ＭＳ Ｐゴシック" pitchFamily="-107" charset="-128"/>
            </a:endParaRPr>
          </a:p>
        </p:txBody>
      </p:sp>
    </p:spTree>
  </p:cSld>
  <p:clrMapOvr>
    <a:masterClrMapping/>
  </p:clrMapOvr>
  <p:transition>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endParaRPr lang="en-US" sz="2400" dirty="0"/>
          </a:p>
          <a:p>
            <a:endParaRPr lang="en-US" sz="2400" dirty="0"/>
          </a:p>
          <a:p>
            <a:endParaRPr lang="en-US" sz="2400" dirty="0"/>
          </a:p>
          <a:p>
            <a:pPr marL="171450" indent="0">
              <a:buNone/>
            </a:pPr>
            <a:endParaRPr lang="en-US" sz="2400" dirty="0"/>
          </a:p>
          <a:p>
            <a:endParaRPr lang="en-US" sz="2400" dirty="0"/>
          </a:p>
          <a:p>
            <a:r>
              <a:rPr lang="en-US" sz="2400" dirty="0"/>
              <a:t>Select one</a:t>
            </a:r>
          </a:p>
          <a:p>
            <a:endParaRPr lang="en-US" sz="2400" dirty="0"/>
          </a:p>
          <a:p>
            <a:endParaRPr lang="en-US" sz="2400" dirty="0"/>
          </a:p>
          <a:p>
            <a:pPr marL="171450" indent="0">
              <a:buNone/>
            </a:pPr>
            <a:endParaRPr lang="en-US" sz="2400" dirty="0"/>
          </a:p>
          <a:p>
            <a:r>
              <a:rPr lang="en-US" sz="2400" dirty="0"/>
              <a:t>Import it</a:t>
            </a:r>
          </a:p>
          <a:p>
            <a:endParaRPr lang="en-US" sz="2400" dirty="0"/>
          </a:p>
          <a:p>
            <a:endParaRPr lang="en-US" sz="1600" dirty="0"/>
          </a:p>
          <a:p>
            <a:pPr marL="171450" indent="0">
              <a:buNone/>
            </a:pPr>
            <a:endParaRPr lang="en-US" sz="1800" dirty="0">
              <a:latin typeface="Courier"/>
              <a:cs typeface="Courier"/>
            </a:endParaRPr>
          </a:p>
        </p:txBody>
      </p:sp>
      <p:pic>
        <p:nvPicPr>
          <p:cNvPr id="10" name="Picture 9" descr="Screen Shot 2016-08-25 at 11.1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676400"/>
            <a:ext cx="6098117" cy="4651106"/>
          </a:xfrm>
          <a:prstGeom prst="rect">
            <a:avLst/>
          </a:prstGeom>
        </p:spPr>
      </p:pic>
      <p:sp>
        <p:nvSpPr>
          <p:cNvPr id="9" name="Oval 8"/>
          <p:cNvSpPr/>
          <p:nvPr/>
        </p:nvSpPr>
        <p:spPr bwMode="auto">
          <a:xfrm>
            <a:off x="6019800" y="5715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2819400" y="3886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213463"/>
      </p:ext>
    </p:extLst>
  </p:cSld>
  <p:clrMapOvr>
    <a:masterClrMapping/>
  </p:clrMapOvr>
  <p:transition>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r>
              <a:rPr lang="en-US" sz="2400" dirty="0"/>
              <a:t>Click </a:t>
            </a:r>
            <a:r>
              <a:rPr lang="en-US" sz="2400" dirty="0">
                <a:latin typeface="Courier"/>
                <a:cs typeface="Courier"/>
              </a:rPr>
              <a:t>Connect </a:t>
            </a:r>
            <a:r>
              <a:rPr lang="en-US" sz="2400" dirty="0"/>
              <a:t>then</a:t>
            </a:r>
          </a:p>
          <a:p>
            <a:endParaRPr lang="en-US" sz="1000" dirty="0"/>
          </a:p>
          <a:p>
            <a:r>
              <a:rPr lang="en-US" sz="2400" dirty="0"/>
              <a:t>Configure session</a:t>
            </a:r>
          </a:p>
          <a:p>
            <a:pPr lvl="1"/>
            <a:r>
              <a:rPr lang="en-US" sz="2200" dirty="0"/>
              <a:t>Local terminal and </a:t>
            </a:r>
            <a:r>
              <a:rPr lang="en-US" sz="2200" dirty="0" err="1"/>
              <a:t>ssh</a:t>
            </a:r>
            <a:r>
              <a:rPr lang="en-US" sz="2200" dirty="0"/>
              <a:t> exes</a:t>
            </a:r>
          </a:p>
          <a:p>
            <a:pPr lvl="1"/>
            <a:r>
              <a:rPr lang="en-US" sz="2200" dirty="0"/>
              <a:t>ParaView version</a:t>
            </a:r>
            <a:endParaRPr lang="en-US" sz="2400" dirty="0"/>
          </a:p>
          <a:p>
            <a:pPr lvl="1"/>
            <a:r>
              <a:rPr lang="en-US" sz="2200" dirty="0"/>
              <a:t>Remote username</a:t>
            </a:r>
          </a:p>
          <a:p>
            <a:pPr lvl="1"/>
            <a:r>
              <a:rPr lang="en-US" sz="2200" dirty="0"/>
              <a:t>Number of nodes</a:t>
            </a:r>
          </a:p>
          <a:p>
            <a:pPr lvl="1"/>
            <a:r>
              <a:rPr lang="en-US" sz="2200" dirty="0"/>
              <a:t>Amount of time</a:t>
            </a:r>
          </a:p>
          <a:p>
            <a:pPr lvl="1"/>
            <a:r>
              <a:rPr lang="en-US" sz="2200" dirty="0"/>
              <a:t>Remote project</a:t>
            </a:r>
            <a:endParaRPr lang="en-US" sz="2400" dirty="0"/>
          </a:p>
          <a:p>
            <a:pPr lvl="1"/>
            <a:r>
              <a:rPr lang="en-US" sz="2200" dirty="0"/>
              <a:t>Site specific options</a:t>
            </a:r>
          </a:p>
          <a:p>
            <a:pPr lvl="1"/>
            <a:endParaRPr lang="en-US" sz="1000" dirty="0"/>
          </a:p>
          <a:p>
            <a:r>
              <a:rPr lang="en-US" sz="2400" dirty="0"/>
              <a:t>Click </a:t>
            </a:r>
            <a:r>
              <a:rPr lang="en-US" sz="2400" dirty="0">
                <a:latin typeface="Courier"/>
                <a:cs typeface="Courier"/>
              </a:rPr>
              <a:t>OK</a:t>
            </a:r>
          </a:p>
          <a:p>
            <a:endParaRPr lang="en-US" sz="2400" dirty="0"/>
          </a:p>
          <a:p>
            <a:endParaRPr lang="en-US" sz="2400" dirty="0"/>
          </a:p>
          <a:p>
            <a:endParaRPr lang="en-US" sz="2400" dirty="0"/>
          </a:p>
          <a:p>
            <a:endParaRPr lang="en-US" sz="2400" dirty="0"/>
          </a:p>
          <a:p>
            <a:endParaRPr lang="en-US" sz="2400" dirty="0"/>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3" descr="connect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47800"/>
            <a:ext cx="4495800" cy="5274293"/>
          </a:xfrm>
          <a:prstGeom prst="rect">
            <a:avLst/>
          </a:prstGeom>
        </p:spPr>
      </p:pic>
    </p:spTree>
    <p:extLst>
      <p:ext uri="{BB962C8B-B14F-4D97-AF65-F5344CB8AC3E}">
        <p14:creationId xmlns:p14="http://schemas.microsoft.com/office/powerpoint/2010/main" val="878694386"/>
      </p:ext>
    </p:extLst>
  </p:cSld>
  <p:clrMapOvr>
    <a:masterClrMapping/>
  </p:clrMapOvr>
  <p:transition>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r>
              <a:rPr lang="en-US" sz="2400" dirty="0"/>
              <a:t>Enter credentials</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Once logged in, wait for job to reach top of queue. 3D View will return then.</a:t>
            </a:r>
          </a:p>
          <a:p>
            <a:r>
              <a:rPr lang="en-US" sz="2400" dirty="0"/>
              <a:t>File -&gt; Open, is remote system’s file system, otherwise about the same as normal</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3" descr="Screen Shot 2016-08-25 at 11.0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09800"/>
            <a:ext cx="6223000" cy="1968500"/>
          </a:xfrm>
          <a:prstGeom prst="rect">
            <a:avLst/>
          </a:prstGeom>
        </p:spPr>
      </p:pic>
    </p:spTree>
    <p:extLst>
      <p:ext uri="{BB962C8B-B14F-4D97-AF65-F5344CB8AC3E}">
        <p14:creationId xmlns:p14="http://schemas.microsoft.com/office/powerpoint/2010/main" val="888926607"/>
      </p:ext>
    </p:extLst>
  </p:cSld>
  <p:clrMapOvr>
    <a:masterClrMapping/>
  </p:clrMapOvr>
  <p:transition>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Inspector</a:t>
            </a:r>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3224450085"/>
      </p:ext>
    </p:extLst>
  </p:cSld>
  <p:clrMapOvr>
    <a:masterClrMapping/>
  </p:clrMapOvr>
  <p:transition>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Some operations will have problems.</a:t>
            </a:r>
          </a:p>
          <a:p>
            <a:pPr lvl="1"/>
            <a:r>
              <a:rPr lang="en-US">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a:ea typeface="ＭＳ Ｐゴシック" pitchFamily="-107" charset="-128"/>
              </a:rPr>
              <a:t>Advanced 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Some operations will have problems.</a:t>
            </a:r>
          </a:p>
          <a:p>
            <a:pPr lvl="1"/>
            <a:r>
              <a:rPr lang="en-US">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dirty="0">
                <a:ea typeface="ＭＳ Ｐゴシック" pitchFamily="-107" charset="-128"/>
              </a:rPr>
              <a:t>Advanced Data 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dirty="0">
                <a:ea typeface="ＭＳ Ｐゴシック" pitchFamily="-107" charset="-128"/>
              </a:rPr>
              <a:t>Advanced Data 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07165" y="1695875"/>
            <a:ext cx="6723934" cy="3955256"/>
          </a:xfrm>
          <a:prstGeom prst="rect">
            <a:avLst/>
          </a:prstGeom>
        </p:spPr>
      </p:pic>
      <p:sp>
        <p:nvSpPr>
          <p:cNvPr id="41986" name="Rectangle 4"/>
          <p:cNvSpPr>
            <a:spLocks noGrp="1" noChangeArrowheads="1"/>
          </p:cNvSpPr>
          <p:nvPr>
            <p:ph type="title"/>
          </p:nvPr>
        </p:nvSpPr>
        <p:spPr/>
        <p:txBody>
          <a:bodyPr/>
          <a:lstStyle/>
          <a:p>
            <a:r>
              <a:rPr lang="en-US">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Properties Panel</a:t>
            </a:r>
          </a:p>
        </p:txBody>
      </p:sp>
      <p:sp>
        <p:nvSpPr>
          <p:cNvPr id="41993" name="Line 11"/>
          <p:cNvSpPr>
            <a:spLocks noChangeShapeType="1"/>
          </p:cNvSpPr>
          <p:nvPr/>
        </p:nvSpPr>
        <p:spPr bwMode="auto">
          <a:xfrm flipV="1">
            <a:off x="1295400" y="1752600"/>
            <a:ext cx="1143000" cy="0"/>
          </a:xfrm>
          <a:prstGeom prst="line">
            <a:avLst/>
          </a:prstGeom>
          <a:noFill/>
          <a:ln w="3175">
            <a:solidFill>
              <a:srgbClr val="FF0000"/>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rgbClr val="FF0000"/>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rgbClr val="FF0000"/>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rgbClr val="FF0000"/>
            </a:solidFill>
            <a:round/>
            <a:headEnd/>
            <a:tailEnd/>
          </a:ln>
        </p:spPr>
        <p:txBody>
          <a:bodyPr/>
          <a:lstStyle/>
          <a:p>
            <a:endParaRPr lang="en-US"/>
          </a:p>
        </p:txBody>
      </p:sp>
      <p:sp>
        <p:nvSpPr>
          <p:cNvPr id="14" name="Text Box 9"/>
          <p:cNvSpPr txBox="1">
            <a:spLocks noChangeArrowheads="1"/>
          </p:cNvSpPr>
          <p:nvPr/>
        </p:nvSpPr>
        <p:spPr bwMode="auto">
          <a:xfrm>
            <a:off x="134815" y="4129088"/>
            <a:ext cx="1964350"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Advanced Toggle</a:t>
            </a:r>
          </a:p>
        </p:txBody>
      </p:sp>
      <p:sp>
        <p:nvSpPr>
          <p:cNvPr id="15" name="Line 14"/>
          <p:cNvSpPr>
            <a:spLocks noChangeShapeType="1"/>
          </p:cNvSpPr>
          <p:nvPr/>
        </p:nvSpPr>
        <p:spPr bwMode="auto">
          <a:xfrm>
            <a:off x="1985432" y="4343400"/>
            <a:ext cx="1964267" cy="0"/>
          </a:xfrm>
          <a:prstGeom prst="line">
            <a:avLst/>
          </a:prstGeom>
          <a:noFill/>
          <a:ln w="3175">
            <a:solidFill>
              <a:srgbClr val="FF0000"/>
            </a:solidFill>
            <a:round/>
            <a:headEnd/>
            <a:tailEnd/>
          </a:ln>
        </p:spPr>
        <p:txBody>
          <a:bodyPr/>
          <a:lstStyle/>
          <a:p>
            <a:endParaRPr lang="en-US"/>
          </a:p>
        </p:txBody>
      </p:sp>
      <p:sp>
        <p:nvSpPr>
          <p:cNvPr id="2" name="Rectangle 1"/>
          <p:cNvSpPr/>
          <p:nvPr/>
        </p:nvSpPr>
        <p:spPr bwMode="auto">
          <a:xfrm>
            <a:off x="4327525" y="3048476"/>
            <a:ext cx="1066800" cy="395287"/>
          </a:xfrm>
          <a:prstGeom prst="rect">
            <a:avLst/>
          </a:prstGeom>
          <a:solidFill>
            <a:srgbClr val="FFFFFF">
              <a:alpha val="45882"/>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41992" name="Text Box 10"/>
          <p:cNvSpPr txBox="1">
            <a:spLocks noChangeArrowheads="1"/>
          </p:cNvSpPr>
          <p:nvPr/>
        </p:nvSpPr>
        <p:spPr bwMode="auto">
          <a:xfrm>
            <a:off x="4343400" y="3062764"/>
            <a:ext cx="10350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3D View</a:t>
            </a:r>
          </a:p>
        </p:txBody>
      </p:sp>
    </p:spTree>
    <p:extLst>
      <p:ext uri="{BB962C8B-B14F-4D97-AF65-F5344CB8AC3E}">
        <p14:creationId xmlns:p14="http://schemas.microsoft.com/office/powerpoint/2010/main" val="595748434"/>
      </p:ext>
    </p:extLst>
  </p:cSld>
  <p:clrMapOvr>
    <a:masterClrMapping/>
  </p:clrMapOvr>
  <p:transition>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dirty="0">
                <a:ea typeface="ＭＳ Ｐゴシック" pitchFamily="-107" charset="-128"/>
              </a:rPr>
              <a:t>Automatic for Structured Meshes.</a:t>
            </a:r>
          </a:p>
          <a:p>
            <a:r>
              <a:rPr lang="en-US" dirty="0">
                <a:ea typeface="ＭＳ Ｐゴシック" pitchFamily="-107" charset="-128"/>
              </a:rPr>
              <a:t>Partitioning/ghost cells for unstructured is “manual.”</a:t>
            </a:r>
          </a:p>
          <a:p>
            <a:r>
              <a:rPr lang="en-US" dirty="0">
                <a:ea typeface="ＭＳ Ｐゴシック" pitchFamily="-107" charset="-128"/>
              </a:rPr>
              <a:t>Use Ghost Level Generator to create</a:t>
            </a:r>
          </a:p>
          <a:p>
            <a:r>
              <a:rPr lang="en-US" dirty="0">
                <a:ea typeface="ＭＳ Ｐゴシック" pitchFamily="-107" charset="-128"/>
              </a:rPr>
              <a:t>Legacy option: D3. Also repartitions</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a:ea typeface="ＭＳ Ｐゴシック" pitchFamily="-107" charset="-128"/>
              </a:rPr>
              <a:t>Structured Data</a:t>
            </a:r>
          </a:p>
          <a:p>
            <a:pPr lvl="1"/>
            <a:r>
              <a:rPr lang="en-US">
                <a:ea typeface="ＭＳ Ｐゴシック" pitchFamily="-107" charset="-128"/>
              </a:rPr>
              <a:t>Try for max 20 M cell/processor.</a:t>
            </a:r>
          </a:p>
          <a:p>
            <a:pPr lvl="1"/>
            <a:r>
              <a:rPr lang="en-US">
                <a:ea typeface="ＭＳ Ｐゴシック" pitchFamily="-107" charset="-128"/>
              </a:rPr>
              <a:t>Shoot for 5 – 10 M cell/processor.</a:t>
            </a:r>
          </a:p>
          <a:p>
            <a:r>
              <a:rPr lang="en-US">
                <a:ea typeface="ＭＳ Ｐゴシック" pitchFamily="-107" charset="-128"/>
              </a:rPr>
              <a:t>Unstructured Data</a:t>
            </a:r>
          </a:p>
          <a:p>
            <a:pPr lvl="1"/>
            <a:r>
              <a:rPr lang="en-US">
                <a:ea typeface="ＭＳ Ｐゴシック" pitchFamily="-107" charset="-128"/>
              </a:rPr>
              <a:t>Try for max 1 M cell/processor.</a:t>
            </a:r>
          </a:p>
          <a:p>
            <a:pPr lvl="1"/>
            <a:r>
              <a:rPr lang="en-US">
                <a:ea typeface="ＭＳ Ｐゴシック" pitchFamily="-107" charset="-128"/>
              </a:rPr>
              <a:t>Shoot for 250 – 500 K cell/processor.</a:t>
            </a:r>
          </a:p>
        </p:txBody>
      </p:sp>
    </p:spTree>
  </p:cSld>
  <p:clrMapOvr>
    <a:masterClrMapping/>
  </p:clrMapOvr>
  <p:transition>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a:ea typeface="ＭＳ Ｐゴシック" pitchFamily="-107" charset="-128"/>
              </a:rPr>
              <a:t>Pipeline may cause data to be copied, created, converted.</a:t>
            </a:r>
          </a:p>
          <a:p>
            <a:r>
              <a:rPr lang="en-US">
                <a:ea typeface="ＭＳ Ｐゴシック" pitchFamily="-107" charset="-128"/>
              </a:rPr>
              <a:t>This advice </a:t>
            </a:r>
            <a:r>
              <a:rPr lang="en-US" b="1">
                <a:ea typeface="ＭＳ Ｐゴシック" pitchFamily="-107" charset="-128"/>
              </a:rPr>
              <a:t>only for dealing with very large amounts of data</a:t>
            </a:r>
            <a:r>
              <a:rPr lang="en-US">
                <a:ea typeface="ＭＳ Ｐゴシック" pitchFamily="-107" charset="-128"/>
              </a:rPr>
              <a:t>.</a:t>
            </a:r>
          </a:p>
          <a:p>
            <a:pPr lvl="1"/>
            <a:r>
              <a:rPr lang="en-US">
                <a:ea typeface="ＭＳ Ｐゴシック" pitchFamily="-107" charset="-128"/>
              </a:rPr>
              <a:t>Remaining available memory is low.</a:t>
            </a:r>
          </a:p>
        </p:txBody>
      </p:sp>
    </p:spTree>
  </p:cSld>
  <p:clrMapOvr>
    <a:masterClrMapping/>
  </p:clrMapOvr>
  <p:transition>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a:ea typeface="ＭＳ Ｐゴシック" pitchFamily="-107" charset="-128"/>
              </a:rPr>
              <a:t>Append Datasets</a:t>
            </a:r>
          </a:p>
          <a:p>
            <a:r>
              <a:rPr lang="en-US" sz="2400">
                <a:ea typeface="ＭＳ Ｐゴシック" pitchFamily="-107" charset="-128"/>
              </a:rPr>
              <a:t>Append Geometry</a:t>
            </a:r>
          </a:p>
          <a:p>
            <a:r>
              <a:rPr lang="en-US" sz="2400">
                <a:ea typeface="ＭＳ Ｐゴシック" pitchFamily="-107" charset="-128"/>
              </a:rPr>
              <a:t>Clean</a:t>
            </a:r>
          </a:p>
          <a:p>
            <a:r>
              <a:rPr lang="en-US" sz="2400">
                <a:ea typeface="ＭＳ Ｐゴシック" pitchFamily="-107" charset="-128"/>
              </a:rPr>
              <a:t>Clean to Grid</a:t>
            </a:r>
          </a:p>
          <a:p>
            <a:r>
              <a:rPr lang="en-US" sz="2400">
                <a:ea typeface="ＭＳ Ｐゴシック" pitchFamily="-107" charset="-128"/>
              </a:rPr>
              <a:t>Connectivity</a:t>
            </a:r>
          </a:p>
          <a:p>
            <a:r>
              <a:rPr lang="en-US" sz="2400">
                <a:ea typeface="ＭＳ Ｐゴシック" pitchFamily="-107" charset="-128"/>
              </a:rPr>
              <a:t>D3</a:t>
            </a:r>
          </a:p>
          <a:p>
            <a:r>
              <a:rPr lang="en-US" sz="2400">
                <a:ea typeface="ＭＳ Ｐゴシック" pitchFamily="-107" charset="-128"/>
              </a:rPr>
              <a:t>Delaunay 2D/3D</a:t>
            </a:r>
          </a:p>
          <a:p>
            <a:r>
              <a:rPr lang="en-US" sz="2400">
                <a:ea typeface="ＭＳ Ｐゴシック" pitchFamily="-107" charset="-128"/>
              </a:rPr>
              <a:t>Extract Edges</a:t>
            </a:r>
          </a:p>
          <a:p>
            <a:r>
              <a:rPr lang="en-US" sz="2400">
                <a:ea typeface="ＭＳ Ｐゴシック" pitchFamily="-107" charset="-128"/>
              </a:rPr>
              <a:t>Linear Extrusion</a:t>
            </a:r>
          </a:p>
          <a:p>
            <a:r>
              <a:rPr lang="en-US" sz="240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a:ea typeface="ＭＳ Ｐゴシック" pitchFamily="-107" charset="-128"/>
              </a:rPr>
              <a:t>Reflect</a:t>
            </a:r>
          </a:p>
          <a:p>
            <a:r>
              <a:rPr lang="en-US" sz="2400">
                <a:ea typeface="ＭＳ Ｐゴシック" pitchFamily="-107" charset="-128"/>
              </a:rPr>
              <a:t>Rotational Extrusion</a:t>
            </a:r>
          </a:p>
          <a:p>
            <a:r>
              <a:rPr lang="en-US" sz="2400">
                <a:ea typeface="ＭＳ Ｐゴシック" pitchFamily="-107" charset="-128"/>
              </a:rPr>
              <a:t>Shrink</a:t>
            </a:r>
          </a:p>
          <a:p>
            <a:r>
              <a:rPr lang="en-US" sz="2400">
                <a:ea typeface="ＭＳ Ｐゴシック" pitchFamily="-107" charset="-128"/>
              </a:rPr>
              <a:t>Smooth</a:t>
            </a:r>
          </a:p>
          <a:p>
            <a:r>
              <a:rPr lang="en-US" sz="2400">
                <a:ea typeface="ＭＳ Ｐゴシック" pitchFamily="-107" charset="-128"/>
              </a:rPr>
              <a:t>Subdivide</a:t>
            </a:r>
          </a:p>
          <a:p>
            <a:r>
              <a:rPr lang="en-US" sz="2400">
                <a:ea typeface="ＭＳ Ｐゴシック" pitchFamily="-107" charset="-128"/>
              </a:rPr>
              <a:t>Tessellate</a:t>
            </a:r>
          </a:p>
          <a:p>
            <a:r>
              <a:rPr lang="en-US" sz="2400">
                <a:ea typeface="ＭＳ Ｐゴシック" pitchFamily="-107" charset="-128"/>
              </a:rPr>
              <a:t>Tetrahedralize</a:t>
            </a:r>
          </a:p>
          <a:p>
            <a:r>
              <a:rPr lang="en-US" sz="2400">
                <a:ea typeface="ＭＳ Ｐゴシック" pitchFamily="-107" charset="-128"/>
              </a:rPr>
              <a:t>Triangle Strips</a:t>
            </a:r>
          </a:p>
          <a:p>
            <a:r>
              <a:rPr lang="en-US" sz="2400">
                <a:ea typeface="ＭＳ Ｐゴシック" pitchFamily="-107" charset="-128"/>
              </a:rPr>
              <a:t>Triangulate</a:t>
            </a:r>
          </a:p>
        </p:txBody>
      </p:sp>
    </p:spTree>
  </p:cSld>
  <p:clrMapOvr>
    <a:masterClrMapping/>
  </p:clrMapOvr>
  <p:transition>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a:ea typeface="ＭＳ Ｐゴシック" pitchFamily="-107" charset="-128"/>
              </a:rPr>
              <a:t>Topology Changing,</a:t>
            </a:r>
            <a:br>
              <a:rPr lang="en-US">
                <a:ea typeface="ＭＳ Ｐゴシック" pitchFamily="-107" charset="-128"/>
              </a:rPr>
            </a:br>
            <a:r>
              <a:rPr lang="en-US">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a:ea typeface="ＭＳ Ｐゴシック" pitchFamily="-107" charset="-128"/>
              </a:rPr>
              <a:t>Clip </a:t>
            </a:r>
          </a:p>
          <a:p>
            <a:r>
              <a:rPr lang="en-US">
                <a:ea typeface="ＭＳ Ｐゴシック" pitchFamily="-107" charset="-128"/>
              </a:rPr>
              <a:t>Decimate</a:t>
            </a:r>
          </a:p>
          <a:p>
            <a:r>
              <a:rPr lang="en-US">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a:ea typeface="ＭＳ Ｐゴシック" pitchFamily="-107" charset="-128"/>
              </a:rPr>
              <a:t>Extract Selection</a:t>
            </a:r>
          </a:p>
          <a:p>
            <a:r>
              <a:rPr lang="en-US">
                <a:ea typeface="ＭＳ Ｐゴシック" pitchFamily="-107" charset="-128"/>
              </a:rPr>
              <a:t>Quadric Clustering</a:t>
            </a:r>
          </a:p>
          <a:p>
            <a:r>
              <a:rPr lang="en-US">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a:ea typeface="ＭＳ Ｐゴシック" pitchFamily="-107" charset="-128"/>
              </a:rPr>
              <a:t>Topology Changing,</a:t>
            </a:r>
            <a:br>
              <a:rPr lang="en-US">
                <a:ea typeface="ＭＳ Ｐゴシック" pitchFamily="-107" charset="-128"/>
              </a:rPr>
            </a:br>
            <a:r>
              <a:rPr lang="en-US">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dirty="0">
                <a:ea typeface="ＭＳ Ｐゴシック" pitchFamily="-107" charset="-128"/>
              </a:rPr>
              <a:t>Cell Centers</a:t>
            </a:r>
          </a:p>
          <a:p>
            <a:r>
              <a:rPr lang="en-US" dirty="0">
                <a:ea typeface="ＭＳ Ｐゴシック" pitchFamily="-107" charset="-128"/>
              </a:rPr>
              <a:t>Contour </a:t>
            </a:r>
          </a:p>
          <a:p>
            <a:r>
              <a:rPr lang="en-US" dirty="0">
                <a:ea typeface="ＭＳ Ｐゴシック" pitchFamily="-107" charset="-128"/>
              </a:rPr>
              <a:t>Extract CTH Parts</a:t>
            </a:r>
          </a:p>
          <a:p>
            <a:r>
              <a:rPr lang="en-US" dirty="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a:ea typeface="ＭＳ Ｐゴシック" pitchFamily="-107" charset="-128"/>
              </a:rPr>
              <a:t>Feature Edges</a:t>
            </a:r>
          </a:p>
          <a:p>
            <a:r>
              <a:rPr lang="en-US">
                <a:ea typeface="ＭＳ Ｐゴシック" pitchFamily="-107" charset="-128"/>
              </a:rPr>
              <a:t>Mask Points</a:t>
            </a:r>
          </a:p>
          <a:p>
            <a:r>
              <a:rPr lang="en-US">
                <a:ea typeface="ＭＳ Ｐゴシック" pitchFamily="-107" charset="-128"/>
              </a:rPr>
              <a:t>Outline (curvilinear)</a:t>
            </a:r>
          </a:p>
          <a:p>
            <a:r>
              <a:rPr lang="en-US">
                <a:ea typeface="ＭＳ Ｐゴシック" pitchFamily="-107" charset="-128"/>
              </a:rPr>
              <a:t>Slice </a:t>
            </a:r>
          </a:p>
          <a:p>
            <a:r>
              <a:rPr lang="en-US">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a:ea typeface="ＭＳ Ｐゴシック" pitchFamily="-107" charset="-128"/>
              </a:rPr>
              <a:t>Block Scalars</a:t>
            </a:r>
          </a:p>
          <a:p>
            <a:pPr>
              <a:lnSpc>
                <a:spcPct val="90000"/>
              </a:lnSpc>
            </a:pPr>
            <a:r>
              <a:rPr lang="en-US" sz="2400">
                <a:ea typeface="ＭＳ Ｐゴシック" pitchFamily="-107" charset="-128"/>
              </a:rPr>
              <a:t>Calculator </a:t>
            </a:r>
          </a:p>
          <a:p>
            <a:pPr>
              <a:lnSpc>
                <a:spcPct val="90000"/>
              </a:lnSpc>
            </a:pPr>
            <a:r>
              <a:rPr lang="en-US" sz="2400">
                <a:ea typeface="ＭＳ Ｐゴシック" pitchFamily="-107" charset="-128"/>
              </a:rPr>
              <a:t>Cell Data to Point Data</a:t>
            </a:r>
          </a:p>
          <a:p>
            <a:pPr>
              <a:lnSpc>
                <a:spcPct val="90000"/>
              </a:lnSpc>
            </a:pPr>
            <a:r>
              <a:rPr lang="en-US" sz="2400">
                <a:ea typeface="ＭＳ Ｐゴシック" pitchFamily="-107" charset="-128"/>
              </a:rPr>
              <a:t>Compute Derivatives</a:t>
            </a:r>
          </a:p>
          <a:p>
            <a:pPr>
              <a:lnSpc>
                <a:spcPct val="90000"/>
              </a:lnSpc>
            </a:pPr>
            <a:r>
              <a:rPr lang="en-US" sz="2400">
                <a:ea typeface="ＭＳ Ｐゴシック" pitchFamily="-107" charset="-128"/>
              </a:rPr>
              <a:t>Curvature</a:t>
            </a:r>
          </a:p>
          <a:p>
            <a:pPr>
              <a:lnSpc>
                <a:spcPct val="90000"/>
              </a:lnSpc>
            </a:pPr>
            <a:r>
              <a:rPr lang="en-US" sz="2400">
                <a:ea typeface="ＭＳ Ｐゴシック" pitchFamily="-107" charset="-128"/>
              </a:rPr>
              <a:t>Elevation</a:t>
            </a:r>
          </a:p>
          <a:p>
            <a:pPr>
              <a:lnSpc>
                <a:spcPct val="90000"/>
              </a:lnSpc>
            </a:pPr>
            <a:r>
              <a:rPr lang="en-US" sz="2400">
                <a:ea typeface="ＭＳ Ｐゴシック" pitchFamily="-107" charset="-128"/>
              </a:rPr>
              <a:t>Generate Ids</a:t>
            </a:r>
          </a:p>
          <a:p>
            <a:pPr>
              <a:lnSpc>
                <a:spcPct val="90000"/>
              </a:lnSpc>
            </a:pPr>
            <a:r>
              <a:rPr lang="en-US" sz="2400">
                <a:ea typeface="ＭＳ Ｐゴシック" pitchFamily="-107" charset="-128"/>
              </a:rPr>
              <a:t>Gen. Surface Normals</a:t>
            </a:r>
          </a:p>
          <a:p>
            <a:pPr>
              <a:lnSpc>
                <a:spcPct val="90000"/>
              </a:lnSpc>
            </a:pPr>
            <a:r>
              <a:rPr lang="en-US" sz="2400">
                <a:ea typeface="ＭＳ Ｐゴシック" pitchFamily="-107" charset="-128"/>
              </a:rPr>
              <a:t>Gradient</a:t>
            </a:r>
          </a:p>
          <a:p>
            <a:pPr>
              <a:lnSpc>
                <a:spcPct val="90000"/>
              </a:lnSpc>
            </a:pPr>
            <a:r>
              <a:rPr lang="en-US" sz="2400">
                <a:ea typeface="ＭＳ Ｐゴシック" pitchFamily="-107" charset="-128"/>
              </a:rPr>
              <a:t>Level Scalars</a:t>
            </a:r>
          </a:p>
          <a:p>
            <a:pPr>
              <a:lnSpc>
                <a:spcPct val="90000"/>
              </a:lnSpc>
            </a:pPr>
            <a:r>
              <a:rPr lang="en-US" sz="2400">
                <a:ea typeface="ＭＳ Ｐゴシック" pitchFamily="-107" charset="-128"/>
              </a:rPr>
              <a:t>Median</a:t>
            </a:r>
          </a:p>
          <a:p>
            <a:pPr>
              <a:lnSpc>
                <a:spcPct val="90000"/>
              </a:lnSpc>
            </a:pPr>
            <a:r>
              <a:rPr lang="en-US" sz="240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a:ea typeface="ＭＳ Ｐゴシック" pitchFamily="-107" charset="-128"/>
              </a:rPr>
              <a:t>Octree Depth Limit</a:t>
            </a:r>
          </a:p>
          <a:p>
            <a:pPr>
              <a:lnSpc>
                <a:spcPct val="90000"/>
              </a:lnSpc>
            </a:pPr>
            <a:r>
              <a:rPr lang="en-US" sz="2400">
                <a:ea typeface="ＭＳ Ｐゴシック" pitchFamily="-107" charset="-128"/>
              </a:rPr>
              <a:t>Octree Depth Scalars</a:t>
            </a:r>
          </a:p>
          <a:p>
            <a:pPr>
              <a:lnSpc>
                <a:spcPct val="90000"/>
              </a:lnSpc>
            </a:pPr>
            <a:r>
              <a:rPr lang="en-US" sz="2400">
                <a:ea typeface="ＭＳ Ｐゴシック" pitchFamily="-107" charset="-128"/>
              </a:rPr>
              <a:t>Point Data to Cell Data</a:t>
            </a:r>
          </a:p>
          <a:p>
            <a:pPr>
              <a:lnSpc>
                <a:spcPct val="90000"/>
              </a:lnSpc>
            </a:pPr>
            <a:r>
              <a:rPr lang="en-US" sz="2400">
                <a:ea typeface="ＭＳ Ｐゴシック" pitchFamily="-107" charset="-128"/>
              </a:rPr>
              <a:t>Process Id Scalars</a:t>
            </a:r>
          </a:p>
          <a:p>
            <a:pPr>
              <a:lnSpc>
                <a:spcPct val="90000"/>
              </a:lnSpc>
            </a:pPr>
            <a:r>
              <a:rPr lang="en-US" sz="2400">
                <a:ea typeface="ＭＳ Ｐゴシック" pitchFamily="-107" charset="-128"/>
              </a:rPr>
              <a:t>Random Vectors</a:t>
            </a:r>
          </a:p>
          <a:p>
            <a:pPr>
              <a:lnSpc>
                <a:spcPct val="90000"/>
              </a:lnSpc>
            </a:pPr>
            <a:r>
              <a:rPr lang="en-US" sz="2400">
                <a:ea typeface="ＭＳ Ｐゴシック" pitchFamily="-107" charset="-128"/>
              </a:rPr>
              <a:t>Resample with dataset</a:t>
            </a:r>
          </a:p>
          <a:p>
            <a:pPr>
              <a:lnSpc>
                <a:spcPct val="90000"/>
              </a:lnSpc>
            </a:pPr>
            <a:r>
              <a:rPr lang="en-US" sz="2400">
                <a:ea typeface="ＭＳ Ｐゴシック" pitchFamily="-107" charset="-128"/>
              </a:rPr>
              <a:t>Surface Flow</a:t>
            </a:r>
          </a:p>
          <a:p>
            <a:pPr>
              <a:lnSpc>
                <a:spcPct val="90000"/>
              </a:lnSpc>
            </a:pPr>
            <a:r>
              <a:rPr lang="en-US" sz="2400">
                <a:ea typeface="ＭＳ Ｐゴシック" pitchFamily="-107" charset="-128"/>
              </a:rPr>
              <a:t>Surface Vectors</a:t>
            </a:r>
          </a:p>
          <a:p>
            <a:pPr>
              <a:lnSpc>
                <a:spcPct val="90000"/>
              </a:lnSpc>
            </a:pPr>
            <a:r>
              <a:rPr lang="en-US" sz="2400">
                <a:ea typeface="ＭＳ Ｐゴシック" pitchFamily="-107" charset="-128"/>
              </a:rPr>
              <a:t>Texture Map to…</a:t>
            </a:r>
          </a:p>
          <a:p>
            <a:pPr>
              <a:lnSpc>
                <a:spcPct val="90000"/>
              </a:lnSpc>
            </a:pPr>
            <a:r>
              <a:rPr lang="en-US" sz="2400">
                <a:ea typeface="ＭＳ Ｐゴシック" pitchFamily="-107" charset="-128"/>
              </a:rPr>
              <a:t>Transform</a:t>
            </a:r>
          </a:p>
          <a:p>
            <a:pPr>
              <a:lnSpc>
                <a:spcPct val="90000"/>
              </a:lnSpc>
            </a:pPr>
            <a:r>
              <a:rPr lang="en-US" sz="2400">
                <a:ea typeface="ＭＳ Ｐゴシック" pitchFamily="-107" charset="-128"/>
              </a:rPr>
              <a:t>Warp (scalar)</a:t>
            </a:r>
          </a:p>
          <a:p>
            <a:pPr>
              <a:lnSpc>
                <a:spcPct val="90000"/>
              </a:lnSpc>
            </a:pPr>
            <a:r>
              <a:rPr lang="en-US" sz="240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a:ea typeface="ＭＳ Ｐゴシック" pitchFamily="-107" charset="-128"/>
              </a:rPr>
              <a:t>Total Shallow Copy or</a:t>
            </a:r>
            <a:br>
              <a:rPr lang="en-US">
                <a:ea typeface="ＭＳ Ｐゴシック" pitchFamily="-107" charset="-128"/>
              </a:rPr>
            </a:br>
            <a:r>
              <a:rPr lang="en-US">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a:ea typeface="ＭＳ Ｐゴシック" pitchFamily="-107" charset="-128"/>
              </a:rPr>
              <a:t>Annotate Time</a:t>
            </a:r>
          </a:p>
          <a:p>
            <a:r>
              <a:rPr lang="en-US" sz="2400">
                <a:ea typeface="ＭＳ Ｐゴシック" pitchFamily="-107" charset="-128"/>
              </a:rPr>
              <a:t>Append Attributes</a:t>
            </a:r>
          </a:p>
          <a:p>
            <a:r>
              <a:rPr lang="en-US" sz="2400">
                <a:ea typeface="ＭＳ Ｐゴシック" pitchFamily="-107" charset="-128"/>
              </a:rPr>
              <a:t>Extract Block</a:t>
            </a:r>
          </a:p>
          <a:p>
            <a:r>
              <a:rPr lang="en-US" sz="2400">
                <a:ea typeface="ＭＳ Ｐゴシック" pitchFamily="-107" charset="-128"/>
              </a:rPr>
              <a:t>Extract Datasets</a:t>
            </a:r>
          </a:p>
          <a:p>
            <a:r>
              <a:rPr lang="en-US" sz="2400">
                <a:ea typeface="ＭＳ Ｐゴシック" pitchFamily="-107" charset="-128"/>
              </a:rPr>
              <a:t>Extract Level </a:t>
            </a:r>
          </a:p>
          <a:p>
            <a:r>
              <a:rPr lang="en-US" sz="2400">
                <a:ea typeface="ＭＳ Ｐゴシック" pitchFamily="-107" charset="-128"/>
              </a:rPr>
              <a:t>Glyph </a:t>
            </a:r>
          </a:p>
          <a:p>
            <a:r>
              <a:rPr lang="en-US" sz="2400">
                <a:ea typeface="ＭＳ Ｐゴシック" pitchFamily="-107" charset="-128"/>
              </a:rPr>
              <a:t>Group Datasets </a:t>
            </a:r>
          </a:p>
          <a:p>
            <a:r>
              <a:rPr lang="en-US" sz="2400">
                <a:ea typeface="ＭＳ Ｐゴシック" pitchFamily="-107" charset="-128"/>
              </a:rPr>
              <a:t>Histogram</a:t>
            </a:r>
          </a:p>
          <a:p>
            <a:r>
              <a:rPr lang="en-US" sz="2400">
                <a:ea typeface="ＭＳ Ｐゴシック" pitchFamily="-107" charset="-128"/>
              </a:rPr>
              <a:t>Integrate Variables</a:t>
            </a:r>
          </a:p>
          <a:p>
            <a:r>
              <a:rPr lang="en-US" sz="2400">
                <a:ea typeface="ＭＳ Ｐゴシック" pitchFamily="-107" charset="-128"/>
              </a:rPr>
              <a:t>Normal Glyphs</a:t>
            </a:r>
          </a:p>
          <a:p>
            <a:r>
              <a:rPr lang="en-US" sz="240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a:ea typeface="ＭＳ Ｐゴシック" pitchFamily="-107" charset="-128"/>
              </a:rPr>
              <a:t>Outline Corners</a:t>
            </a:r>
          </a:p>
          <a:p>
            <a:r>
              <a:rPr lang="en-US" sz="2400">
                <a:ea typeface="ＭＳ Ｐゴシック" pitchFamily="-107" charset="-128"/>
              </a:rPr>
              <a:t>Plot Global Variables Over Time</a:t>
            </a:r>
          </a:p>
          <a:p>
            <a:r>
              <a:rPr lang="en-US" sz="2400">
                <a:ea typeface="ＭＳ Ｐゴシック" pitchFamily="-107" charset="-128"/>
              </a:rPr>
              <a:t>Plot Over Line</a:t>
            </a:r>
          </a:p>
          <a:p>
            <a:r>
              <a:rPr lang="en-US" sz="2400">
                <a:ea typeface="ＭＳ Ｐゴシック" pitchFamily="-107" charset="-128"/>
              </a:rPr>
              <a:t>Plot Selection Over Time</a:t>
            </a:r>
          </a:p>
          <a:p>
            <a:r>
              <a:rPr lang="en-US" sz="2400">
                <a:ea typeface="ＭＳ Ｐゴシック" pitchFamily="-107" charset="-128"/>
              </a:rPr>
              <a:t>Probe Location</a:t>
            </a:r>
          </a:p>
          <a:p>
            <a:r>
              <a:rPr lang="en-US" sz="2400">
                <a:ea typeface="ＭＳ Ｐゴシック" pitchFamily="-107" charset="-128"/>
              </a:rPr>
              <a:t>Temporal Shift Scale</a:t>
            </a:r>
          </a:p>
          <a:p>
            <a:r>
              <a:rPr lang="en-US" sz="2400">
                <a:ea typeface="ＭＳ Ｐゴシック" pitchFamily="-107" charset="-128"/>
              </a:rPr>
              <a:t>Temporal Snap-to-Time-Steps</a:t>
            </a:r>
          </a:p>
          <a:p>
            <a:r>
              <a:rPr lang="en-US" sz="240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a:ea typeface="ＭＳ Ｐゴシック" pitchFamily="-107" charset="-128"/>
              </a:rPr>
              <a:t>Temporal Filters</a:t>
            </a:r>
          </a:p>
          <a:p>
            <a:pPr lvl="1"/>
            <a:r>
              <a:rPr lang="en-US">
                <a:ea typeface="ＭＳ Ｐゴシック" pitchFamily="-107" charset="-128"/>
              </a:rPr>
              <a:t>Temporal Interpolator</a:t>
            </a:r>
          </a:p>
          <a:p>
            <a:pPr lvl="1"/>
            <a:r>
              <a:rPr lang="en-US">
                <a:ea typeface="ＭＳ Ｐゴシック" pitchFamily="-107" charset="-128"/>
              </a:rPr>
              <a:t>Particle Tracer</a:t>
            </a:r>
          </a:p>
          <a:p>
            <a:pPr lvl="1"/>
            <a:r>
              <a:rPr lang="en-US">
                <a:ea typeface="ＭＳ Ｐゴシック" pitchFamily="-107" charset="-128"/>
              </a:rPr>
              <a:t>Temporal Cache</a:t>
            </a:r>
          </a:p>
          <a:p>
            <a:r>
              <a:rPr lang="en-US">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a:ea typeface="ＭＳ Ｐゴシック" pitchFamily="-107" charset="-128"/>
              </a:rPr>
              <a:t>Introduction</a:t>
            </a:r>
          </a:p>
          <a:p>
            <a:r>
              <a:rPr lang="en-US" dirty="0">
                <a:ea typeface="ＭＳ Ｐゴシック" pitchFamily="-107" charset="-128"/>
              </a:rPr>
              <a:t>Basic Usage</a:t>
            </a:r>
          </a:p>
          <a:p>
            <a:r>
              <a:rPr lang="en-US" dirty="0">
                <a:ea typeface="ＭＳ Ｐゴシック" pitchFamily="-107" charset="-128"/>
              </a:rPr>
              <a:t>Batch Scripting</a:t>
            </a:r>
          </a:p>
          <a:p>
            <a:r>
              <a:rPr lang="en-US" dirty="0">
                <a:ea typeface="ＭＳ Ｐゴシック" pitchFamily="-107" charset="-128"/>
              </a:rPr>
              <a:t>Visualizing Large Models</a:t>
            </a:r>
          </a:p>
          <a:p>
            <a:r>
              <a:rPr lang="en-US" dirty="0">
                <a:ea typeface="ＭＳ Ｐゴシック" pitchFamily="-107" charset="-128"/>
              </a:rPr>
              <a:t>Catalyst</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extLst>
      <p:ext uri="{BB962C8B-B14F-4D97-AF65-F5344CB8AC3E}">
        <p14:creationId xmlns:p14="http://schemas.microsoft.com/office/powerpoint/2010/main" val="1895437409"/>
      </p:ext>
    </p:extLst>
  </p:cSld>
  <p:clrMapOvr>
    <a:masterClrMapping/>
  </p:clrMapOvr>
  <p:transition>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a:ea typeface="ＭＳ Ｐゴシック" pitchFamily="-107" charset="-128"/>
              </a:rPr>
              <a:t>Reduce dimensionality early.</a:t>
            </a:r>
          </a:p>
          <a:p>
            <a:pPr lvl="1"/>
            <a:r>
              <a:rPr lang="en-US" dirty="0">
                <a:ea typeface="ＭＳ Ｐゴシック" pitchFamily="-107" charset="-128"/>
              </a:rPr>
              <a:t>Contour and slice “see” inside volumes.</a:t>
            </a:r>
          </a:p>
          <a:p>
            <a:r>
              <a:rPr lang="en-US" dirty="0">
                <a:ea typeface="ＭＳ Ｐゴシック" pitchFamily="-107" charset="-128"/>
              </a:rPr>
              <a:t>Prefer data reduction over extraction.</a:t>
            </a:r>
          </a:p>
          <a:p>
            <a:pPr lvl="1"/>
            <a:r>
              <a:rPr lang="en-US" dirty="0">
                <a:ea typeface="ＭＳ Ｐゴシック" pitchFamily="-107" charset="-128"/>
              </a:rPr>
              <a:t>Slice instead of Clip.</a:t>
            </a:r>
          </a:p>
          <a:p>
            <a:pPr lvl="1"/>
            <a:r>
              <a:rPr lang="en-US" dirty="0">
                <a:ea typeface="ＭＳ Ｐゴシック" pitchFamily="-107" charset="-128"/>
              </a:rPr>
              <a:t>Contour instead of Threshold.</a:t>
            </a:r>
          </a:p>
          <a:p>
            <a:r>
              <a:rPr lang="en-US" dirty="0">
                <a:ea typeface="ＭＳ Ｐゴシック" pitchFamily="-107" charset="-128"/>
              </a:rPr>
              <a:t>Only extract when reducing an order of magnitude or more.</a:t>
            </a:r>
          </a:p>
          <a:p>
            <a:pPr lvl="1"/>
            <a:r>
              <a:rPr lang="en-US" dirty="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a:ea typeface="ＭＳ Ｐゴシック" pitchFamily="-107" charset="-128"/>
              </a:rPr>
              <a:t>Experiment with subsampled data.</a:t>
            </a:r>
          </a:p>
          <a:p>
            <a:pPr lvl="1"/>
            <a:r>
              <a:rPr lang="en-US">
                <a:ea typeface="ＭＳ Ｐゴシック" pitchFamily="-107" charset="-128"/>
              </a:rPr>
              <a:t>Extract Subset</a:t>
            </a:r>
          </a:p>
          <a:p>
            <a:r>
              <a:rPr lang="en-US">
                <a:ea typeface="ＭＳ Ｐゴシック" pitchFamily="-107" charset="-128"/>
              </a:rPr>
              <a:t>Use caution.</a:t>
            </a:r>
          </a:p>
          <a:p>
            <a:pPr lvl="1"/>
            <a:r>
              <a:rPr lang="en-US">
                <a:ea typeface="ＭＳ Ｐゴシック" pitchFamily="-107" charset="-128"/>
              </a:rPr>
              <a:t>Subsampled data may be lacking.</a:t>
            </a:r>
          </a:p>
          <a:p>
            <a:pPr lvl="1"/>
            <a:r>
              <a:rPr lang="en-US">
                <a:ea typeface="ＭＳ Ｐゴシック" pitchFamily="-107" charset="-128"/>
              </a:rPr>
              <a:t>Use full data to draw final conclusions.</a:t>
            </a:r>
          </a:p>
        </p:txBody>
      </p:sp>
    </p:spTree>
  </p:cSld>
  <p:clrMapOvr>
    <a:masterClrMapping/>
  </p:clrMapOvr>
  <p:transition>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dirty="0">
                <a:ea typeface="ＭＳ Ｐゴシック" pitchFamily="-107" charset="-128"/>
              </a:rPr>
              <a:t>Resample To Image</a:t>
            </a:r>
          </a:p>
        </p:txBody>
      </p:sp>
      <p:sp>
        <p:nvSpPr>
          <p:cNvPr id="260099" name="Rectangle 3"/>
          <p:cNvSpPr>
            <a:spLocks noGrp="1" noChangeArrowheads="1"/>
          </p:cNvSpPr>
          <p:nvPr>
            <p:ph type="body" idx="1"/>
          </p:nvPr>
        </p:nvSpPr>
        <p:spPr/>
        <p:txBody>
          <a:bodyPr/>
          <a:lstStyle/>
          <a:p>
            <a:r>
              <a:rPr lang="en-US" dirty="0">
                <a:ea typeface="ＭＳ Ｐゴシック" pitchFamily="-107" charset="-128"/>
              </a:rPr>
              <a:t>Structured Grid representations are compact</a:t>
            </a:r>
          </a:p>
          <a:p>
            <a:endParaRPr lang="en-US" dirty="0">
              <a:ea typeface="ＭＳ Ｐゴシック" pitchFamily="-107" charset="-128"/>
            </a:endParaRPr>
          </a:p>
          <a:p>
            <a:r>
              <a:rPr lang="en-US" dirty="0">
                <a:ea typeface="ＭＳ Ｐゴシック" pitchFamily="-107" charset="-128"/>
              </a:rPr>
              <a:t>Efficiently copies values onto regular grid</a:t>
            </a:r>
          </a:p>
          <a:p>
            <a:pPr marL="457200" lvl="1" indent="0">
              <a:buNone/>
            </a:pPr>
            <a:endParaRPr lang="en-US" dirty="0">
              <a:ea typeface="ＭＳ Ｐゴシック" pitchFamily="-107" charset="-128"/>
            </a:endParaRPr>
          </a:p>
          <a:p>
            <a:r>
              <a:rPr lang="en-US" dirty="0">
                <a:ea typeface="ＭＳ Ｐゴシック" pitchFamily="-107" charset="-128"/>
              </a:rPr>
              <a:t>Can </a:t>
            </a:r>
            <a:r>
              <a:rPr lang="en-US" dirty="0" err="1">
                <a:ea typeface="ＭＳ Ｐゴシック" pitchFamily="-107" charset="-128"/>
              </a:rPr>
              <a:t>downsample</a:t>
            </a:r>
            <a:r>
              <a:rPr lang="en-US" dirty="0">
                <a:ea typeface="ＭＳ Ｐゴシック" pitchFamily="-107" charset="-128"/>
              </a:rPr>
              <a:t> at same time</a:t>
            </a:r>
          </a:p>
          <a:p>
            <a:endParaRPr lang="en-US" dirty="0">
              <a:ea typeface="ＭＳ Ｐゴシック" pitchFamily="-107" charset="-128"/>
            </a:endParaRPr>
          </a:p>
        </p:txBody>
      </p:sp>
    </p:spTree>
    <p:extLst>
      <p:ext uri="{BB962C8B-B14F-4D97-AF65-F5344CB8AC3E}">
        <p14:creationId xmlns:p14="http://schemas.microsoft.com/office/powerpoint/2010/main" val="3849291503"/>
      </p:ext>
    </p:extLst>
  </p:cSld>
  <p:clrMapOvr>
    <a:masterClrMapping/>
  </p:clrMapOvr>
  <p:transition>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1219200"/>
          </a:xfrm>
          <a:solidFill>
            <a:srgbClr val="FFFFFF"/>
          </a:solidFill>
        </p:spPr>
        <p:txBody>
          <a:bodyPr/>
          <a:lstStyle/>
          <a:p>
            <a:pPr algn="l"/>
            <a:r>
              <a:rPr lang="en-US" dirty="0"/>
              <a:t>Resample To</a:t>
            </a:r>
            <a:br>
              <a:rPr lang="en-US" dirty="0"/>
            </a:br>
            <a:r>
              <a:rPr lang="en-US" dirty="0"/>
              <a:t>Image</a:t>
            </a:r>
          </a:p>
        </p:txBody>
      </p:sp>
      <p:pic>
        <p:nvPicPr>
          <p:cNvPr id="5" name="Picture 4" descr="ResampleToImageExample-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1167"/>
            <a:ext cx="5202621" cy="6858000"/>
          </a:xfrm>
          <a:prstGeom prst="rect">
            <a:avLst/>
          </a:prstGeom>
        </p:spPr>
      </p:pic>
      <p:pic>
        <p:nvPicPr>
          <p:cNvPr id="11" name="Picture 10" descr="Screen Shot 2016-08-26 at 10.10.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4038600" cy="2032000"/>
          </a:xfrm>
          <a:prstGeom prst="rect">
            <a:avLst/>
          </a:prstGeom>
        </p:spPr>
      </p:pic>
      <p:sp>
        <p:nvSpPr>
          <p:cNvPr id="13" name="Rectangle 3"/>
          <p:cNvSpPr txBox="1">
            <a:spLocks noChangeArrowheads="1"/>
          </p:cNvSpPr>
          <p:nvPr/>
        </p:nvSpPr>
        <p:spPr bwMode="auto">
          <a:xfrm>
            <a:off x="304800" y="2438400"/>
            <a:ext cx="3048000" cy="1752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marL="171450" indent="0">
              <a:buNone/>
            </a:pPr>
            <a:r>
              <a:rPr lang="en-US" dirty="0">
                <a:ea typeface="ＭＳ Ｐゴシック" pitchFamily="-107" charset="-128"/>
              </a:rPr>
              <a:t>DIY2 handles block data transfer</a:t>
            </a:r>
          </a:p>
        </p:txBody>
      </p:sp>
    </p:spTree>
    <p:extLst>
      <p:ext uri="{BB962C8B-B14F-4D97-AF65-F5344CB8AC3E}">
        <p14:creationId xmlns:p14="http://schemas.microsoft.com/office/powerpoint/2010/main" val="1125173562"/>
      </p:ext>
    </p:extLst>
  </p:cSld>
  <p:clrMapOvr>
    <a:masterClrMapping/>
  </p:clrMapOvr>
  <p:transition>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dirty="0">
                <a:ea typeface="ＭＳ Ｐゴシック" pitchFamily="-107" charset="-128"/>
              </a:rPr>
              <a:t>Still Render</a:t>
            </a:r>
          </a:p>
          <a:p>
            <a:pPr lvl="1"/>
            <a:r>
              <a:rPr lang="en-US" dirty="0">
                <a:ea typeface="ＭＳ Ｐゴシック" pitchFamily="-107" charset="-128"/>
              </a:rPr>
              <a:t>Full detail render.</a:t>
            </a:r>
          </a:p>
          <a:p>
            <a:r>
              <a:rPr lang="en-US" dirty="0">
                <a:ea typeface="ＭＳ Ｐゴシック" pitchFamily="-107" charset="-128"/>
              </a:rPr>
              <a:t>Interactive Render</a:t>
            </a:r>
          </a:p>
          <a:p>
            <a:pPr lvl="1"/>
            <a:r>
              <a:rPr lang="en-US" dirty="0">
                <a:ea typeface="ＭＳ Ｐゴシック" pitchFamily="-107" charset="-128"/>
              </a:rPr>
              <a:t>Sacrifices detail for speed.</a:t>
            </a:r>
          </a:p>
          <a:p>
            <a:pPr lvl="1"/>
            <a:r>
              <a:rPr lang="en-US" dirty="0">
                <a:ea typeface="ＭＳ Ｐゴシック" pitchFamily="-107" charset="-128"/>
              </a:rPr>
              <a:t>Provides quick rendering rate.</a:t>
            </a:r>
          </a:p>
          <a:p>
            <a:pPr lvl="1"/>
            <a:r>
              <a:rPr lang="en-US" dirty="0">
                <a:ea typeface="ＭＳ Ｐゴシック" pitchFamily="-107" charset="-128"/>
              </a:rPr>
              <a:t>Used when interacting with 3D view.</a:t>
            </a:r>
          </a:p>
        </p:txBody>
      </p:sp>
    </p:spTree>
  </p:cSld>
  <p:clrMapOvr>
    <a:masterClrMapping/>
  </p:clrMapOvr>
  <p:transition>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a:ea typeface="ＭＳ Ｐゴシック" pitchFamily="-107" charset="-128"/>
              </a:rPr>
              <a:t>Geometric decimation</a:t>
            </a:r>
          </a:p>
          <a:p>
            <a:r>
              <a:rPr lang="en-US" dirty="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a:t>Default Decimation</a:t>
                </a:r>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a:t>Maximum Decimation</a:t>
                </a:r>
              </a:p>
            </p:txBody>
          </p:sp>
        </p:grpSp>
      </p:grpSp>
    </p:spTree>
  </p:cSld>
  <p:clrMapOvr>
    <a:masterClrMapping/>
  </p:clrMapOvr>
  <p:transition>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a:latin typeface="Verdana"/>
                <a:ea typeface="ＭＳ Ｐゴシック" pitchFamily="-107" charset="-128"/>
                <a:cs typeface="Verdana"/>
              </a:rPr>
              <a:t>Edit</a:t>
            </a:r>
            <a:r>
              <a:rPr lang="en-US" sz="2800" dirty="0">
                <a:ea typeface="ＭＳ Ｐゴシック" pitchFamily="-107" charset="-128"/>
              </a:rPr>
              <a:t> → </a:t>
            </a:r>
            <a:r>
              <a:rPr lang="en-US" sz="2800" dirty="0">
                <a:latin typeface="Verdana"/>
                <a:ea typeface="ＭＳ Ｐゴシック" pitchFamily="-107" charset="-128"/>
                <a:cs typeface="Verdana"/>
              </a:rPr>
              <a:t>Settings</a:t>
            </a:r>
            <a:r>
              <a:rPr lang="en-US" sz="2800" dirty="0">
                <a:ea typeface="ＭＳ Ｐゴシック" pitchFamily="-107" charset="-128"/>
              </a:rPr>
              <a:t>, </a:t>
            </a:r>
            <a:r>
              <a:rPr lang="en-US" sz="2800" dirty="0">
                <a:latin typeface="Verdana"/>
                <a:ea typeface="ＭＳ Ｐゴシック" pitchFamily="-107" charset="-128"/>
                <a:cs typeface="Verdana"/>
              </a:rPr>
              <a:t>Render View</a:t>
            </a:r>
          </a:p>
        </p:txBody>
      </p:sp>
    </p:spTree>
  </p:cSld>
  <p:clrMapOvr>
    <a:masterClrMapping/>
  </p:clrMapOvr>
  <p:transition>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a:ea typeface="ＭＳ Ｐゴシック" pitchFamily="-107" charset="-128"/>
              </a:rPr>
              <a:t>ParaView’s parallel rendering overhead proportional to image size.</a:t>
            </a:r>
          </a:p>
          <a:p>
            <a:r>
              <a:rPr lang="en-US">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a:latin typeface="Verdana"/>
                <a:ea typeface="ＭＳ Ｐゴシック" pitchFamily="-107" charset="-128"/>
                <a:cs typeface="Verdana"/>
              </a:rPr>
              <a:t>Edit</a:t>
            </a:r>
            <a:r>
              <a:rPr lang="en-US" sz="2800" dirty="0">
                <a:ea typeface="ＭＳ Ｐゴシック" pitchFamily="-107" charset="-128"/>
              </a:rPr>
              <a:t> → </a:t>
            </a:r>
            <a:r>
              <a:rPr lang="en-US" sz="2800" dirty="0">
                <a:latin typeface="Verdana"/>
                <a:ea typeface="ＭＳ Ｐゴシック" pitchFamily="-107" charset="-128"/>
                <a:cs typeface="Verdana"/>
              </a:rPr>
              <a:t>Settings, Render View</a:t>
            </a:r>
          </a:p>
        </p:txBody>
      </p:sp>
    </p:spTree>
  </p:cSld>
  <p:clrMapOvr>
    <a:masterClrMapping/>
  </p:clrMapOvr>
  <p:transition>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a:ea typeface="ＭＳ Ｐゴシック" pitchFamily="-107" charset="-128"/>
              </a:rPr>
              <a:t>Use display lists for GPU, off for CPU.</a:t>
            </a:r>
          </a:p>
          <a:p>
            <a:r>
              <a:rPr lang="en-US" dirty="0">
                <a:ea typeface="ＭＳ Ｐゴシック" pitchFamily="-107" charset="-128"/>
              </a:rPr>
              <a:t>Try outline instead of decimated geometry.</a:t>
            </a:r>
          </a:p>
          <a:p>
            <a:pPr lvl="1"/>
            <a:r>
              <a:rPr lang="en-US" dirty="0">
                <a:ea typeface="ＭＳ Ｐゴシック" pitchFamily="-107" charset="-128"/>
              </a:rPr>
              <a:t>Also try lowering decimation factor.</a:t>
            </a:r>
          </a:p>
          <a:p>
            <a:r>
              <a:rPr lang="en-US" dirty="0">
                <a:ea typeface="ＭＳ Ｐゴシック" pitchFamily="-107" charset="-128"/>
              </a:rPr>
              <a:t>Avoid shipping large data back to client.</a:t>
            </a:r>
          </a:p>
          <a:p>
            <a:r>
              <a:rPr lang="en-US" dirty="0">
                <a:ea typeface="ＭＳ Ｐゴシック" pitchFamily="-107" charset="-128"/>
              </a:rPr>
              <a:t>Turn on </a:t>
            </a:r>
            <a:r>
              <a:rPr lang="en-US" dirty="0" err="1">
                <a:ea typeface="ＭＳ Ｐゴシック" pitchFamily="-107" charset="-128"/>
              </a:rPr>
              <a:t>subsampling</a:t>
            </a:r>
            <a:r>
              <a:rPr lang="en-US" dirty="0">
                <a:ea typeface="ＭＳ Ｐゴシック" pitchFamily="-107" charset="-128"/>
              </a:rPr>
              <a:t>.</a:t>
            </a:r>
          </a:p>
          <a:p>
            <a:r>
              <a:rPr lang="en-US" dirty="0">
                <a:ea typeface="ＭＳ Ｐゴシック" pitchFamily="-107" charset="-128"/>
              </a:rPr>
              <a:t>Image Compression on.</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Go to the </a:t>
            </a:r>
            <a:r>
              <a:rPr lang="en-US" dirty="0">
                <a:latin typeface="Verdana" panose="020B0604030504040204" pitchFamily="34" charset="0"/>
                <a:ea typeface="Verdana" panose="020B0604030504040204" pitchFamily="34" charset="0"/>
                <a:cs typeface="Verdana" panose="020B0604030504040204" pitchFamily="34" charset="0"/>
              </a:rPr>
              <a:t>Sources</a:t>
            </a:r>
            <a:r>
              <a:rPr lang="en-US" dirty="0">
                <a:ea typeface="ＭＳ Ｐゴシック" pitchFamily="-107" charset="-128"/>
                <a:cs typeface="Times New Roman" pitchFamily="-107" charset="0"/>
              </a:rPr>
              <a:t> menu, open the </a:t>
            </a:r>
            <a:r>
              <a:rPr lang="en-US" dirty="0">
                <a:latin typeface="Verdana" panose="020B0604030504040204" pitchFamily="34" charset="0"/>
                <a:ea typeface="Verdana" panose="020B0604030504040204" pitchFamily="34" charset="0"/>
                <a:cs typeface="Verdana" panose="020B0604030504040204" pitchFamily="34" charset="0"/>
              </a:rPr>
              <a:t>Geometric Shapes</a:t>
            </a:r>
            <a:r>
              <a:rPr lang="en-US" dirty="0">
                <a:ea typeface="ＭＳ Ｐゴシック" pitchFamily="-107" charset="-128"/>
                <a:cs typeface="Times New Roman" pitchFamily="-107" charset="0"/>
              </a:rPr>
              <a:t> submenu, and select </a:t>
            </a:r>
            <a:r>
              <a:rPr lang="en-US" dirty="0">
                <a:latin typeface="Verdana" pitchFamily="-107" charset="0"/>
                <a:ea typeface="ＭＳ Ｐゴシック" pitchFamily="-107" charset="-128"/>
                <a:cs typeface="Times New Roman" pitchFamily="-107" charset="0"/>
              </a:rPr>
              <a:t>Cylinder</a:t>
            </a:r>
            <a:r>
              <a:rPr lang="en-US" dirty="0">
                <a:ea typeface="ＭＳ Ｐゴシック" pitchFamily="-107" charset="-128"/>
                <a:cs typeface="Times New Roman" pitchFamily="-107" charset="0"/>
              </a:rPr>
              <a:t>.</a:t>
            </a:r>
            <a:r>
              <a:rPr lang="en-US" dirty="0">
                <a:ea typeface="ＭＳ Ｐゴシック" pitchFamily="-107" charset="-128"/>
              </a:rPr>
              <a:t> </a:t>
            </a:r>
          </a:p>
          <a:p>
            <a:pPr marL="781050" indent="-609600">
              <a:buFontTx/>
              <a:buAutoNum type="arabicPeriod"/>
            </a:pPr>
            <a:r>
              <a:rPr lang="en-US" dirty="0">
                <a:ea typeface="ＭＳ Ｐゴシック" pitchFamily="-107" charset="-128"/>
                <a:cs typeface="Times New Roman" pitchFamily="-107" charset="0"/>
              </a:rPr>
              <a:t>Click the </a:t>
            </a:r>
            <a:r>
              <a:rPr lang="en-US" dirty="0">
                <a:latin typeface="Verdana" pitchFamily="-107" charset="0"/>
                <a:ea typeface="ＭＳ Ｐゴシック" pitchFamily="-107" charset="-128"/>
                <a:cs typeface="Times New Roman" pitchFamily="-107" charset="0"/>
              </a:rPr>
              <a:t>Apply</a:t>
            </a:r>
            <a:r>
              <a:rPr lang="en-US" dirty="0">
                <a:ea typeface="ＭＳ Ｐゴシック" pitchFamily="-107" charset="-128"/>
                <a:cs typeface="Times New Roman" pitchFamily="-107" charset="0"/>
              </a:rPr>
              <a:t> button to accept the default parameters.</a:t>
            </a:r>
            <a:r>
              <a:rPr lang="en-US" dirty="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581400"/>
            <a:ext cx="1336431" cy="457200"/>
          </a:xfrm>
          <a:prstGeom prst="rect">
            <a:avLst/>
          </a:prstGeom>
        </p:spPr>
      </p:pic>
    </p:spTree>
    <p:extLst>
      <p:ext uri="{BB962C8B-B14F-4D97-AF65-F5344CB8AC3E}">
        <p14:creationId xmlns:p14="http://schemas.microsoft.com/office/powerpoint/2010/main" val="738034173"/>
      </p:ext>
    </p:extLst>
  </p:cSld>
  <p:clrMapOvr>
    <a:masterClrMapping/>
  </p:clrMapOvr>
  <p:transition>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Parameters for Low Bandwidth</a:t>
            </a:r>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a:t>Try </a:t>
            </a:r>
            <a:r>
              <a:rPr lang="en-US" dirty="0" err="1"/>
              <a:t>Zlib</a:t>
            </a:r>
            <a:r>
              <a:rPr lang="en-US" dirty="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p:fade/>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Parameters for High Latency</a:t>
            </a:r>
          </a:p>
        </p:txBody>
      </p:sp>
      <p:sp>
        <p:nvSpPr>
          <p:cNvPr id="3" name="Content Placeholder 2"/>
          <p:cNvSpPr>
            <a:spLocks noGrp="1"/>
          </p:cNvSpPr>
          <p:nvPr>
            <p:ph idx="1"/>
          </p:nvPr>
        </p:nvSpPr>
        <p:spPr/>
        <p:txBody>
          <a:bodyPr/>
          <a:lstStyle/>
          <a:p>
            <a:r>
              <a:rPr lang="en-US" dirty="0"/>
              <a:t>Turn up Remote Render Threshold.</a:t>
            </a:r>
          </a:p>
          <a:p>
            <a:pPr lvl="1"/>
            <a:r>
              <a:rPr lang="en-US" dirty="0"/>
              <a:t>Allow more data to go to client.</a:t>
            </a:r>
          </a:p>
          <a:p>
            <a:r>
              <a:rPr lang="en-US" dirty="0"/>
              <a:t>Play with the LOD Threshold and LOD Resolution to control geometry sent to client.</a:t>
            </a:r>
          </a:p>
          <a:p>
            <a:r>
              <a:rPr lang="en-US" dirty="0"/>
              <a:t>Turn on Use outline for LOD rendering if decimated geometry too big for client.</a:t>
            </a:r>
          </a:p>
          <a:p>
            <a:r>
              <a:rPr lang="en-US" dirty="0"/>
              <a:t>Try turning on interactive render delay.</a:t>
            </a:r>
          </a:p>
        </p:txBody>
      </p:sp>
    </p:spTree>
    <p:extLst>
      <p:ext uri="{BB962C8B-B14F-4D97-AF65-F5344CB8AC3E}">
        <p14:creationId xmlns:p14="http://schemas.microsoft.com/office/powerpoint/2010/main" val="1796380145"/>
      </p:ext>
    </p:extLst>
  </p:cSld>
  <p:clrMapOvr>
    <a:masterClrMapping/>
  </p:clrMapOvr>
  <p:transition>
    <p:fad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3746943283"/>
      </p:ext>
    </p:extLst>
  </p:cSld>
  <p:clrMapOvr>
    <a:masterClrMapping/>
  </p:clrMapOvr>
  <p:transition>
    <p:fad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nvPr>
        </p:nvGraphicFramePr>
        <p:xfrm>
          <a:off x="304801" y="1600200"/>
          <a:ext cx="8610599" cy="4079240"/>
        </p:xfrm>
        <a:graphic>
          <a:graphicData uri="http://schemas.openxmlformats.org/drawingml/2006/table">
            <a:tbl>
              <a:tblPr firstRow="1" bandRow="1">
                <a:tableStyleId>{EB9631B5-78F2-41C9-869B-9F39066F8104}</a:tableStyleId>
              </a:tblPr>
              <a:tblGrid>
                <a:gridCol w="2637481">
                  <a:extLst>
                    <a:ext uri="{9D8B030D-6E8A-4147-A177-3AD203B41FA5}">
                      <a16:colId xmlns:a16="http://schemas.microsoft.com/office/drawing/2014/main" val="20000"/>
                    </a:ext>
                  </a:extLst>
                </a:gridCol>
                <a:gridCol w="1551459">
                  <a:extLst>
                    <a:ext uri="{9D8B030D-6E8A-4147-A177-3AD203B41FA5}">
                      <a16:colId xmlns:a16="http://schemas.microsoft.com/office/drawing/2014/main" val="20001"/>
                    </a:ext>
                  </a:extLst>
                </a:gridCol>
                <a:gridCol w="1146031">
                  <a:extLst>
                    <a:ext uri="{9D8B030D-6E8A-4147-A177-3AD203B41FA5}">
                      <a16:colId xmlns:a16="http://schemas.microsoft.com/office/drawing/2014/main" val="20002"/>
                    </a:ext>
                  </a:extLst>
                </a:gridCol>
                <a:gridCol w="1491450">
                  <a:extLst>
                    <a:ext uri="{9D8B030D-6E8A-4147-A177-3AD203B41FA5}">
                      <a16:colId xmlns:a16="http://schemas.microsoft.com/office/drawing/2014/main" val="20003"/>
                    </a:ext>
                  </a:extLst>
                </a:gridCol>
                <a:gridCol w="1784178">
                  <a:extLst>
                    <a:ext uri="{9D8B030D-6E8A-4147-A177-3AD203B41FA5}">
                      <a16:colId xmlns:a16="http://schemas.microsoft.com/office/drawing/2014/main" val="20004"/>
                    </a:ext>
                  </a:extLst>
                </a:gridCol>
              </a:tblGrid>
              <a:tr h="370840">
                <a:tc>
                  <a:txBody>
                    <a:bodyPr/>
                    <a:lstStyle/>
                    <a:p>
                      <a:r>
                        <a:rPr lang="en-US" dirty="0">
                          <a:solidFill>
                            <a:schemeClr val="tx2"/>
                          </a:solidFill>
                        </a:rPr>
                        <a:t>System Parameter</a:t>
                      </a: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a:solidFill>
                            <a:schemeClr val="tx2"/>
                          </a:solidFill>
                        </a:rPr>
                        <a:t>2011</a:t>
                      </a:r>
                    </a:p>
                  </a:txBody>
                  <a:tcPr marL="93165" marR="93165">
                    <a:solidFill>
                      <a:schemeClr val="bg2"/>
                    </a:solidFill>
                  </a:tcPr>
                </a:tc>
                <a:tc gridSpan="2">
                  <a:txBody>
                    <a:bodyPr/>
                    <a:lstStyle/>
                    <a:p>
                      <a:pPr algn="ctr"/>
                      <a:r>
                        <a:rPr lang="en-US" dirty="0">
                          <a:solidFill>
                            <a:schemeClr val="tx2"/>
                          </a:solidFill>
                        </a:rPr>
                        <a:t>“2018”</a:t>
                      </a:r>
                    </a:p>
                  </a:txBody>
                  <a:tcPr marL="93165" marR="93165">
                    <a:solidFill>
                      <a:schemeClr val="bg2"/>
                    </a:solidFill>
                  </a:tcPr>
                </a:tc>
                <a:tc hMerge="1">
                  <a:txBody>
                    <a:bodyPr/>
                    <a:lstStyle/>
                    <a:p>
                      <a:endParaRPr lang="en-US"/>
                    </a:p>
                  </a:txBody>
                  <a:tcPr/>
                </a:tc>
                <a:tc>
                  <a:txBody>
                    <a:bodyPr/>
                    <a:lstStyle/>
                    <a:p>
                      <a:pPr algn="ctr"/>
                      <a:r>
                        <a:rPr lang="en-US" dirty="0">
                          <a:solidFill>
                            <a:schemeClr val="tx2"/>
                          </a:solidFill>
                        </a:rPr>
                        <a:t>Factor Change</a:t>
                      </a: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val="10000"/>
                  </a:ext>
                </a:extLst>
              </a:tr>
              <a:tr h="370840">
                <a:tc>
                  <a:txBody>
                    <a:bodyPr/>
                    <a:lstStyle/>
                    <a:p>
                      <a:r>
                        <a:rPr lang="en-US" dirty="0"/>
                        <a:t>System</a:t>
                      </a:r>
                      <a:r>
                        <a:rPr lang="en-US" baseline="0" dirty="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 PF</a:t>
                      </a:r>
                    </a:p>
                  </a:txBody>
                  <a:tcPr marL="93165" marR="93165"/>
                </a:tc>
                <a:tc gridSpan="2">
                  <a:txBody>
                    <a:bodyPr/>
                    <a:lstStyle/>
                    <a:p>
                      <a:pPr algn="ctr"/>
                      <a:r>
                        <a:rPr lang="en-US" dirty="0"/>
                        <a:t>1 EF</a:t>
                      </a:r>
                    </a:p>
                  </a:txBody>
                  <a:tcPr marL="93165" marR="93165"/>
                </a:tc>
                <a:tc hMerge="1">
                  <a:txBody>
                    <a:bodyPr/>
                    <a:lstStyle/>
                    <a:p>
                      <a:endParaRPr lang="en-US"/>
                    </a:p>
                  </a:txBody>
                  <a:tcPr/>
                </a:tc>
                <a:tc>
                  <a:txBody>
                    <a:bodyPr/>
                    <a:lstStyle/>
                    <a:p>
                      <a:pPr algn="r"/>
                      <a:r>
                        <a:rPr lang="en-US" dirty="0"/>
                        <a:t>500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r>
                        <a:rPr lang="en-US" dirty="0"/>
                        <a:t>Power</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6 MW</a:t>
                      </a:r>
                    </a:p>
                  </a:txBody>
                  <a:tcPr marL="93165" marR="93165"/>
                </a:tc>
                <a:tc gridSpan="2">
                  <a:txBody>
                    <a:bodyPr/>
                    <a:lstStyle/>
                    <a:p>
                      <a:pPr algn="ctr"/>
                      <a:r>
                        <a:rPr lang="en-US" dirty="0"/>
                        <a:t>≤20 MW</a:t>
                      </a:r>
                    </a:p>
                  </a:txBody>
                  <a:tcPr marL="93165" marR="93165"/>
                </a:tc>
                <a:tc hMerge="1">
                  <a:txBody>
                    <a:bodyPr/>
                    <a:lstStyle/>
                    <a:p>
                      <a:endParaRPr lang="en-US"/>
                    </a:p>
                  </a:txBody>
                  <a:tcPr/>
                </a:tc>
                <a:tc>
                  <a:txBody>
                    <a:bodyPr/>
                    <a:lstStyle/>
                    <a:p>
                      <a:pPr algn="r"/>
                      <a:r>
                        <a:rPr lang="en-US" dirty="0"/>
                        <a:t>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en-US" dirty="0"/>
                        <a:t>System Memory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0.3 PB</a:t>
                      </a:r>
                    </a:p>
                  </a:txBody>
                  <a:tcPr marL="93165" marR="93165"/>
                </a:tc>
                <a:tc gridSpan="2">
                  <a:txBody>
                    <a:bodyPr/>
                    <a:lstStyle/>
                    <a:p>
                      <a:pPr algn="ctr"/>
                      <a:r>
                        <a:rPr lang="en-US" baseline="0" dirty="0"/>
                        <a:t>32-64 PB</a:t>
                      </a:r>
                      <a:endParaRPr lang="en-US" dirty="0"/>
                    </a:p>
                  </a:txBody>
                  <a:tcPr marL="93165" marR="93165"/>
                </a:tc>
                <a:tc hMerge="1">
                  <a:txBody>
                    <a:bodyPr/>
                    <a:lstStyle/>
                    <a:p>
                      <a:endParaRPr lang="en-US"/>
                    </a:p>
                  </a:txBody>
                  <a:tcPr/>
                </a:tc>
                <a:tc>
                  <a:txBody>
                    <a:bodyPr/>
                    <a:lstStyle/>
                    <a:p>
                      <a:pPr algn="r"/>
                      <a:r>
                        <a:rPr lang="en-US" dirty="0"/>
                        <a:t>33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US" dirty="0"/>
                        <a:t>Node Performance</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0.125</a:t>
                      </a:r>
                      <a:r>
                        <a:rPr lang="en-US" baseline="0" dirty="0"/>
                        <a:t> </a:t>
                      </a:r>
                      <a:r>
                        <a:rPr lang="en-US" baseline="0" dirty="0" err="1"/>
                        <a:t>Tf</a:t>
                      </a:r>
                      <a:r>
                        <a:rPr lang="en-US" baseline="0" dirty="0"/>
                        <a:t>/s</a:t>
                      </a:r>
                      <a:endParaRPr lang="en-US" dirty="0"/>
                    </a:p>
                  </a:txBody>
                  <a:tcPr marL="93165" marR="93165"/>
                </a:tc>
                <a:tc>
                  <a:txBody>
                    <a:bodyPr/>
                    <a:lstStyle/>
                    <a:p>
                      <a:pPr algn="ctr"/>
                      <a:r>
                        <a:rPr lang="en-US" dirty="0"/>
                        <a:t>1</a:t>
                      </a:r>
                      <a:r>
                        <a:rPr lang="en-US" baseline="0" dirty="0"/>
                        <a:t> TF</a:t>
                      </a:r>
                      <a:endParaRPr lang="en-US" dirty="0"/>
                    </a:p>
                  </a:txBody>
                  <a:tcPr marL="93165" marR="93165"/>
                </a:tc>
                <a:tc>
                  <a:txBody>
                    <a:bodyPr/>
                    <a:lstStyle/>
                    <a:p>
                      <a:pPr algn="ctr"/>
                      <a:r>
                        <a:rPr lang="en-US" dirty="0"/>
                        <a:t>10 TF</a:t>
                      </a:r>
                    </a:p>
                  </a:txBody>
                  <a:tcPr marL="93165" marR="93165"/>
                </a:tc>
                <a:tc>
                  <a:txBody>
                    <a:bodyPr/>
                    <a:lstStyle/>
                    <a:p>
                      <a:pPr algn="r"/>
                      <a:r>
                        <a:rPr lang="en-US" dirty="0"/>
                        <a:t>8-80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en-US" dirty="0"/>
                        <a:t>Node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12</a:t>
                      </a:r>
                    </a:p>
                  </a:txBody>
                  <a:tcPr marL="93165" marR="93165"/>
                </a:tc>
                <a:tc>
                  <a:txBody>
                    <a:bodyPr/>
                    <a:lstStyle/>
                    <a:p>
                      <a:pPr algn="ctr"/>
                      <a:r>
                        <a:rPr lang="en-US" dirty="0"/>
                        <a:t>1,000</a:t>
                      </a:r>
                    </a:p>
                  </a:txBody>
                  <a:tcPr marL="93165" marR="93165"/>
                </a:tc>
                <a:tc>
                  <a:txBody>
                    <a:bodyPr/>
                    <a:lstStyle/>
                    <a:p>
                      <a:pPr algn="ctr"/>
                      <a:r>
                        <a:rPr lang="en-US" dirty="0"/>
                        <a:t>10,000</a:t>
                      </a:r>
                    </a:p>
                  </a:txBody>
                  <a:tcPr marL="93165" marR="93165"/>
                </a:tc>
                <a:tc>
                  <a:txBody>
                    <a:bodyPr/>
                    <a:lstStyle/>
                    <a:p>
                      <a:pPr algn="r"/>
                      <a:r>
                        <a:rPr lang="en-US" dirty="0"/>
                        <a:t>83-830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r>
                        <a:rPr lang="en-US" dirty="0"/>
                        <a:t>Network </a:t>
                      </a:r>
                      <a:r>
                        <a:rPr lang="en-US" baseline="0" dirty="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GB/s</a:t>
                      </a:r>
                    </a:p>
                  </a:txBody>
                  <a:tcPr marL="93165" marR="93165"/>
                </a:tc>
                <a:tc>
                  <a:txBody>
                    <a:bodyPr/>
                    <a:lstStyle/>
                    <a:p>
                      <a:pPr algn="ctr"/>
                      <a:r>
                        <a:rPr lang="en-US" baseline="0" dirty="0"/>
                        <a:t>100 GB/s</a:t>
                      </a:r>
                      <a:endParaRPr lang="en-US" dirty="0"/>
                    </a:p>
                  </a:txBody>
                  <a:tcPr marL="93165" marR="93165"/>
                </a:tc>
                <a:tc>
                  <a:txBody>
                    <a:bodyPr/>
                    <a:lstStyle/>
                    <a:p>
                      <a:pPr algn="ctr"/>
                      <a:r>
                        <a:rPr lang="en-US" dirty="0"/>
                        <a:t>1,000 GB/s</a:t>
                      </a:r>
                    </a:p>
                  </a:txBody>
                  <a:tcPr marL="93165" marR="93165"/>
                </a:tc>
                <a:tc>
                  <a:txBody>
                    <a:bodyPr/>
                    <a:lstStyle/>
                    <a:p>
                      <a:pPr algn="r"/>
                      <a:r>
                        <a:rPr lang="en-US" dirty="0"/>
                        <a:t>66-660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r>
                        <a:rPr lang="en-US" dirty="0"/>
                        <a:t>System Size (nodes)</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18,700</a:t>
                      </a:r>
                    </a:p>
                  </a:txBody>
                  <a:tcPr marL="93165" marR="93165"/>
                </a:tc>
                <a:tc>
                  <a:txBody>
                    <a:bodyPr/>
                    <a:lstStyle/>
                    <a:p>
                      <a:pPr algn="ctr"/>
                      <a:r>
                        <a:rPr lang="en-US" dirty="0"/>
                        <a:t>1M</a:t>
                      </a:r>
                    </a:p>
                  </a:txBody>
                  <a:tcPr marL="93165" marR="93165"/>
                </a:tc>
                <a:tc>
                  <a:txBody>
                    <a:bodyPr/>
                    <a:lstStyle/>
                    <a:p>
                      <a:pPr algn="ctr"/>
                      <a:r>
                        <a:rPr lang="en-US" dirty="0"/>
                        <a:t>100k</a:t>
                      </a:r>
                    </a:p>
                  </a:txBody>
                  <a:tcPr marL="93165" marR="93165"/>
                </a:tc>
                <a:tc>
                  <a:txBody>
                    <a:bodyPr/>
                    <a:lstStyle/>
                    <a:p>
                      <a:pPr algn="r"/>
                      <a:r>
                        <a:rPr lang="en-US" dirty="0"/>
                        <a:t>50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r>
                        <a:rPr lang="en-US" dirty="0"/>
                        <a:t>Total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225 K</a:t>
                      </a:r>
                    </a:p>
                  </a:txBody>
                  <a:tcPr marL="93165" marR="93165"/>
                </a:tc>
                <a:tc>
                  <a:txBody>
                    <a:bodyPr/>
                    <a:lstStyle/>
                    <a:p>
                      <a:pPr algn="ctr"/>
                      <a:r>
                        <a:rPr lang="en-US" dirty="0"/>
                        <a:t>10 B</a:t>
                      </a:r>
                    </a:p>
                  </a:txBody>
                  <a:tcPr marL="93165" marR="93165"/>
                </a:tc>
                <a:tc>
                  <a:txBody>
                    <a:bodyPr/>
                    <a:lstStyle/>
                    <a:p>
                      <a:pPr algn="ctr"/>
                      <a:r>
                        <a:rPr lang="en-US" dirty="0"/>
                        <a:t>100 B</a:t>
                      </a:r>
                    </a:p>
                  </a:txBody>
                  <a:tcPr marL="93165" marR="93165"/>
                </a:tc>
                <a:tc>
                  <a:txBody>
                    <a:bodyPr/>
                    <a:lstStyle/>
                    <a:p>
                      <a:pPr algn="r"/>
                      <a:r>
                        <a:rPr lang="en-US" dirty="0"/>
                        <a:t>40k-400k</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70840">
                <a:tc>
                  <a:txBody>
                    <a:bodyPr/>
                    <a:lstStyle/>
                    <a:p>
                      <a:r>
                        <a:rPr lang="en-US" dirty="0"/>
                        <a:t>Storage Capacity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PB</a:t>
                      </a:r>
                    </a:p>
                  </a:txBody>
                  <a:tcPr marL="93165" marR="93165"/>
                </a:tc>
                <a:tc gridSpan="2">
                  <a:txBody>
                    <a:bodyPr/>
                    <a:lstStyle/>
                    <a:p>
                      <a:pPr algn="ctr"/>
                      <a:r>
                        <a:rPr lang="en-US" dirty="0"/>
                        <a:t>300-1,000 PB</a:t>
                      </a:r>
                    </a:p>
                  </a:txBody>
                  <a:tcPr marL="93165" marR="93165"/>
                </a:tc>
                <a:tc hMerge="1">
                  <a:txBody>
                    <a:bodyPr/>
                    <a:lstStyle/>
                    <a:p>
                      <a:endParaRPr lang="en-US"/>
                    </a:p>
                  </a:txBody>
                  <a:tcPr/>
                </a:tc>
                <a:tc>
                  <a:txBody>
                    <a:bodyPr/>
                    <a:lstStyle/>
                    <a:p>
                      <a:pPr algn="r"/>
                      <a:r>
                        <a:rPr lang="en-US" dirty="0"/>
                        <a:t>20-67</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70840">
                <a:tc>
                  <a:txBody>
                    <a:bodyPr/>
                    <a:lstStyle/>
                    <a:p>
                      <a:r>
                        <a:rPr lang="en-US" dirty="0"/>
                        <a:t>I/O BW</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0.2 TB/s</a:t>
                      </a:r>
                    </a:p>
                  </a:txBody>
                  <a:tcPr marL="93165" marR="93165"/>
                </a:tc>
                <a:tc gridSpan="2">
                  <a:txBody>
                    <a:bodyPr/>
                    <a:lstStyle/>
                    <a:p>
                      <a:pPr algn="ctr"/>
                      <a:r>
                        <a:rPr lang="en-US" dirty="0"/>
                        <a:t>20-60 TB/s</a:t>
                      </a:r>
                    </a:p>
                  </a:txBody>
                  <a:tcPr marL="93165" marR="93165"/>
                </a:tc>
                <a:tc hMerge="1">
                  <a:txBody>
                    <a:bodyPr/>
                    <a:lstStyle/>
                    <a:p>
                      <a:endParaRPr lang="en-US"/>
                    </a:p>
                  </a:txBody>
                  <a:tcPr/>
                </a:tc>
                <a:tc>
                  <a:txBody>
                    <a:bodyPr/>
                    <a:lstStyle/>
                    <a:p>
                      <a:pPr algn="r"/>
                      <a:r>
                        <a:rPr lang="en-US" dirty="0"/>
                        <a:t>100-300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lstStyle/>
          <a:p>
            <a:r>
              <a:rPr lang="en-US"/>
              <a:t>Why </a:t>
            </a:r>
            <a:r>
              <a:rPr lang="en-US" i="1"/>
              <a:t>In Situ</a:t>
            </a:r>
            <a:r>
              <a:rPr lang="en-US"/>
              <a:t>?</a:t>
            </a:r>
            <a:endParaRPr lang="en-US" dirty="0"/>
          </a:p>
        </p:txBody>
      </p:sp>
      <p:sp>
        <p:nvSpPr>
          <p:cNvPr id="2" name="Oval 1"/>
          <p:cNvSpPr/>
          <p:nvPr/>
        </p:nvSpPr>
        <p:spPr>
          <a:xfrm>
            <a:off x="7313034" y="50610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3034" y="54801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a:t>Source: “Scientific Discovery at the </a:t>
            </a:r>
            <a:r>
              <a:rPr lang="en-US" sz="1000" dirty="0" err="1"/>
              <a:t>Exascale</a:t>
            </a:r>
            <a:r>
              <a:rPr lang="en-US" sz="1000" dirty="0"/>
              <a:t>: Report from the DOE ASCR 2011 Workshop on </a:t>
            </a:r>
            <a:r>
              <a:rPr lang="en-US" sz="1000" dirty="0" err="1"/>
              <a:t>Exascale</a:t>
            </a:r>
            <a:r>
              <a:rPr lang="en-US" sz="1000" dirty="0"/>
              <a:t> Data Management, Analysis and Visualization.”</a:t>
            </a:r>
          </a:p>
        </p:txBody>
      </p:sp>
    </p:spTree>
    <p:extLst>
      <p:ext uri="{BB962C8B-B14F-4D97-AF65-F5344CB8AC3E}">
        <p14:creationId xmlns:p14="http://schemas.microsoft.com/office/powerpoint/2010/main" val="122959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tan will be capable of performing 20,000 trillion calculations every second, making it six times more powerful than ORNL's current Jaguar system. Image: Andy Sproles"/>
          <p:cNvPicPr>
            <a:picLocks noChangeAspect="1" noChangeArrowheads="1"/>
          </p:cNvPicPr>
          <p:nvPr/>
        </p:nvPicPr>
        <p:blipFill rotWithShape="1">
          <a:blip r:embed="rId3">
            <a:extLst>
              <a:ext uri="{28A0092B-C50C-407E-A947-70E740481C1C}">
                <a14:useLocalDpi xmlns:a14="http://schemas.microsoft.com/office/drawing/2010/main" val="0"/>
              </a:ext>
            </a:extLst>
          </a:blip>
          <a:srcRect t="18095" b="13331"/>
          <a:stretch/>
        </p:blipFill>
        <p:spPr bwMode="auto">
          <a:xfrm>
            <a:off x="2742934" y="1752600"/>
            <a:ext cx="6401066" cy="2700479"/>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http://regmedia.co.uk/2011/04/11/z210_sff_medical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7" y="4800600"/>
            <a:ext cx="1981200" cy="184292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Why </a:t>
            </a:r>
            <a:r>
              <a:rPr lang="en-US" i="1" dirty="0"/>
              <a:t>In Situ</a:t>
            </a:r>
            <a:r>
              <a:rPr lang="en-US" dirty="0"/>
              <a:t>?</a:t>
            </a:r>
          </a:p>
        </p:txBody>
      </p:sp>
      <p:sp>
        <p:nvSpPr>
          <p:cNvPr id="3" name="Content Placeholder 2"/>
          <p:cNvSpPr>
            <a:spLocks noGrp="1"/>
          </p:cNvSpPr>
          <p:nvPr>
            <p:ph idx="1"/>
          </p:nvPr>
        </p:nvSpPr>
        <p:spPr>
          <a:xfrm>
            <a:off x="228600" y="1524000"/>
            <a:ext cx="8229600" cy="1596848"/>
          </a:xfrm>
        </p:spPr>
        <p:txBody>
          <a:bodyPr/>
          <a:lstStyle/>
          <a:p>
            <a:pPr marL="0" indent="0">
              <a:buNone/>
            </a:pPr>
            <a:r>
              <a:rPr lang="en-US" sz="2400" dirty="0"/>
              <a:t>Need a supercomputer to analyze results from a hero run</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p>
        </p:txBody>
      </p:sp>
      <p:sp>
        <p:nvSpPr>
          <p:cNvPr id="8" name="TextBox 7"/>
          <p:cNvSpPr txBox="1"/>
          <p:nvPr/>
        </p:nvSpPr>
        <p:spPr>
          <a:xfrm>
            <a:off x="3124200" y="4765122"/>
            <a:ext cx="5715000" cy="954105"/>
          </a:xfrm>
          <a:prstGeom prst="rect">
            <a:avLst/>
          </a:prstGeom>
          <a:noFill/>
        </p:spPr>
        <p:txBody>
          <a:bodyPr wrap="square" lIns="91438" tIns="45719" rIns="91438" bIns="45719" rtlCol="0">
            <a:spAutoFit/>
          </a:bodyPr>
          <a:lstStyle/>
          <a:p>
            <a:r>
              <a:rPr lang="en-US" sz="2800" dirty="0">
                <a:solidFill>
                  <a:schemeClr val="tx1">
                    <a:lumMod val="65000"/>
                    <a:lumOff val="35000"/>
                  </a:schemeClr>
                </a:solidFill>
              </a:rPr>
              <a:t>2 orders of magnitude difference between each level</a:t>
            </a:r>
            <a:endParaRPr lang="en-US" dirty="0"/>
          </a:p>
        </p:txBody>
      </p:sp>
      <p:sp>
        <p:nvSpPr>
          <p:cNvPr id="9" name="AutoShape 6" descr="rhea_art_tn"/>
          <p:cNvSpPr>
            <a:spLocks noChangeAspect="1" noChangeArrowheads="1"/>
          </p:cNvSpPr>
          <p:nvPr/>
        </p:nvSpPr>
        <p:spPr bwMode="auto">
          <a:xfrm>
            <a:off x="155575" y="-342900"/>
            <a:ext cx="1905000" cy="71437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2056" name="Picture 8" descr="rhea_art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079" y="4050747"/>
            <a:ext cx="1713041" cy="714375"/>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Down Arrow 9"/>
          <p:cNvSpPr/>
          <p:nvPr/>
        </p:nvSpPr>
        <p:spPr>
          <a:xfrm rot="3037965">
            <a:off x="3601484" y="3661274"/>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Down Arrow 11"/>
          <p:cNvSpPr/>
          <p:nvPr/>
        </p:nvSpPr>
        <p:spPr>
          <a:xfrm rot="3037965">
            <a:off x="1654175" y="5022260"/>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82060558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pic>
        <p:nvPicPr>
          <p:cNvPr id="23560" name="Picture 13"/>
          <p:cNvPicPr>
            <a:picLocks noChangeAspect="1"/>
          </p:cNvPicPr>
          <p:nvPr/>
        </p:nvPicPr>
        <p:blipFill>
          <a:blip r:embed="rId3"/>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pic>
        <p:nvPicPr>
          <p:cNvPr id="23559" name="Picture 12" descr="Picture 1.png"/>
          <p:cNvPicPr>
            <a:picLocks noChangeAspect="1"/>
          </p:cNvPicPr>
          <p:nvPr/>
        </p:nvPicPr>
        <p:blipFill>
          <a:blip r:embed="rId4"/>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5"/>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6"/>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8458200" y="1905000"/>
            <a:ext cx="533400" cy="819997"/>
            <a:chOff x="3200400" y="1905000"/>
            <a:chExt cx="921597" cy="1581997"/>
          </a:xfrm>
        </p:grpSpPr>
        <p:sp>
          <p:nvSpPr>
            <p:cNvPr id="31" name="Curved Up Arrow 30"/>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2" name="Curved Down Arrow 31"/>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43442781"/>
      </p:ext>
    </p:extLst>
  </p:cSld>
  <p:clrMapOvr>
    <a:masterClrMapping/>
  </p:clrMapOvr>
  <p:transition>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Reduced File IO Costs</a:t>
            </a:r>
          </a:p>
        </p:txBody>
      </p:sp>
      <p:graphicFrame>
        <p:nvGraphicFramePr>
          <p:cNvPr id="7" name="Table 6"/>
          <p:cNvGraphicFramePr>
            <a:graphicFrameLocks noGrp="1"/>
          </p:cNvGraphicFramePr>
          <p:nvPr>
            <p:extLst/>
          </p:nvPr>
        </p:nvGraphicFramePr>
        <p:xfrm>
          <a:off x="840877" y="1895513"/>
          <a:ext cx="7345739" cy="3535680"/>
        </p:xfrm>
        <a:graphic>
          <a:graphicData uri="http://schemas.openxmlformats.org/drawingml/2006/table">
            <a:tbl>
              <a:tblPr firstRow="1" bandRow="1">
                <a:tableStyleId>{5C22544A-7EE6-4342-B048-85BDC9FD1C3A}</a:tableStyleId>
              </a:tblPr>
              <a:tblGrid>
                <a:gridCol w="1469148">
                  <a:extLst>
                    <a:ext uri="{9D8B030D-6E8A-4147-A177-3AD203B41FA5}">
                      <a16:colId xmlns:a16="http://schemas.microsoft.com/office/drawing/2014/main" val="20000"/>
                    </a:ext>
                  </a:extLst>
                </a:gridCol>
                <a:gridCol w="1185064">
                  <a:extLst>
                    <a:ext uri="{9D8B030D-6E8A-4147-A177-3AD203B41FA5}">
                      <a16:colId xmlns:a16="http://schemas.microsoft.com/office/drawing/2014/main" val="20001"/>
                    </a:ext>
                  </a:extLst>
                </a:gridCol>
                <a:gridCol w="1342860">
                  <a:extLst>
                    <a:ext uri="{9D8B030D-6E8A-4147-A177-3AD203B41FA5}">
                      <a16:colId xmlns:a16="http://schemas.microsoft.com/office/drawing/2014/main" val="20002"/>
                    </a:ext>
                  </a:extLst>
                </a:gridCol>
                <a:gridCol w="1775821">
                  <a:extLst>
                    <a:ext uri="{9D8B030D-6E8A-4147-A177-3AD203B41FA5}">
                      <a16:colId xmlns:a16="http://schemas.microsoft.com/office/drawing/2014/main" val="20003"/>
                    </a:ext>
                  </a:extLst>
                </a:gridCol>
                <a:gridCol w="1572846">
                  <a:extLst>
                    <a:ext uri="{9D8B030D-6E8A-4147-A177-3AD203B41FA5}">
                      <a16:colId xmlns:a16="http://schemas.microsoft.com/office/drawing/2014/main" val="20004"/>
                    </a:ext>
                  </a:extLst>
                </a:gridCol>
              </a:tblGrid>
              <a:tr h="1554480">
                <a:tc>
                  <a:txBody>
                    <a:bodyPr/>
                    <a:lstStyle/>
                    <a:p>
                      <a:r>
                        <a:rPr lang="en-US" sz="2000" dirty="0"/>
                        <a:t>Time of Processing</a:t>
                      </a:r>
                    </a:p>
                  </a:txBody>
                  <a:tcPr/>
                </a:tc>
                <a:tc>
                  <a:txBody>
                    <a:bodyPr/>
                    <a:lstStyle/>
                    <a:p>
                      <a:r>
                        <a:rPr lang="en-US" sz="2000" dirty="0"/>
                        <a:t>Type of File</a:t>
                      </a:r>
                    </a:p>
                  </a:txBody>
                  <a:tcPr/>
                </a:tc>
                <a:tc>
                  <a:txBody>
                    <a:bodyPr/>
                    <a:lstStyle/>
                    <a:p>
                      <a:r>
                        <a:rPr lang="en-US" sz="2000" dirty="0"/>
                        <a:t>Size per</a:t>
                      </a:r>
                      <a:r>
                        <a:rPr lang="en-US" sz="2000" baseline="0" dirty="0"/>
                        <a:t> File</a:t>
                      </a:r>
                      <a:endParaRPr lang="en-US" sz="2000" dirty="0"/>
                    </a:p>
                  </a:txBody>
                  <a:tcPr/>
                </a:tc>
                <a:tc>
                  <a:txBody>
                    <a:bodyPr/>
                    <a:lstStyle/>
                    <a:p>
                      <a:r>
                        <a:rPr lang="en-US" sz="2000" dirty="0"/>
                        <a:t>Size per 1000 time</a:t>
                      </a:r>
                      <a:r>
                        <a:rPr lang="en-US" sz="2000" baseline="0" dirty="0"/>
                        <a:t> steps</a:t>
                      </a:r>
                      <a:endParaRPr lang="en-US" sz="2000" dirty="0"/>
                    </a:p>
                  </a:txBody>
                  <a:tcPr/>
                </a:tc>
                <a:tc>
                  <a:txBody>
                    <a:bodyPr/>
                    <a:lstStyle/>
                    <a:p>
                      <a:r>
                        <a:rPr lang="en-US" sz="2000" dirty="0"/>
                        <a:t>Time per File</a:t>
                      </a:r>
                      <a:r>
                        <a:rPr lang="en-US" sz="2000" baseline="0" dirty="0"/>
                        <a:t> to Write at Simulation</a:t>
                      </a:r>
                      <a:endParaRPr lang="en-US" sz="2000" dirty="0"/>
                    </a:p>
                  </a:txBody>
                  <a:tcPr/>
                </a:tc>
                <a:extLst>
                  <a:ext uri="{0D108BD9-81ED-4DB2-BD59-A6C34878D82A}">
                    <a16:rowId xmlns:a16="http://schemas.microsoft.com/office/drawing/2014/main" val="10000"/>
                  </a:ext>
                </a:extLst>
              </a:tr>
              <a:tr h="457200">
                <a:tc>
                  <a:txBody>
                    <a:bodyPr/>
                    <a:lstStyle/>
                    <a:p>
                      <a:r>
                        <a:rPr lang="en-US" sz="2000" dirty="0"/>
                        <a:t>Post</a:t>
                      </a:r>
                    </a:p>
                  </a:txBody>
                  <a:tcPr/>
                </a:tc>
                <a:tc>
                  <a:txBody>
                    <a:bodyPr/>
                    <a:lstStyle/>
                    <a:p>
                      <a:r>
                        <a:rPr lang="en-US" sz="2000" dirty="0"/>
                        <a:t>Restart</a:t>
                      </a:r>
                    </a:p>
                  </a:txBody>
                  <a:tcPr/>
                </a:tc>
                <a:tc>
                  <a:txBody>
                    <a:bodyPr/>
                    <a:lstStyle/>
                    <a:p>
                      <a:r>
                        <a:rPr lang="en-US" sz="2000" dirty="0"/>
                        <a:t>1,300 MB</a:t>
                      </a:r>
                    </a:p>
                  </a:txBody>
                  <a:tcPr/>
                </a:tc>
                <a:tc>
                  <a:txBody>
                    <a:bodyPr/>
                    <a:lstStyle/>
                    <a:p>
                      <a:r>
                        <a:rPr lang="en-US" sz="2000" dirty="0"/>
                        <a:t>1,300,000 MB</a:t>
                      </a:r>
                    </a:p>
                  </a:txBody>
                  <a:tcPr/>
                </a:tc>
                <a:tc>
                  <a:txBody>
                    <a:bodyPr/>
                    <a:lstStyle/>
                    <a:p>
                      <a:r>
                        <a:rPr lang="en-US" sz="2000" dirty="0"/>
                        <a:t>1-20</a:t>
                      </a:r>
                      <a:r>
                        <a:rPr lang="en-US" sz="2000" baseline="0" dirty="0"/>
                        <a:t> seconds</a:t>
                      </a:r>
                      <a:endParaRPr lang="en-US" sz="2000" dirty="0"/>
                    </a:p>
                  </a:txBody>
                  <a:tcPr/>
                </a:tc>
                <a:extLst>
                  <a:ext uri="{0D108BD9-81ED-4DB2-BD59-A6C34878D82A}">
                    <a16:rowId xmlns:a16="http://schemas.microsoft.com/office/drawing/2014/main" val="10001"/>
                  </a:ext>
                </a:extLst>
              </a:tr>
              <a:tr h="822960">
                <a:tc>
                  <a:txBody>
                    <a:bodyPr/>
                    <a:lstStyle/>
                    <a:p>
                      <a:r>
                        <a:rPr lang="en-US" sz="2000" dirty="0"/>
                        <a:t>Post</a:t>
                      </a:r>
                    </a:p>
                  </a:txBody>
                  <a:tcPr/>
                </a:tc>
                <a:tc>
                  <a:txBody>
                    <a:bodyPr/>
                    <a:lstStyle/>
                    <a:p>
                      <a:r>
                        <a:rPr lang="en-US" sz="2000" dirty="0" err="1"/>
                        <a:t>Ensight</a:t>
                      </a:r>
                      <a:r>
                        <a:rPr lang="en-US" sz="2000" dirty="0"/>
                        <a:t> Dump</a:t>
                      </a:r>
                    </a:p>
                  </a:txBody>
                  <a:tcPr/>
                </a:tc>
                <a:tc>
                  <a:txBody>
                    <a:bodyPr/>
                    <a:lstStyle/>
                    <a:p>
                      <a:r>
                        <a:rPr lang="en-US" sz="2000" dirty="0"/>
                        <a:t>200</a:t>
                      </a:r>
                      <a:r>
                        <a:rPr lang="en-US" sz="2000" baseline="0" dirty="0"/>
                        <a:t> MB</a:t>
                      </a:r>
                      <a:endParaRPr lang="en-US" sz="2000" dirty="0"/>
                    </a:p>
                  </a:txBody>
                  <a:tcPr/>
                </a:tc>
                <a:tc>
                  <a:txBody>
                    <a:bodyPr/>
                    <a:lstStyle/>
                    <a:p>
                      <a:r>
                        <a:rPr lang="en-US" sz="2000" dirty="0"/>
                        <a:t>200,000 MB</a:t>
                      </a:r>
                    </a:p>
                  </a:txBody>
                  <a:tcPr/>
                </a:tc>
                <a:tc>
                  <a:txBody>
                    <a:bodyPr/>
                    <a:lstStyle/>
                    <a:p>
                      <a:r>
                        <a:rPr lang="en-US" sz="2000" dirty="0"/>
                        <a:t>&gt;</a:t>
                      </a:r>
                      <a:r>
                        <a:rPr lang="en-US" sz="2000" baseline="0" dirty="0"/>
                        <a:t> 10 seconds</a:t>
                      </a:r>
                      <a:endParaRPr lang="en-US" sz="2000" dirty="0"/>
                    </a:p>
                  </a:txBody>
                  <a:tcPr/>
                </a:tc>
                <a:extLst>
                  <a:ext uri="{0D108BD9-81ED-4DB2-BD59-A6C34878D82A}">
                    <a16:rowId xmlns:a16="http://schemas.microsoft.com/office/drawing/2014/main" val="10002"/>
                  </a:ext>
                </a:extLst>
              </a:tr>
              <a:tr h="457200">
                <a:tc>
                  <a:txBody>
                    <a:bodyPr/>
                    <a:lstStyle/>
                    <a:p>
                      <a:r>
                        <a:rPr lang="en-US" sz="2000" i="1" dirty="0"/>
                        <a:t>In Situ </a:t>
                      </a:r>
                    </a:p>
                  </a:txBody>
                  <a:tcPr/>
                </a:tc>
                <a:tc>
                  <a:txBody>
                    <a:bodyPr/>
                    <a:lstStyle/>
                    <a:p>
                      <a:r>
                        <a:rPr lang="en-US" sz="2000" dirty="0"/>
                        <a:t>PNG</a:t>
                      </a:r>
                    </a:p>
                  </a:txBody>
                  <a:tcPr/>
                </a:tc>
                <a:tc>
                  <a:txBody>
                    <a:bodyPr/>
                    <a:lstStyle/>
                    <a:p>
                      <a:r>
                        <a:rPr lang="en-US" sz="2000" dirty="0"/>
                        <a:t>.25 MB</a:t>
                      </a:r>
                    </a:p>
                  </a:txBody>
                  <a:tcPr/>
                </a:tc>
                <a:tc>
                  <a:txBody>
                    <a:bodyPr/>
                    <a:lstStyle/>
                    <a:p>
                      <a:r>
                        <a:rPr lang="en-US" sz="2000" dirty="0"/>
                        <a:t>250 MB</a:t>
                      </a:r>
                    </a:p>
                  </a:txBody>
                  <a:tcPr/>
                </a:tc>
                <a:tc>
                  <a:txBody>
                    <a:bodyPr/>
                    <a:lstStyle/>
                    <a:p>
                      <a:r>
                        <a:rPr lang="en-US" sz="2000" dirty="0"/>
                        <a:t>&lt; 1 second</a:t>
                      </a:r>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8382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4270269218"/>
      </p:ext>
    </p:extLst>
  </p:cSld>
  <p:clrMapOvr>
    <a:masterClrMapping/>
  </p:clrMapOvr>
  <p:transition>
    <p:fade/>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Access to More Data</a:t>
            </a: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a:solidFill>
                  <a:schemeClr val="tx2"/>
                </a:solidFill>
              </a:rPr>
              <a:t>In situ </a:t>
            </a:r>
            <a:r>
              <a:rPr lang="en-US" sz="2400" dirty="0">
                <a:solidFill>
                  <a:schemeClr val="tx2"/>
                </a:solidFill>
              </a:rPr>
              <a:t>processing</a:t>
            </a: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a:solidFill>
                  <a:schemeClr val="tx2"/>
                </a:solidFill>
              </a:rPr>
              <a:t>CTH (Sandia) simulation with roughly equal data stored at simulation time</a:t>
            </a:r>
          </a:p>
          <a:p>
            <a:endParaRPr lang="en-US" sz="1400" dirty="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a:t>Dump Times</a:t>
            </a:r>
          </a:p>
        </p:txBody>
      </p:sp>
    </p:spTree>
    <p:extLst>
      <p:ext uri="{BB962C8B-B14F-4D97-AF65-F5344CB8AC3E}">
        <p14:creationId xmlns:p14="http://schemas.microsoft.com/office/powerpoint/2010/main" val="489319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Time to Solution</a:t>
            </a:r>
          </a:p>
        </p:txBody>
      </p:sp>
      <p:sp>
        <p:nvSpPr>
          <p:cNvPr id="4" name="Content Placeholder 3"/>
          <p:cNvSpPr>
            <a:spLocks noGrp="1"/>
          </p:cNvSpPr>
          <p:nvPr>
            <p:ph sz="half" idx="2"/>
          </p:nvPr>
        </p:nvSpPr>
        <p:spPr>
          <a:xfrm>
            <a:off x="609600" y="6249296"/>
            <a:ext cx="8077200" cy="532504"/>
          </a:xfrm>
        </p:spPr>
        <p:txBody>
          <a:bodyPr/>
          <a:lstStyle/>
          <a:p>
            <a:pPr marL="0" indent="0" algn="ctr">
              <a:buNone/>
            </a:pPr>
            <a:r>
              <a:rPr lang="en-US" sz="1800" dirty="0"/>
              <a:t>CTH (Sandia) simulations comparing different workflows</a:t>
            </a:r>
          </a:p>
        </p:txBody>
      </p:sp>
      <p:pic>
        <p:nvPicPr>
          <p:cNvPr id="1026" name="Picture 2" descr="C:\Users\acbauer\Documents\SC14\cth-timin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200"/>
            <a:ext cx="6400800" cy="456570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63765553"/>
      </p:ext>
    </p:extLst>
  </p:cSld>
  <p:clrMapOvr>
    <a:masterClrMapping/>
  </p:clrMapOvr>
  <p:transition>
    <p:fade/>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Quick and Easy Run-Time Checks</a:t>
            </a:r>
          </a:p>
        </p:txBody>
      </p:sp>
      <p:sp>
        <p:nvSpPr>
          <p:cNvPr id="5" name="Text Placeholder 4"/>
          <p:cNvSpPr>
            <a:spLocks noGrp="1"/>
          </p:cNvSpPr>
          <p:nvPr>
            <p:ph type="body" idx="1"/>
          </p:nvPr>
        </p:nvSpPr>
        <p:spPr>
          <a:xfrm>
            <a:off x="457201" y="1600200"/>
            <a:ext cx="4040188" cy="639763"/>
          </a:xfrm>
        </p:spPr>
        <p:txBody>
          <a:bodyPr>
            <a:noAutofit/>
          </a:bodyPr>
          <a:lstStyle/>
          <a:p>
            <a:r>
              <a:rPr lang="en-US" sz="2000" dirty="0"/>
              <a:t>Expected wind stress field at the surface of the ocean</a:t>
            </a:r>
          </a:p>
        </p:txBody>
      </p:sp>
      <p:pic>
        <p:nvPicPr>
          <p:cNvPr id="9" name="Content Placeholder 8" descr="m76z_windsStres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914400" y="2743200"/>
            <a:ext cx="3048000" cy="3581400"/>
          </a:xfrm>
        </p:spPr>
      </p:pic>
      <p:sp>
        <p:nvSpPr>
          <p:cNvPr id="7" name="Text Placeholder 6"/>
          <p:cNvSpPr>
            <a:spLocks noGrp="1"/>
          </p:cNvSpPr>
          <p:nvPr>
            <p:ph type="body" sz="quarter" idx="3"/>
          </p:nvPr>
        </p:nvSpPr>
        <p:spPr>
          <a:xfrm>
            <a:off x="4721226" y="1874837"/>
            <a:ext cx="4422775" cy="639763"/>
          </a:xfrm>
        </p:spPr>
        <p:txBody>
          <a:bodyPr>
            <a:noAutofit/>
          </a:bodyPr>
          <a:lstStyle/>
          <a:p>
            <a:r>
              <a:rPr lang="en-US" sz="2000" dirty="0"/>
              <a:t>Wind stress in new run, quick glance indicates using wrong wind stress</a:t>
            </a:r>
          </a:p>
        </p:txBody>
      </p:sp>
      <p:pic>
        <p:nvPicPr>
          <p:cNvPr id="10" name="Content Placeholder 9" descr="c02d_windsStress.jp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4904330" y="2743200"/>
            <a:ext cx="3142391" cy="3581400"/>
          </a:xfrm>
        </p:spPr>
      </p:pic>
      <p:sp>
        <p:nvSpPr>
          <p:cNvPr id="6" name="Slide Number Placeholder 5"/>
          <p:cNvSpPr>
            <a:spLocks noGrp="1"/>
          </p:cNvSpPr>
          <p:nvPr>
            <p:ph type="sldNum" sz="quarter" idx="4294967295"/>
          </p:nvPr>
        </p:nvSpPr>
        <p:spPr>
          <a:xfrm>
            <a:off x="7010400" y="6446010"/>
            <a:ext cx="2133600" cy="365125"/>
          </a:xfrm>
          <a:prstGeom prst="rect">
            <a:avLst/>
          </a:prstGeom>
        </p:spPr>
        <p:txBody>
          <a:bodyPr/>
          <a:lstStyle/>
          <a:p>
            <a:pPr>
              <a:defRPr/>
            </a:pPr>
            <a:fld id="{8F76E1A2-C64F-4918-8EFD-021E0B462136}" type="slidenum">
              <a:rPr lang="en-US" smtClean="0"/>
              <a:pPr>
                <a:defRPr/>
              </a:pPr>
              <a:t>219</a:t>
            </a:fld>
            <a:endParaRPr lang="en-US"/>
          </a:p>
        </p:txBody>
      </p:sp>
      <p:sp>
        <p:nvSpPr>
          <p:cNvPr id="2" name="Rectangle 1"/>
          <p:cNvSpPr/>
          <p:nvPr/>
        </p:nvSpPr>
        <p:spPr>
          <a:xfrm>
            <a:off x="457201" y="6324600"/>
            <a:ext cx="3196053" cy="400108"/>
          </a:xfrm>
          <a:prstGeom prst="rect">
            <a:avLst/>
          </a:prstGeom>
        </p:spPr>
        <p:txBody>
          <a:bodyPr wrap="none" lIns="91438" tIns="45719" rIns="91438" bIns="45719">
            <a:spAutoFit/>
          </a:bodyPr>
          <a:lstStyle/>
          <a:p>
            <a:r>
              <a:rPr lang="en-US" sz="2000" dirty="0">
                <a:solidFill>
                  <a:schemeClr val="tx1">
                    <a:lumMod val="75000"/>
                    <a:lumOff val="25000"/>
                  </a:schemeClr>
                </a:solidFill>
              </a:rPr>
              <a:t>MPAS-O (LANL) simulation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5702728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dirty="0">
                <a:ea typeface="ＭＳ Ｐゴシック" pitchFamily="-107" charset="-128"/>
              </a:rPr>
              <a:t>Drag left, middle, right buttons for rotate, pan, zoom.</a:t>
            </a:r>
          </a:p>
          <a:p>
            <a:pPr lvl="1"/>
            <a:r>
              <a:rPr lang="en-US" dirty="0">
                <a:ea typeface="ＭＳ Ｐゴシック" pitchFamily="-107" charset="-128"/>
              </a:rPr>
              <a:t>Also use Shift, Ctrl, Alt modifiers.</a:t>
            </a:r>
          </a:p>
          <a:p>
            <a:pPr lvl="1"/>
            <a:r>
              <a:rPr lang="en-US" dirty="0">
                <a:ea typeface="ＭＳ Ｐゴシック" pitchFamily="-107" charset="-128"/>
              </a:rPr>
              <a:t>Also try holding down x, y, or z.</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1607"/>
            <a:ext cx="9144000" cy="74605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3916" y="5105400"/>
            <a:ext cx="3156169" cy="749808"/>
          </a:xfrm>
          <a:prstGeom prst="rect">
            <a:avLst/>
          </a:prstGeom>
        </p:spPr>
      </p:pic>
    </p:spTree>
    <p:extLst>
      <p:ext uri="{BB962C8B-B14F-4D97-AF65-F5344CB8AC3E}">
        <p14:creationId xmlns:p14="http://schemas.microsoft.com/office/powerpoint/2010/main" val="1482817923"/>
      </p:ext>
    </p:extLst>
  </p:cSld>
  <p:clrMapOvr>
    <a:masterClrMapping/>
  </p:clrMapOvr>
  <p:transition>
    <p:fade/>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2"/>
                </a:solidFill>
              </a:rPr>
              <a:t>Small Run-Time Overhead</a:t>
            </a:r>
          </a:p>
        </p:txBody>
      </p:sp>
      <p:graphicFrame>
        <p:nvGraphicFramePr>
          <p:cNvPr id="5" name="Chart 4"/>
          <p:cNvGraphicFramePr>
            <a:graphicFrameLocks/>
          </p:cNvGraphicFramePr>
          <p:nvPr>
            <p:extLst/>
          </p:nvPr>
        </p:nvGraphicFramePr>
        <p:xfrm>
          <a:off x="1447800" y="1752600"/>
          <a:ext cx="6172200" cy="44683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78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3880052528"/>
      </p:ext>
    </p:extLst>
  </p:cSld>
  <p:clrMapOvr>
    <a:masterClrMapping/>
  </p:clrMapOvr>
  <p:transition>
    <p:fade/>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High Level View</a:t>
            </a:r>
          </a:p>
        </p:txBody>
      </p:sp>
      <p:sp>
        <p:nvSpPr>
          <p:cNvPr id="4" name="Content Placeholder 3"/>
          <p:cNvSpPr>
            <a:spLocks noGrp="1"/>
          </p:cNvSpPr>
          <p:nvPr>
            <p:ph sz="half" idx="1"/>
          </p:nvPr>
        </p:nvSpPr>
        <p:spPr>
          <a:xfrm>
            <a:off x="47244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Developers</a:t>
            </a:r>
            <a:endParaRPr lang="en-US" sz="3500" dirty="0">
              <a:solidFill>
                <a:schemeClr val="tx1"/>
              </a:solidFill>
            </a:endParaRPr>
          </a:p>
          <a:p>
            <a:r>
              <a:rPr lang="en-US" sz="2200" dirty="0">
                <a:solidFill>
                  <a:schemeClr val="tx1"/>
                </a:solidFill>
              </a:rPr>
              <a:t>Pass necessary simulation data to ParaView Catalyst</a:t>
            </a:r>
          </a:p>
          <a:p>
            <a:r>
              <a:rPr lang="en-US" sz="2200" dirty="0">
                <a:solidFill>
                  <a:schemeClr val="tx1"/>
                </a:solidFill>
              </a:rPr>
              <a:t>Need sufficient knowledge of both codes</a:t>
            </a:r>
          </a:p>
          <a:p>
            <a:pPr lvl="1"/>
            <a:r>
              <a:rPr lang="en-US" sz="1800" dirty="0">
                <a:solidFill>
                  <a:schemeClr val="tx1"/>
                </a:solidFill>
              </a:rPr>
              <a:t>VTK for grids and field data</a:t>
            </a:r>
          </a:p>
          <a:p>
            <a:pPr lvl="1"/>
            <a:r>
              <a:rPr lang="en-US" sz="1800" dirty="0">
                <a:solidFill>
                  <a:schemeClr val="tx1"/>
                </a:solidFill>
              </a:rPr>
              <a:t>ParaView Catalyst libraries</a:t>
            </a:r>
          </a:p>
          <a:p>
            <a:r>
              <a:rPr lang="en-US" sz="2200" dirty="0">
                <a:solidFill>
                  <a:schemeClr val="tx1"/>
                </a:solidFill>
              </a:rPr>
              <a:t>Transparent to simulation users</a:t>
            </a:r>
          </a:p>
          <a:p>
            <a:r>
              <a:rPr lang="en-US" sz="2200" dirty="0">
                <a:solidFill>
                  <a:schemeClr val="tx1"/>
                </a:solidFill>
              </a:rPr>
              <a:t>Extensible </a:t>
            </a:r>
          </a:p>
        </p:txBody>
      </p:sp>
      <p:sp>
        <p:nvSpPr>
          <p:cNvPr id="5" name="Content Placeholder 4"/>
          <p:cNvSpPr>
            <a:spLocks noGrp="1"/>
          </p:cNvSpPr>
          <p:nvPr>
            <p:ph sz="half" idx="2"/>
          </p:nvPr>
        </p:nvSpPr>
        <p:spPr>
          <a:xfrm>
            <a:off x="3810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Users</a:t>
            </a:r>
          </a:p>
          <a:p>
            <a:r>
              <a:rPr lang="en-US" sz="2200" dirty="0">
                <a:solidFill>
                  <a:schemeClr val="tx1"/>
                </a:solidFill>
              </a:rPr>
              <a:t>Knowledge of ParaView as a post-processing/analysis  tool</a:t>
            </a:r>
          </a:p>
          <a:p>
            <a:pPr lvl="1"/>
            <a:r>
              <a:rPr lang="en-US" sz="1800" dirty="0">
                <a:solidFill>
                  <a:schemeClr val="tx1"/>
                </a:solidFill>
              </a:rPr>
              <a:t>Basic interaction with GUI Catalyst script generator  plugin</a:t>
            </a:r>
          </a:p>
          <a:p>
            <a:pPr lvl="1"/>
            <a:r>
              <a:rPr lang="en-US" sz="1800" dirty="0">
                <a:solidFill>
                  <a:schemeClr val="tx1"/>
                </a:solidFill>
              </a:rPr>
              <a:t>Incremental knowledge increase to use the </a:t>
            </a:r>
            <a:r>
              <a:rPr lang="en-US" sz="1800" i="1" dirty="0">
                <a:solidFill>
                  <a:schemeClr val="tx1"/>
                </a:solidFill>
              </a:rPr>
              <a:t>in situ</a:t>
            </a:r>
            <a:r>
              <a:rPr lang="en-US" sz="1800" dirty="0">
                <a:solidFill>
                  <a:schemeClr val="tx1"/>
                </a:solidFill>
              </a:rPr>
              <a:t> tools from basic ParaView use</a:t>
            </a:r>
          </a:p>
          <a:p>
            <a:r>
              <a:rPr lang="en-US" sz="2200" dirty="0">
                <a:solidFill>
                  <a:schemeClr val="tx1"/>
                </a:solidFill>
              </a:rPr>
              <a:t>Programming knowledge can be useful to extend the tools</a:t>
            </a:r>
          </a:p>
        </p:txBody>
      </p:sp>
    </p:spTree>
    <p:extLst>
      <p:ext uri="{BB962C8B-B14F-4D97-AF65-F5344CB8AC3E}">
        <p14:creationId xmlns:p14="http://schemas.microsoft.com/office/powerpoint/2010/main" val="341613489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9" name="Group 28"/>
          <p:cNvGrpSpPr/>
          <p:nvPr/>
        </p:nvGrpSpPr>
        <p:grpSpPr>
          <a:xfrm>
            <a:off x="8458200" y="1905000"/>
            <a:ext cx="533400" cy="819997"/>
            <a:chOff x="3200400" y="1905000"/>
            <a:chExt cx="921597" cy="1581997"/>
          </a:xfrm>
        </p:grpSpPr>
        <p:sp>
          <p:nvSpPr>
            <p:cNvPr id="30" name="Curved Up Arrow 29"/>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1" name="Curved Down Arrow 30"/>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1270039889"/>
      </p:ext>
    </p:extLst>
  </p:cSld>
  <p:clrMapOvr>
    <a:masterClrMapping/>
  </p:clrMapOvr>
  <p:transition>
    <p:fad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a:t>
            </a:r>
          </a:p>
        </p:txBody>
      </p:sp>
      <p:sp>
        <p:nvSpPr>
          <p:cNvPr id="3" name="Content Placeholder 2"/>
          <p:cNvSpPr>
            <a:spLocks noGrp="1"/>
          </p:cNvSpPr>
          <p:nvPr>
            <p:ph idx="1"/>
          </p:nvPr>
        </p:nvSpPr>
        <p:spPr>
          <a:xfrm>
            <a:off x="381000" y="1524000"/>
            <a:ext cx="8305800" cy="4572000"/>
          </a:xfrm>
        </p:spPr>
        <p:txBody>
          <a:bodyPr/>
          <a:lstStyle/>
          <a:p>
            <a:r>
              <a:rPr lang="en-US" sz="2000" dirty="0"/>
              <a:t>$PVSOURCE/Examples/Catalyst/</a:t>
            </a:r>
            <a:r>
              <a:rPr lang="en-US" sz="2000" dirty="0" err="1"/>
              <a:t>PythonFullExample</a:t>
            </a:r>
            <a:endParaRPr lang="en-US" sz="2000" dirty="0"/>
          </a:p>
          <a:p>
            <a:pPr lvl="1"/>
            <a:r>
              <a:rPr lang="en-US" sz="2000" dirty="0" err="1"/>
              <a:t>fedriver.py</a:t>
            </a:r>
            <a:r>
              <a:rPr lang="en-US" sz="2000" dirty="0"/>
              <a:t> - simulation main loop</a:t>
            </a:r>
          </a:p>
          <a:p>
            <a:pPr lvl="1"/>
            <a:r>
              <a:rPr lang="en-US" sz="2000" dirty="0" err="1"/>
              <a:t>fedatastructures.py</a:t>
            </a:r>
            <a:r>
              <a:rPr lang="en-US" sz="2000" dirty="0"/>
              <a:t> - toy simulation kernel on regular grid</a:t>
            </a:r>
          </a:p>
          <a:p>
            <a:pPr lvl="1"/>
            <a:endParaRPr lang="en-US" sz="600" dirty="0"/>
          </a:p>
          <a:p>
            <a:pPr lvl="1"/>
            <a:r>
              <a:rPr lang="en-US" sz="2000" dirty="0" err="1"/>
              <a:t>coprocessing.py</a:t>
            </a:r>
            <a:r>
              <a:rPr lang="en-US" sz="2000" dirty="0"/>
              <a:t> - generic adaptor that runs catalyst scripts</a:t>
            </a:r>
          </a:p>
          <a:p>
            <a:pPr lvl="1"/>
            <a:r>
              <a:rPr lang="en-US" sz="2000" dirty="0"/>
              <a:t>gridwriter.py - Catalyst script with simple pipeline to output full grid</a:t>
            </a:r>
          </a:p>
          <a:p>
            <a:pPr lvl="1"/>
            <a:r>
              <a:rPr lang="en-US" sz="2000" dirty="0"/>
              <a:t>cpscript.py – Catalyst script with simple pipeline to output slices </a:t>
            </a:r>
          </a:p>
          <a:p>
            <a:endParaRPr lang="en-US" sz="900" dirty="0"/>
          </a:p>
          <a:p>
            <a:r>
              <a:rPr lang="en-US" sz="2000" dirty="0"/>
              <a:t>Run it in parallel</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a:t>
            </a:r>
            <a:r>
              <a:rPr lang="en-US" sz="2000" dirty="0" err="1">
                <a:latin typeface="Courier"/>
                <a:cs typeface="Courier"/>
              </a:rPr>
              <a:t>np</a:t>
            </a:r>
            <a:r>
              <a:rPr lang="en-US" sz="2000" dirty="0">
                <a:latin typeface="Courier"/>
                <a:cs typeface="Courier"/>
              </a:rPr>
              <a:t>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gridwriter.py</a:t>
            </a:r>
          </a:p>
          <a:p>
            <a:pPr marL="171450" indent="0">
              <a:buNone/>
            </a:pPr>
            <a:endParaRPr lang="en-US" sz="800" dirty="0"/>
          </a:p>
          <a:p>
            <a:pPr lvl="0"/>
            <a:r>
              <a:rPr lang="en-US" sz="2000" dirty="0"/>
              <a:t>Examine output with ParaView</a:t>
            </a:r>
          </a:p>
          <a:p>
            <a:pPr marL="171450" indent="0">
              <a:buNone/>
            </a:pPr>
            <a:r>
              <a:rPr lang="en-US" sz="2000" dirty="0">
                <a:latin typeface="Courier"/>
                <a:cs typeface="Courier"/>
              </a:rPr>
              <a:t>&lt;path to&gt;</a:t>
            </a:r>
            <a:r>
              <a:rPr lang="en-US" sz="2000" dirty="0" err="1">
                <a:latin typeface="Courier"/>
                <a:cs typeface="Courier"/>
              </a:rPr>
              <a:t>paraview</a:t>
            </a:r>
            <a:r>
              <a:rPr lang="en-US" sz="2000" dirty="0">
                <a:latin typeface="Courier"/>
                <a:cs typeface="Courier"/>
              </a:rPr>
              <a:t> full_grid_0.pvti</a:t>
            </a:r>
          </a:p>
          <a:p>
            <a:pPr lvl="0"/>
            <a:endParaRPr lang="en-US" sz="2000" dirty="0"/>
          </a:p>
          <a:p>
            <a:pPr lvl="0"/>
            <a:endParaRPr lang="en-US" sz="2000" dirty="0"/>
          </a:p>
          <a:p>
            <a:pPr marL="171450" indent="0">
              <a:buNone/>
            </a:pPr>
            <a:endParaRPr lang="en-US" sz="1600" dirty="0">
              <a:latin typeface="Courier"/>
              <a:cs typeface="Courier"/>
            </a:endParaRPr>
          </a:p>
        </p:txBody>
      </p:sp>
    </p:spTree>
    <p:extLst>
      <p:ext uri="{BB962C8B-B14F-4D97-AF65-F5344CB8AC3E}">
        <p14:creationId xmlns:p14="http://schemas.microsoft.com/office/powerpoint/2010/main" val="3840203691"/>
      </p:ext>
    </p:extLst>
  </p:cSld>
  <p:clrMapOvr>
    <a:masterClrMapping/>
  </p:clrMapOvr>
  <p:transition>
    <p:fade/>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ParaView GUI Plugin</a:t>
            </a:r>
          </a:p>
        </p:txBody>
      </p:sp>
      <p:sp>
        <p:nvSpPr>
          <p:cNvPr id="3" name="Content Placeholder 2"/>
          <p:cNvSpPr>
            <a:spLocks noGrp="1"/>
          </p:cNvSpPr>
          <p:nvPr>
            <p:ph idx="1"/>
          </p:nvPr>
        </p:nvSpPr>
        <p:spPr/>
        <p:txBody>
          <a:bodyPr/>
          <a:lstStyle/>
          <a:p>
            <a:r>
              <a:rPr lang="en-US" sz="2400" dirty="0"/>
              <a:t>Creates Catalyst scripts (e.g. gridwriter.py) to insert into simulation runs</a:t>
            </a:r>
          </a:p>
          <a:p>
            <a:r>
              <a:rPr lang="en-US" sz="2400" dirty="0"/>
              <a:t>Mostly just use ParaView as normal</a:t>
            </a:r>
          </a:p>
          <a:p>
            <a:pPr lvl="1"/>
            <a:r>
              <a:rPr lang="en-US" sz="2400" dirty="0"/>
              <a:t>Setup desired pipelines</a:t>
            </a:r>
          </a:p>
          <a:p>
            <a:pPr lvl="1"/>
            <a:r>
              <a:rPr lang="en-US" sz="2400" dirty="0"/>
              <a:t>Ideally, start with a representative data set from the simulation</a:t>
            </a:r>
          </a:p>
          <a:p>
            <a:r>
              <a:rPr lang="en-US" sz="2400" dirty="0"/>
              <a:t>Plugin lets you add extra pipeline information to tell what to take in and output during simulation run</a:t>
            </a:r>
          </a:p>
          <a:p>
            <a:pPr lvl="1"/>
            <a:r>
              <a:rPr lang="en-US" sz="2400" dirty="0"/>
              <a:t>What will simulation produce?</a:t>
            </a:r>
          </a:p>
          <a:p>
            <a:pPr lvl="1"/>
            <a:r>
              <a:rPr lang="en-US" sz="2400" dirty="0"/>
              <a:t>Add data extract writers</a:t>
            </a:r>
          </a:p>
          <a:p>
            <a:pPr lvl="1"/>
            <a:r>
              <a:rPr lang="en-US" sz="2400" dirty="0"/>
              <a:t>Create screenshots to output</a:t>
            </a:r>
          </a:p>
          <a:p>
            <a:pPr marL="457200" lvl="1" indent="0">
              <a:buNone/>
            </a:pPr>
            <a:endParaRPr lang="en-US" sz="2400" dirty="0"/>
          </a:p>
        </p:txBody>
      </p:sp>
    </p:spTree>
    <p:extLst>
      <p:ext uri="{BB962C8B-B14F-4D97-AF65-F5344CB8AC3E}">
        <p14:creationId xmlns:p14="http://schemas.microsoft.com/office/powerpoint/2010/main" val="154821901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i="1" dirty="0"/>
              <a:t>In Situ</a:t>
            </a:r>
            <a:r>
              <a:rPr lang="en-US" dirty="0"/>
              <a:t> Exercise – Load Plugin</a:t>
            </a:r>
          </a:p>
        </p:txBody>
      </p:sp>
      <p:cxnSp>
        <p:nvCxnSpPr>
          <p:cNvPr id="9" name="Straight Arrow Connector 8"/>
          <p:cNvCxnSpPr/>
          <p:nvPr/>
        </p:nvCxnSpPr>
        <p:spPr bwMode="auto">
          <a:xfrm flipH="1" flipV="1">
            <a:off x="7689418" y="4648200"/>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21106299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New Menus</a:t>
            </a:r>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 xmlns:a14="http://schemas.microsoft.com/office/drawing/2010/main">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377090550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a:t>
            </a:r>
          </a:p>
        </p:txBody>
      </p:sp>
      <p:sp>
        <p:nvSpPr>
          <p:cNvPr id="7" name="Content Placeholder 6"/>
          <p:cNvSpPr>
            <a:spLocks noGrp="1"/>
          </p:cNvSpPr>
          <p:nvPr>
            <p:ph idx="1"/>
          </p:nvPr>
        </p:nvSpPr>
        <p:spPr/>
        <p:txBody>
          <a:bodyPr/>
          <a:lstStyle/>
          <a:p>
            <a:r>
              <a:rPr lang="en-US" sz="2400" dirty="0"/>
              <a:t>Bootstrap with some similar data</a:t>
            </a:r>
          </a:p>
          <a:p>
            <a:pPr marL="171450" indent="0">
              <a:buNone/>
            </a:pPr>
            <a:r>
              <a:rPr lang="en-US" sz="2000" dirty="0"/>
              <a:t>   </a:t>
            </a:r>
            <a:r>
              <a:rPr lang="en-US" sz="2200" dirty="0"/>
              <a:t>fedriver.py made </a:t>
            </a:r>
            <a:r>
              <a:rPr lang="en-US" sz="2200" dirty="0" err="1"/>
              <a:t>fullgrid</a:t>
            </a:r>
            <a:r>
              <a:rPr lang="en-US" sz="2200" dirty="0"/>
              <a:t>_*.</a:t>
            </a:r>
            <a:r>
              <a:rPr lang="en-US" sz="2200" dirty="0" err="1"/>
              <a:t>pvti</a:t>
            </a:r>
            <a:r>
              <a:rPr lang="en-US" sz="2200" dirty="0"/>
              <a:t> files</a:t>
            </a:r>
          </a:p>
          <a:p>
            <a:pPr marL="171450" indent="0">
              <a:buNone/>
            </a:pPr>
            <a:r>
              <a:rPr lang="en-US" sz="2200" dirty="0"/>
              <a:t>   open one</a:t>
            </a:r>
          </a:p>
          <a:p>
            <a:pPr marL="171450" indent="0">
              <a:buNone/>
            </a:pPr>
            <a:endParaRPr lang="en-US" sz="1050" dirty="0"/>
          </a:p>
          <a:p>
            <a:r>
              <a:rPr lang="en-US" sz="2400" dirty="0"/>
              <a:t>Customize the visualization pipeline for simulation</a:t>
            </a:r>
          </a:p>
          <a:p>
            <a:pPr marL="457200" lvl="1" indent="0">
              <a:buNone/>
            </a:pPr>
            <a:r>
              <a:rPr lang="en-US" sz="2200" dirty="0"/>
              <a:t>Produce different results</a:t>
            </a:r>
          </a:p>
          <a:p>
            <a:pPr marL="457200" lvl="1" indent="0">
              <a:buNone/>
            </a:pPr>
            <a:r>
              <a:rPr lang="en-US" sz="2200" dirty="0"/>
              <a:t>Almost anything ParaView can make is fair game</a:t>
            </a:r>
          </a:p>
          <a:p>
            <a:pPr lvl="1"/>
            <a:r>
              <a:rPr lang="en-US" sz="2200" dirty="0"/>
              <a:t>Insert an Extract Subset Filter</a:t>
            </a:r>
          </a:p>
          <a:p>
            <a:pPr lvl="1"/>
            <a:r>
              <a:rPr lang="en-US" sz="2200" dirty="0"/>
              <a:t>Insert a writer to have the simulation save its output</a:t>
            </a:r>
          </a:p>
          <a:p>
            <a:pPr lvl="1"/>
            <a:r>
              <a:rPr lang="en-US" sz="2200" dirty="0"/>
              <a:t>Export View</a:t>
            </a:r>
          </a:p>
          <a:p>
            <a:pPr lvl="1"/>
            <a:r>
              <a:rPr lang="en-US" sz="2200" dirty="0"/>
              <a:t>Save Script</a:t>
            </a:r>
          </a:p>
          <a:p>
            <a:pPr lvl="1"/>
            <a:endParaRPr lang="en-US" sz="1100" dirty="0"/>
          </a:p>
        </p:txBody>
      </p:sp>
    </p:spTree>
    <p:extLst>
      <p:ext uri="{BB962C8B-B14F-4D97-AF65-F5344CB8AC3E}">
        <p14:creationId xmlns:p14="http://schemas.microsoft.com/office/powerpoint/2010/main" val="426302190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 – Adding in Writers</a:t>
            </a:r>
          </a:p>
        </p:txBody>
      </p:sp>
      <p:sp>
        <p:nvSpPr>
          <p:cNvPr id="7" name="Content Placeholder 6"/>
          <p:cNvSpPr>
            <a:spLocks noGrp="1"/>
          </p:cNvSpPr>
          <p:nvPr>
            <p:ph sz="half" idx="1"/>
          </p:nvPr>
        </p:nvSpPr>
        <p:spPr/>
        <p:txBody>
          <a:bodyPr/>
          <a:lstStyle/>
          <a:p>
            <a:r>
              <a:rPr lang="en-US" sz="2400" dirty="0"/>
              <a:t>Only valid writers available in Writers menu</a:t>
            </a:r>
          </a:p>
          <a:p>
            <a:r>
              <a:rPr lang="en-US" sz="2400" dirty="0"/>
              <a:t>Parameters:</a:t>
            </a:r>
          </a:p>
          <a:p>
            <a:pPr lvl="1"/>
            <a:r>
              <a:rPr lang="en-US" sz="2000" dirty="0"/>
              <a:t>File Name – %t gets replaced with time step</a:t>
            </a:r>
          </a:p>
          <a:p>
            <a:pPr lvl="1"/>
            <a:r>
              <a:rPr lang="en-US" sz="2000" dirty="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2479193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a:t>In Situ </a:t>
            </a:r>
            <a:r>
              <a:rPr lang="en-US" dirty="0"/>
              <a:t>Exercise – </a:t>
            </a:r>
            <a:br>
              <a:rPr lang="en-US" dirty="0"/>
            </a:br>
            <a:r>
              <a:rPr lang="en-US" dirty="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 xmlns:a14="http://schemas.microsoft.com/office/drawing/2010/main">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211317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Go to the </a:t>
            </a:r>
            <a:r>
              <a:rPr lang="en-US" dirty="0">
                <a:latin typeface="Verdana" panose="020B0604030504040204" pitchFamily="34" charset="0"/>
                <a:ea typeface="Verdana" panose="020B0604030504040204" pitchFamily="34" charset="0"/>
                <a:cs typeface="Verdana" panose="020B0604030504040204" pitchFamily="34" charset="0"/>
              </a:rPr>
              <a:t>Sources</a:t>
            </a:r>
            <a:r>
              <a:rPr lang="en-US" dirty="0">
                <a:ea typeface="ＭＳ Ｐゴシック" pitchFamily="-107" charset="-128"/>
                <a:cs typeface="Times New Roman" pitchFamily="-107" charset="0"/>
              </a:rPr>
              <a:t> menu, open the </a:t>
            </a:r>
            <a:r>
              <a:rPr lang="en-US" dirty="0">
                <a:latin typeface="Verdana" panose="020B0604030504040204" pitchFamily="34" charset="0"/>
                <a:ea typeface="Verdana" panose="020B0604030504040204" pitchFamily="34" charset="0"/>
                <a:cs typeface="Verdana" panose="020B0604030504040204" pitchFamily="34" charset="0"/>
              </a:rPr>
              <a:t>Geometric Shapes</a:t>
            </a:r>
            <a:r>
              <a:rPr lang="en-US" dirty="0">
                <a:ea typeface="ＭＳ Ｐゴシック" pitchFamily="-107" charset="-128"/>
                <a:cs typeface="Times New Roman" pitchFamily="-107" charset="0"/>
              </a:rPr>
              <a:t> submenu, and select </a:t>
            </a:r>
            <a:r>
              <a:rPr lang="en-US" dirty="0">
                <a:latin typeface="Verdana" pitchFamily="-107" charset="0"/>
                <a:ea typeface="ＭＳ Ｐゴシック" pitchFamily="-107" charset="-128"/>
                <a:cs typeface="Times New Roman" pitchFamily="-107" charset="0"/>
              </a:rPr>
              <a:t>Cylinder</a:t>
            </a:r>
            <a:r>
              <a:rPr lang="en-US" dirty="0">
                <a:ea typeface="ＭＳ Ｐゴシック" pitchFamily="-107" charset="-128"/>
                <a:cs typeface="Times New Roman" pitchFamily="-107" charset="0"/>
              </a:rPr>
              <a:t>.</a:t>
            </a:r>
            <a:r>
              <a:rPr lang="en-US" dirty="0">
                <a:ea typeface="ＭＳ Ｐゴシック" pitchFamily="-107" charset="-128"/>
              </a:rPr>
              <a:t> </a:t>
            </a:r>
          </a:p>
          <a:p>
            <a:pPr marL="781050" indent="-609600">
              <a:buFontTx/>
              <a:buAutoNum type="arabicPeriod"/>
            </a:pPr>
            <a:r>
              <a:rPr lang="en-US" dirty="0">
                <a:ea typeface="ＭＳ Ｐゴシック" pitchFamily="-107" charset="-128"/>
                <a:cs typeface="Times New Roman" pitchFamily="-107" charset="0"/>
              </a:rPr>
              <a:t>Click the </a:t>
            </a:r>
            <a:r>
              <a:rPr lang="en-US" dirty="0">
                <a:latin typeface="Verdana" pitchFamily="-107" charset="0"/>
                <a:ea typeface="ＭＳ Ｐゴシック" pitchFamily="-107" charset="-128"/>
                <a:cs typeface="Times New Roman" pitchFamily="-107" charset="0"/>
              </a:rPr>
              <a:t>Apply</a:t>
            </a:r>
            <a:r>
              <a:rPr lang="en-US" dirty="0">
                <a:ea typeface="ＭＳ Ｐゴシック" pitchFamily="-107" charset="-128"/>
                <a:cs typeface="Times New Roman" pitchFamily="-107" charset="0"/>
              </a:rPr>
              <a:t> button to accept the default parameters.</a:t>
            </a:r>
          </a:p>
          <a:p>
            <a:pPr marL="781050" indent="-609600">
              <a:buFontTx/>
              <a:buAutoNum type="arabicPeriod"/>
            </a:pPr>
            <a:r>
              <a:rPr lang="en-US" dirty="0">
                <a:ea typeface="ＭＳ Ｐゴシック" pitchFamily="-107" charset="-128"/>
                <a:cs typeface="Times New Roman" pitchFamily="-107" charset="0"/>
              </a:rPr>
              <a:t>Increase the </a:t>
            </a:r>
            <a:r>
              <a:rPr lang="en-US" dirty="0">
                <a:latin typeface="Verdana" pitchFamily="-107" charset="0"/>
                <a:ea typeface="ＭＳ Ｐゴシック" pitchFamily="-107" charset="-128"/>
                <a:cs typeface="Times New Roman" pitchFamily="-107" charset="0"/>
              </a:rPr>
              <a:t>Resolution</a:t>
            </a:r>
            <a:r>
              <a:rPr lang="en-US" dirty="0">
                <a:ea typeface="ＭＳ Ｐゴシック" pitchFamily="-107" charset="-128"/>
                <a:cs typeface="Times New Roman" pitchFamily="-107" charset="0"/>
              </a:rPr>
              <a:t> parameter</a:t>
            </a:r>
            <a:r>
              <a:rPr lang="en-US" dirty="0">
                <a:ea typeface="ＭＳ Ｐゴシック" pitchFamily="-107" charset="-128"/>
              </a:rPr>
              <a:t>.</a:t>
            </a:r>
          </a:p>
          <a:p>
            <a:pPr marL="781050" indent="-609600">
              <a:buFontTx/>
              <a:buAutoNum type="arabicPeriod"/>
            </a:pPr>
            <a:endParaRPr lang="en-US" dirty="0">
              <a:ea typeface="ＭＳ Ｐゴシック" pitchFamily="-107" charset="-128"/>
            </a:endParaRPr>
          </a:p>
          <a:p>
            <a:pPr marL="781050" indent="-609600">
              <a:buFontTx/>
              <a:buAutoNum type="arabicPeriod"/>
            </a:pPr>
            <a:r>
              <a:rPr lang="en-US" dirty="0">
                <a:ea typeface="ＭＳ Ｐゴシック" pitchFamily="-107" charset="-128"/>
              </a:rPr>
              <a:t> </a:t>
            </a:r>
            <a:r>
              <a:rPr lang="en-US" dirty="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724400"/>
            <a:ext cx="4419600" cy="495300"/>
          </a:xfrm>
          <a:prstGeom prst="rect">
            <a:avLst/>
          </a:prstGeom>
          <a:noFill/>
          <a:ln w="9525">
            <a:noFill/>
            <a:miter lim="800000"/>
            <a:headEnd/>
            <a:tailEnd/>
          </a:ln>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5410200"/>
            <a:ext cx="1336431" cy="457200"/>
          </a:xfrm>
          <a:prstGeom prst="rect">
            <a:avLst/>
          </a:prstGeom>
        </p:spPr>
      </p:pic>
      <p:pic>
        <p:nvPicPr>
          <p:cNvPr id="9" name="Picture 8" descr="Apply.png">
            <a:extLst>
              <a:ext uri="{FF2B5EF4-FFF2-40B4-BE49-F238E27FC236}">
                <a16:creationId xmlns:a16="http://schemas.microsoft.com/office/drawing/2014/main" id="{576096DD-BB88-4284-BBC4-7C7001853A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581400"/>
            <a:ext cx="1336431" cy="457200"/>
          </a:xfrm>
          <a:prstGeom prst="rect">
            <a:avLst/>
          </a:prstGeom>
        </p:spPr>
      </p:pic>
    </p:spTree>
    <p:extLst>
      <p:ext uri="{BB962C8B-B14F-4D97-AF65-F5344CB8AC3E}">
        <p14:creationId xmlns:p14="http://schemas.microsoft.com/office/powerpoint/2010/main" val="1740457744"/>
      </p:ext>
    </p:extLst>
  </p:cSld>
  <p:clrMapOvr>
    <a:masterClrMapping/>
  </p:clrMapOvr>
  <p:transition>
    <p:fade/>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 – Select Inputs</a:t>
            </a:r>
          </a:p>
        </p:txBody>
      </p:sp>
      <p:sp>
        <p:nvSpPr>
          <p:cNvPr id="4" name="Content Placeholder 3"/>
          <p:cNvSpPr>
            <a:spLocks noGrp="1"/>
          </p:cNvSpPr>
          <p:nvPr>
            <p:ph idx="1"/>
          </p:nvPr>
        </p:nvSpPr>
        <p:spPr/>
        <p:txBody>
          <a:bodyPr/>
          <a:lstStyle/>
          <a:p>
            <a:r>
              <a:rPr lang="en-US" dirty="0"/>
              <a:t>Usually only a single input but can have multiple inputs</a:t>
            </a:r>
          </a:p>
          <a:p>
            <a:r>
              <a:rPr lang="en-US" dirty="0"/>
              <a:t>Each pipeline source is a potential input</a:t>
            </a:r>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1</a:t>
              </a: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p>
          </p:txBody>
        </p:sp>
      </p:grpSp>
    </p:spTree>
    <p:extLst>
      <p:ext uri="{BB962C8B-B14F-4D97-AF65-F5344CB8AC3E}">
        <p14:creationId xmlns:p14="http://schemas.microsoft.com/office/powerpoint/2010/main" val="376467752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In Situ </a:t>
            </a:r>
            <a:r>
              <a:rPr lang="en-US" dirty="0"/>
              <a:t>Exercise – Specify Renderings</a:t>
            </a:r>
          </a:p>
        </p:txBody>
      </p:sp>
      <p:sp>
        <p:nvSpPr>
          <p:cNvPr id="5" name="Content Placeholder 4"/>
          <p:cNvSpPr>
            <a:spLocks noGrp="1"/>
          </p:cNvSpPr>
          <p:nvPr>
            <p:ph sz="half" idx="2"/>
          </p:nvPr>
        </p:nvSpPr>
        <p:spPr>
          <a:xfrm>
            <a:off x="381000" y="1391265"/>
            <a:ext cx="3379838" cy="4734898"/>
          </a:xfrm>
        </p:spPr>
        <p:txBody>
          <a:bodyPr/>
          <a:lstStyle/>
          <a:p>
            <a:r>
              <a:rPr lang="en-US" dirty="0"/>
              <a:t>Parameters/Options:</a:t>
            </a:r>
          </a:p>
          <a:p>
            <a:pPr lvl="1"/>
            <a:r>
              <a:rPr lang="en-US" dirty="0"/>
              <a:t>Live visualization</a:t>
            </a:r>
          </a:p>
          <a:p>
            <a:pPr lvl="1"/>
            <a:r>
              <a:rPr lang="en-US" dirty="0"/>
              <a:t>Rescale to Data Range (all images)</a:t>
            </a:r>
          </a:p>
          <a:p>
            <a:pPr lvl="1"/>
            <a:r>
              <a:rPr lang="en-US" dirty="0"/>
              <a:t>Individual images</a:t>
            </a:r>
          </a:p>
          <a:p>
            <a:pPr lvl="2"/>
            <a:r>
              <a:rPr lang="en-US" dirty="0"/>
              <a:t>Image Type</a:t>
            </a:r>
          </a:p>
          <a:p>
            <a:pPr lvl="2"/>
            <a:r>
              <a:rPr lang="en-US" dirty="0"/>
              <a:t>File Name</a:t>
            </a:r>
          </a:p>
          <a:p>
            <a:pPr lvl="2"/>
            <a:r>
              <a:rPr lang="en-US" dirty="0"/>
              <a:t>Write Frequency</a:t>
            </a:r>
          </a:p>
          <a:p>
            <a:pPr lvl="2"/>
            <a:r>
              <a:rPr lang="en-US" dirty="0"/>
              <a:t>Magnification</a:t>
            </a:r>
          </a:p>
          <a:p>
            <a:pPr lvl="2"/>
            <a:r>
              <a:rPr lang="en-US" dirty="0"/>
              <a:t>Fit to Screen</a:t>
            </a:r>
          </a:p>
          <a:p>
            <a:r>
              <a:rPr lang="en-US" dirty="0"/>
              <a:t>%t gets replaced with time step</a:t>
            </a:r>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2418900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Save the Script</a:t>
            </a:r>
            <a:endParaRPr lang="en-US" i="1" dirty="0"/>
          </a:p>
        </p:txBody>
      </p:sp>
      <p:sp>
        <p:nvSpPr>
          <p:cNvPr id="3" name="Content Placeholder 2"/>
          <p:cNvSpPr>
            <a:spLocks noGrp="1"/>
          </p:cNvSpPr>
          <p:nvPr>
            <p:ph idx="1"/>
          </p:nvPr>
        </p:nvSpPr>
        <p:spPr>
          <a:xfrm>
            <a:off x="457199" y="2057401"/>
            <a:ext cx="7132803" cy="3394472"/>
          </a:xfrm>
        </p:spPr>
        <p:txBody>
          <a:bodyPr/>
          <a:lstStyle/>
          <a:p>
            <a:r>
              <a:rPr lang="en-US" dirty="0"/>
              <a:t>Click on </a:t>
            </a:r>
            <a:r>
              <a:rPr lang="en-US" b="1" dirty="0"/>
              <a:t>Finish </a:t>
            </a:r>
            <a:r>
              <a:rPr lang="en-US" dirty="0"/>
              <a:t> and save script</a:t>
            </a:r>
            <a:endParaRPr lang="en-US" b="1" dirty="0"/>
          </a:p>
        </p:txBody>
      </p:sp>
      <p:pic>
        <p:nvPicPr>
          <p:cNvPr id="13314" name="Picture 2" descr="C:\Users\acbauer\Documents\SCConferences\SC15\savescri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205" y="2971800"/>
            <a:ext cx="5333589" cy="335756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 name="Straight Arrow Connector 5"/>
          <p:cNvCxnSpPr/>
          <p:nvPr/>
        </p:nvCxnSpPr>
        <p:spPr bwMode="auto">
          <a:xfrm flipH="1" flipV="1">
            <a:off x="4577861" y="5888783"/>
            <a:ext cx="1265607" cy="1223"/>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125441624"/>
      </p:ext>
    </p:extLst>
  </p:cSld>
  <p:clrMapOvr>
    <a:masterClrMapping/>
  </p:clrMapOvr>
  <p:transition>
    <p:fade/>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In Situ Exercise</a:t>
            </a:r>
          </a:p>
        </p:txBody>
      </p:sp>
      <p:sp>
        <p:nvSpPr>
          <p:cNvPr id="7" name="Content Placeholder 6"/>
          <p:cNvSpPr>
            <a:spLocks noGrp="1"/>
          </p:cNvSpPr>
          <p:nvPr>
            <p:ph idx="1"/>
          </p:nvPr>
        </p:nvSpPr>
        <p:spPr/>
        <p:txBody>
          <a:bodyPr/>
          <a:lstStyle/>
          <a:p>
            <a:r>
              <a:rPr lang="en-US" sz="2400" dirty="0"/>
              <a:t>Run the simulation again</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-np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dataextracts.py</a:t>
            </a:r>
          </a:p>
          <a:p>
            <a:pPr lvl="1"/>
            <a:endParaRPr lang="en-US" sz="2200" dirty="0"/>
          </a:p>
          <a:p>
            <a:r>
              <a:rPr lang="en-US" sz="2400" dirty="0"/>
              <a:t>It will produce requested data subsets and rendered images</a:t>
            </a:r>
            <a:endParaRPr lang="en-US" sz="2200" dirty="0"/>
          </a:p>
        </p:txBody>
      </p:sp>
    </p:spTree>
    <p:extLst>
      <p:ext uri="{BB962C8B-B14F-4D97-AF65-F5344CB8AC3E}">
        <p14:creationId xmlns:p14="http://schemas.microsoft.com/office/powerpoint/2010/main" val="367951706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ParaView Catalyst Possibilities</a:t>
            </a:r>
          </a:p>
        </p:txBody>
      </p:sp>
      <p:sp>
        <p:nvSpPr>
          <p:cNvPr id="8" name="Content Placeholder 7"/>
          <p:cNvSpPr>
            <a:spLocks noGrp="1"/>
          </p:cNvSpPr>
          <p:nvPr>
            <p:ph idx="1"/>
          </p:nvPr>
        </p:nvSpPr>
        <p:spPr/>
        <p:txBody>
          <a:bodyPr/>
          <a:lstStyle/>
          <a:p>
            <a:r>
              <a:rPr lang="en-US" sz="2800" dirty="0"/>
              <a:t>Just scratched the surface</a:t>
            </a:r>
          </a:p>
          <a:p>
            <a:pPr lvl="1"/>
            <a:r>
              <a:rPr lang="en-US" sz="2600" dirty="0"/>
              <a:t>Don’t need ParaView GUI</a:t>
            </a:r>
          </a:p>
          <a:p>
            <a:pPr lvl="1"/>
            <a:r>
              <a:rPr lang="en-US" sz="2600" dirty="0"/>
              <a:t>Don’t need Python</a:t>
            </a:r>
          </a:p>
          <a:p>
            <a:pPr lvl="1"/>
            <a:r>
              <a:rPr lang="en-US" sz="2600" dirty="0"/>
              <a:t>Don’t need full ParaView library</a:t>
            </a:r>
          </a:p>
          <a:p>
            <a:pPr lvl="1"/>
            <a:endParaRPr lang="en-US" sz="2600" dirty="0"/>
          </a:p>
          <a:p>
            <a:pPr lvl="1"/>
            <a:r>
              <a:rPr lang="en-US" sz="2600" dirty="0"/>
              <a:t>Can connect to running simulations</a:t>
            </a:r>
          </a:p>
          <a:p>
            <a:pPr lvl="1"/>
            <a:r>
              <a:rPr lang="en-US" sz="2600" dirty="0"/>
              <a:t>Output Cinema databases for image based deferred rendering interactive and </a:t>
            </a:r>
            <a:r>
              <a:rPr lang="en-US" sz="2600" dirty="0" err="1"/>
              <a:t>queryable</a:t>
            </a:r>
            <a:r>
              <a:rPr lang="en-US" sz="2600" dirty="0"/>
              <a:t> visualization.</a:t>
            </a:r>
          </a:p>
          <a:p>
            <a:pPr lvl="1"/>
            <a:endParaRPr lang="en-US" sz="2800" dirty="0"/>
          </a:p>
          <a:p>
            <a:pPr lvl="1"/>
            <a:endParaRPr lang="en-US" sz="2800" dirty="0"/>
          </a:p>
        </p:txBody>
      </p:sp>
    </p:spTree>
    <p:extLst>
      <p:ext uri="{BB962C8B-B14F-4D97-AF65-F5344CB8AC3E}">
        <p14:creationId xmlns:p14="http://schemas.microsoft.com/office/powerpoint/2010/main" val="4164055709"/>
      </p:ext>
    </p:extLst>
  </p:cSld>
  <p:clrMapOvr>
    <a:masterClrMapping/>
  </p:clrMapOvr>
  <p:transition>
    <p:fad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a:t>Want to Learn More?</a:t>
            </a:r>
            <a:endParaRPr lang="en-US" dirty="0"/>
          </a:p>
        </p:txBody>
      </p:sp>
      <p:sp>
        <p:nvSpPr>
          <p:cNvPr id="3" name="Content Placeholder 2"/>
          <p:cNvSpPr>
            <a:spLocks noGrp="1"/>
          </p:cNvSpPr>
          <p:nvPr>
            <p:ph idx="1"/>
          </p:nvPr>
        </p:nvSpPr>
        <p:spPr/>
        <p:txBody>
          <a:bodyPr/>
          <a:lstStyle/>
          <a:p>
            <a:r>
              <a:rPr lang="en-US" sz="2400" dirty="0"/>
              <a:t>Catalyst User’s Guide:</a:t>
            </a:r>
          </a:p>
          <a:p>
            <a:pPr lvl="1"/>
            <a:r>
              <a:rPr lang="en-US" altLang="en-US" sz="2400" dirty="0">
                <a:solidFill>
                  <a:schemeClr val="tx1"/>
                </a:solidFill>
                <a:latin typeface="Arial" panose="020B0604020202020204" pitchFamily="34" charset="0"/>
                <a:hlinkClick r:id="rId3"/>
              </a:rPr>
              <a:t>http://www.paraview.org/files/catalyst/docs/ParaViewCatalystUsersGuide_v2.pdf</a:t>
            </a:r>
            <a:r>
              <a:rPr lang="en-US" altLang="en-US" sz="2400" dirty="0">
                <a:solidFill>
                  <a:schemeClr val="tx1"/>
                </a:solidFill>
                <a:latin typeface="Arial" panose="020B0604020202020204" pitchFamily="34" charset="0"/>
              </a:rPr>
              <a:t> </a:t>
            </a:r>
            <a:endParaRPr lang="en-US" sz="2400" dirty="0">
              <a:hlinkClick r:id="rId4"/>
            </a:endParaRPr>
          </a:p>
          <a:p>
            <a:r>
              <a:rPr lang="en-US" sz="2400" dirty="0"/>
              <a:t>Website:</a:t>
            </a:r>
          </a:p>
          <a:p>
            <a:pPr lvl="1"/>
            <a:r>
              <a:rPr lang="en-US" sz="2400" dirty="0">
                <a:hlinkClick r:id="rId5"/>
              </a:rPr>
              <a:t>http://catalyst.paraview.org</a:t>
            </a:r>
            <a:endParaRPr lang="en-US" sz="2400" dirty="0"/>
          </a:p>
          <a:p>
            <a:r>
              <a:rPr lang="en-US" sz="2400" dirty="0"/>
              <a:t>Examples: </a:t>
            </a:r>
          </a:p>
          <a:p>
            <a:pPr lvl="1"/>
            <a:r>
              <a:rPr lang="en-US" altLang="en-US" sz="2400" dirty="0">
                <a:solidFill>
                  <a:schemeClr val="tx1"/>
                </a:solidFill>
                <a:latin typeface="Arial" panose="020B0604020202020204" pitchFamily="34" charset="0"/>
              </a:rPr>
              <a:t>In source code under the Examples/Catalyst subdirectory.</a:t>
            </a:r>
          </a:p>
          <a:p>
            <a:pPr lvl="1"/>
            <a:r>
              <a:rPr lang="en-US" altLang="en-US" sz="2400" dirty="0">
                <a:solidFill>
                  <a:schemeClr val="tx1"/>
                </a:solidFill>
                <a:latin typeface="Arial" panose="020B0604020202020204" pitchFamily="34" charset="0"/>
                <a:hlinkClick r:id="rId6"/>
              </a:rPr>
              <a:t>https://gitlab.kitware.com/paraview/paraview/tree/master/Examples/Catalyst</a:t>
            </a:r>
            <a:br>
              <a:rPr lang="en-US" altLang="en-US" sz="2400" dirty="0">
                <a:solidFill>
                  <a:schemeClr val="tx1"/>
                </a:solidFill>
                <a:latin typeface="Arial" panose="020B0604020202020204" pitchFamily="34" charset="0"/>
              </a:rPr>
            </a:br>
            <a:endParaRPr lang="en-US" altLang="en-US" sz="2400" dirty="0">
              <a:solidFill>
                <a:schemeClr val="tx1"/>
              </a:solidFill>
              <a:latin typeface="Arial" panose="020B0604020202020204" pitchFamily="34" charset="0"/>
            </a:endParaRPr>
          </a:p>
        </p:txBody>
      </p:sp>
    </p:spTree>
    <p:extLst>
      <p:ext uri="{BB962C8B-B14F-4D97-AF65-F5344CB8AC3E}">
        <p14:creationId xmlns:p14="http://schemas.microsoft.com/office/powerpoint/2010/main" val="4064806462"/>
      </p:ext>
    </p:extLst>
  </p:cSld>
  <p:clrMapOvr>
    <a:masterClrMapping/>
  </p:clrMapOvr>
  <p:transition>
    <p:fade/>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a:ea typeface="ＭＳ Ｐゴシック" pitchFamily="-107" charset="-128"/>
              </a:rPr>
              <a:t>ParaView’s</a:t>
            </a:r>
            <a:r>
              <a:rPr lang="en-US" dirty="0">
                <a:ea typeface="ＭＳ Ｐゴシック" pitchFamily="-107" charset="-128"/>
              </a:rPr>
              <a:t> documentation page.</a:t>
            </a:r>
          </a:p>
          <a:p>
            <a:pPr lvl="1"/>
            <a:r>
              <a:rPr lang="en-US" dirty="0">
                <a:ea typeface="ＭＳ Ｐゴシック" pitchFamily="-107" charset="-128"/>
                <a:hlinkClick r:id="rId3"/>
              </a:rPr>
              <a:t>http://www.paraview.org/documentation</a:t>
            </a:r>
            <a:r>
              <a:rPr lang="en-US" dirty="0">
                <a:ea typeface="ＭＳ Ｐゴシック" pitchFamily="-107" charset="-128"/>
              </a:rPr>
              <a:t> </a:t>
            </a:r>
          </a:p>
          <a:p>
            <a:r>
              <a:rPr lang="en-US" i="1" dirty="0">
                <a:ea typeface="ＭＳ Ｐゴシック" pitchFamily="-107" charset="-128"/>
              </a:rPr>
              <a:t>The ParaView User’s Guide</a:t>
            </a:r>
          </a:p>
          <a:p>
            <a:r>
              <a:rPr lang="en-US" dirty="0">
                <a:ea typeface="ＭＳ Ｐゴシック" pitchFamily="-107" charset="-128"/>
                <a:hlinkClick r:id="rId4"/>
              </a:rPr>
              <a:t>http://www.paraview.org/Wiki/ParaView</a:t>
            </a:r>
            <a:endParaRPr lang="en-US" dirty="0">
              <a:ea typeface="ＭＳ Ｐゴシック" pitchFamily="-107" charset="-128"/>
              <a:hlinkClick r:id="rId5"/>
            </a:endParaRPr>
          </a:p>
          <a:p>
            <a:r>
              <a:rPr lang="en-US" sz="2000" dirty="0">
                <a:ea typeface="ＭＳ Ｐゴシック" pitchFamily="-107" charset="-128"/>
                <a:hlinkClick r:id="rId5"/>
              </a:rPr>
              <a:t>http://www.paraview.org/Wiki/Setting_up_a_ParaView_Server</a:t>
            </a:r>
            <a:r>
              <a:rPr lang="en-US" dirty="0">
                <a:ea typeface="ＭＳ Ｐゴシック" pitchFamily="-107" charset="-128"/>
              </a:rPr>
              <a:t> </a:t>
            </a:r>
          </a:p>
        </p:txBody>
      </p:sp>
    </p:spTree>
  </p:cSld>
  <p:clrMapOvr>
    <a:masterClrMapping/>
  </p:clrMapOvr>
  <p:transition>
    <p:fade/>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a:ea typeface="ＭＳ Ｐゴシック" pitchFamily="-107" charset="-128"/>
              </a:rPr>
              <a:t>Further Reading</a:t>
            </a:r>
            <a:br>
              <a:rPr lang="en-US">
                <a:ea typeface="ＭＳ Ｐゴシック" pitchFamily="-107" charset="-128"/>
              </a:rPr>
            </a:br>
            <a:r>
              <a:rPr lang="en-US">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a:ea typeface="ＭＳ Ｐゴシック" pitchFamily="-107" charset="-128"/>
              </a:rPr>
              <a:t>Will Schroeder, Ken Martin, and Bill Lorensen.  </a:t>
            </a:r>
            <a:r>
              <a:rPr lang="en-US" i="1">
                <a:ea typeface="ＭＳ Ｐゴシック" pitchFamily="-107" charset="-128"/>
              </a:rPr>
              <a:t>The Visualization Toolkit</a:t>
            </a:r>
            <a:r>
              <a:rPr lang="en-US">
                <a:ea typeface="ＭＳ Ｐゴシック" pitchFamily="-107" charset="-128"/>
              </a:rPr>
              <a:t>.  Kitware, Inc., fourth edition, 2006. </a:t>
            </a:r>
          </a:p>
          <a:p>
            <a:r>
              <a:rPr lang="en-US">
                <a:ea typeface="ＭＳ Ｐゴシック" pitchFamily="-107" charset="-128"/>
              </a:rPr>
              <a:t>Kitware Inc.  </a:t>
            </a:r>
            <a:r>
              <a:rPr lang="en-US" i="1">
                <a:ea typeface="ＭＳ Ｐゴシック" pitchFamily="-107" charset="-128"/>
              </a:rPr>
              <a:t>The VTK User’s Guide</a:t>
            </a:r>
            <a:r>
              <a:rPr lang="en-US">
                <a:ea typeface="ＭＳ Ｐゴシック" pitchFamily="-107" charset="-128"/>
              </a:rPr>
              <a:t>.  Kitware, Inc., 2006.</a:t>
            </a:r>
          </a:p>
          <a:p>
            <a:r>
              <a:rPr lang="en-US">
                <a:ea typeface="ＭＳ Ｐゴシック" pitchFamily="-107" charset="-128"/>
              </a:rPr>
              <a:t>Jasmin Blanchette and Mark Summerfield.  </a:t>
            </a:r>
            <a:r>
              <a:rPr lang="en-US" i="1">
                <a:ea typeface="ＭＳ Ｐゴシック" pitchFamily="-107" charset="-128"/>
              </a:rPr>
              <a:t>C++ GUI Programming with Qt 4</a:t>
            </a:r>
            <a:r>
              <a:rPr lang="en-US">
                <a:ea typeface="ＭＳ Ｐゴシック" pitchFamily="-107" charset="-128"/>
              </a:rPr>
              <a:t>.  Prentice Hall, 2006.</a:t>
            </a:r>
          </a:p>
        </p:txBody>
      </p:sp>
    </p:spTree>
  </p:cSld>
  <p:clrMapOvr>
    <a:masterClrMapping/>
  </p:clrMapOvr>
  <p:transition>
    <p:fade/>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a:ea typeface="ＭＳ Ｐゴシック" pitchFamily="-107" charset="-128"/>
              </a:rPr>
              <a:t>Further Reading</a:t>
            </a:r>
            <a:br>
              <a:rPr lang="en-US">
                <a:ea typeface="ＭＳ Ｐゴシック" pitchFamily="-107" charset="-128"/>
              </a:rPr>
            </a:br>
            <a:r>
              <a:rPr lang="en-US">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 Survey of Visualization Pipelines.” </a:t>
            </a:r>
            <a:r>
              <a:rPr lang="en-US" sz="2400" i="1" dirty="0">
                <a:ea typeface="ＭＳ Ｐゴシック" pitchFamily="-107" charset="-128"/>
              </a:rPr>
              <a:t>IEEE Transactions on Visualization and Computer Graphics</a:t>
            </a:r>
            <a:r>
              <a:rPr lang="en-US" sz="2400" dirty="0">
                <a:ea typeface="ＭＳ Ｐゴシック" pitchFamily="-107" charset="-128"/>
              </a:rPr>
              <a:t>, 19(3), March 2013. DOI 10.1109/TVCG.2012.133.</a:t>
            </a:r>
          </a:p>
          <a:p>
            <a:pPr>
              <a:lnSpc>
                <a:spcPct val="80000"/>
              </a:lnSpc>
            </a:pPr>
            <a:r>
              <a:rPr lang="en-US" sz="2400" dirty="0">
                <a:ea typeface="ＭＳ Ｐゴシック" pitchFamily="-107" charset="-128"/>
              </a:rPr>
              <a:t>James Ahrens, Charles Law, Will Schroeder, Ken Martin, and Michael </a:t>
            </a:r>
            <a:r>
              <a:rPr lang="en-US" sz="2400" dirty="0" err="1">
                <a:ea typeface="ＭＳ Ｐゴシック" pitchFamily="-107" charset="-128"/>
              </a:rPr>
              <a:t>Papka</a:t>
            </a:r>
            <a:r>
              <a:rPr lang="en-US" sz="2400" dirty="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a:ea typeface="ＭＳ Ｐゴシック" pitchFamily="-107" charset="-128"/>
              </a:rPr>
              <a:t>James Ahrens, Kristi </a:t>
            </a:r>
            <a:r>
              <a:rPr lang="en-US" sz="2400" dirty="0" err="1">
                <a:ea typeface="ＭＳ Ｐゴシック" pitchFamily="-107" charset="-128"/>
              </a:rPr>
              <a:t>Brislawn</a:t>
            </a:r>
            <a:r>
              <a:rPr lang="en-US" sz="2400" dirty="0">
                <a:ea typeface="ＭＳ Ｐゴシック" pitchFamily="-107" charset="-128"/>
              </a:rPr>
              <a:t>, Ken Martin,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C. Charles Law, and Michael </a:t>
            </a:r>
            <a:r>
              <a:rPr lang="en-US" sz="2400" dirty="0" err="1">
                <a:ea typeface="ＭＳ Ｐゴシック" pitchFamily="-107" charset="-128"/>
              </a:rPr>
              <a:t>Papka</a:t>
            </a:r>
            <a:r>
              <a:rPr lang="en-US" sz="2400" dirty="0">
                <a:ea typeface="ＭＳ Ｐゴシック" pitchFamily="-107" charset="-128"/>
              </a:rPr>
              <a:t>.  “Large-Scale Data Visualization Using Parallel Data Streaming.”  </a:t>
            </a:r>
            <a:r>
              <a:rPr lang="en-US" sz="2400" i="1" dirty="0">
                <a:ea typeface="ＭＳ Ｐゴシック" pitchFamily="-107" charset="-128"/>
              </a:rPr>
              <a:t>IEEE Computer Graphics and Applications</a:t>
            </a:r>
            <a:r>
              <a:rPr lang="en-US" sz="2400" dirty="0">
                <a:ea typeface="ＭＳ Ｐゴシック" pitchFamily="-107" charset="-128"/>
              </a:rPr>
              <a:t>, 21(4): 34–41, July/August 2001.</a:t>
            </a:r>
          </a:p>
        </p:txBody>
      </p:sp>
    </p:spTree>
  </p:cSld>
  <p:clrMapOvr>
    <a:masterClrMapping/>
  </p:clrMapOvr>
  <p:transition>
    <p:fade/>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a:ea typeface="ＭＳ Ｐゴシック" pitchFamily="-107" charset="-128"/>
              </a:rPr>
              <a:t>Further Reading</a:t>
            </a:r>
            <a:br>
              <a:rPr lang="en-US" dirty="0">
                <a:ea typeface="ＭＳ Ｐゴシック" pitchFamily="-107" charset="-128"/>
              </a:rPr>
            </a:br>
            <a:r>
              <a:rPr lang="en-US" dirty="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a:ea typeface="ＭＳ Ｐゴシック" pitchFamily="-107" charset="-128"/>
              </a:rPr>
              <a:t>James P. Ahrens, </a:t>
            </a:r>
            <a:r>
              <a:rPr lang="en-US" sz="2400" dirty="0" err="1">
                <a:ea typeface="ＭＳ Ｐゴシック" pitchFamily="-107" charset="-128"/>
              </a:rPr>
              <a:t>Nehal</a:t>
            </a:r>
            <a:r>
              <a:rPr lang="en-US" sz="2400" dirty="0">
                <a:ea typeface="ＭＳ Ｐゴシック" pitchFamily="-107" charset="-128"/>
              </a:rPr>
              <a:t> Desai, Patrick S. </a:t>
            </a:r>
            <a:r>
              <a:rPr lang="en-US" sz="2400" dirty="0" err="1">
                <a:ea typeface="ＭＳ Ｐゴシック" pitchFamily="-107" charset="-128"/>
              </a:rPr>
              <a:t>McCormic</a:t>
            </a:r>
            <a:r>
              <a:rPr lang="en-US" sz="2400" dirty="0">
                <a:ea typeface="ＭＳ Ｐゴシック" pitchFamily="-107" charset="-128"/>
              </a:rPr>
              <a:t>, Ken Martin, and Jonathan </a:t>
            </a:r>
            <a:r>
              <a:rPr lang="en-US" sz="2400" dirty="0" err="1">
                <a:ea typeface="ＭＳ Ｐゴシック" pitchFamily="-107" charset="-128"/>
              </a:rPr>
              <a:t>Woodring</a:t>
            </a:r>
            <a:r>
              <a:rPr lang="en-US" sz="2400" dirty="0">
                <a:ea typeface="ＭＳ Ｐゴシック" pitchFamily="-107" charset="-128"/>
              </a:rPr>
              <a:t>.  “A Modular, Extensible Visualization System Architecture for Culled, Prioritized Data Streaming.”  </a:t>
            </a:r>
            <a:r>
              <a:rPr lang="en-US" sz="2400" i="1" dirty="0">
                <a:ea typeface="ＭＳ Ｐゴシック" pitchFamily="-107" charset="-128"/>
              </a:rPr>
              <a:t>Visualization and Data Analysis 2007, Proceedings of SPIE-IS&amp;T Electronic Imaging</a:t>
            </a:r>
            <a:r>
              <a:rPr lang="en-US" sz="2400" dirty="0">
                <a:ea typeface="ＭＳ Ｐゴシック" pitchFamily="-107" charset="-128"/>
              </a:rPr>
              <a:t>, </a:t>
            </a:r>
            <a:r>
              <a:rPr lang="en-US" sz="2400" dirty="0" err="1">
                <a:ea typeface="ＭＳ Ｐゴシック" pitchFamily="-107" charset="-128"/>
              </a:rPr>
              <a:t>pg</a:t>
            </a:r>
            <a:r>
              <a:rPr lang="en-US" sz="2400" dirty="0">
                <a:ea typeface="ＭＳ Ｐゴシック" pitchFamily="-107" charset="-128"/>
              </a:rPr>
              <a:t> 64950I-1–12, January 2007.</a:t>
            </a:r>
          </a:p>
          <a:p>
            <a:pPr>
              <a:lnSpc>
                <a:spcPct val="90000"/>
              </a:lnSpc>
            </a:pPr>
            <a:r>
              <a:rPr lang="en-US" sz="2400" dirty="0">
                <a:ea typeface="ＭＳ Ｐゴシック" pitchFamily="-107" charset="-128"/>
              </a:rPr>
              <a:t>John </a:t>
            </a:r>
            <a:r>
              <a:rPr lang="en-US" sz="2400" dirty="0" err="1">
                <a:ea typeface="ＭＳ Ｐゴシック" pitchFamily="-107" charset="-128"/>
              </a:rPr>
              <a:t>Biddiscombe</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 Martin, Kenneth Moreland, and David Thompson.  “Time Dependent Processing in a Parallel Pipeline Architecture.” </a:t>
            </a:r>
            <a:r>
              <a:rPr lang="en-US" sz="2400" i="1" dirty="0">
                <a:ea typeface="ＭＳ Ｐゴシック" pitchFamily="-107" charset="-128"/>
              </a:rPr>
              <a:t>IEEE Visualization 2007</a:t>
            </a:r>
            <a:r>
              <a:rPr lang="en-US" sz="2400" dirty="0">
                <a:ea typeface="ＭＳ Ｐゴシック" pitchFamily="-107" charset="-128"/>
              </a:rPr>
              <a:t>.  October 2007. </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extLst>
      <p:ext uri="{BB962C8B-B14F-4D97-AF65-F5344CB8AC3E}">
        <p14:creationId xmlns:p14="http://schemas.microsoft.com/office/powerpoint/2010/main" val="5164842"/>
      </p:ext>
    </p:extLst>
  </p:cSld>
  <p:clrMapOvr>
    <a:masterClrMapping/>
  </p:clrMapOvr>
  <p:transition>
    <p:fade/>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a:ea typeface="ＭＳ Ｐゴシック" pitchFamily="-107" charset="-128"/>
              </a:rPr>
              <a:t>Further Reading</a:t>
            </a:r>
            <a:br>
              <a:rPr lang="en-US">
                <a:ea typeface="ＭＳ Ｐゴシック" pitchFamily="-107" charset="-128"/>
              </a:rPr>
            </a:br>
            <a:r>
              <a:rPr lang="en-US">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a:ea typeface="ＭＳ Ｐゴシック" pitchFamily="-107" charset="-128"/>
              </a:rPr>
              <a:t>Kenneth Moreland, Brian Wylie, and Constantine Pavlakos.  “Sort-Last Parallel Rendering for Viewing Extremely Large Data Sets on Tile Displays.”  </a:t>
            </a:r>
            <a:r>
              <a:rPr lang="en-US" sz="2400" i="1">
                <a:ea typeface="ＭＳ Ｐゴシック" pitchFamily="-107" charset="-128"/>
              </a:rPr>
              <a:t>Proceedings of IEEE 2001 Symposium on Parallel and Large-Data Visualization and Graphics</a:t>
            </a:r>
            <a:r>
              <a:rPr lang="en-US" sz="2400">
                <a:ea typeface="ＭＳ Ｐゴシック" pitchFamily="-107" charset="-128"/>
              </a:rPr>
              <a:t>, pg. 85–92, October 2001.</a:t>
            </a:r>
          </a:p>
          <a:p>
            <a:pPr>
              <a:lnSpc>
                <a:spcPct val="80000"/>
              </a:lnSpc>
            </a:pPr>
            <a:r>
              <a:rPr lang="en-US" sz="2400">
                <a:ea typeface="ＭＳ Ｐゴシック" pitchFamily="-107" charset="-128"/>
              </a:rPr>
              <a:t>Kenneth Moreland and David Thompson.  “From Cluster to Wall with VTK.”  </a:t>
            </a:r>
            <a:r>
              <a:rPr lang="en-US" sz="2400" i="1">
                <a:ea typeface="ＭＳ Ｐゴシック" pitchFamily="-107" charset="-128"/>
              </a:rPr>
              <a:t>Proceddings of IEEE 2003 Symposium on Parallel and Large-Data Visualization and Graphics</a:t>
            </a:r>
            <a:r>
              <a:rPr lang="en-US" sz="2400">
                <a:ea typeface="ＭＳ Ｐゴシック" pitchFamily="-107" charset="-128"/>
              </a:rPr>
              <a:t>, pg. 25–31, October 2003.</a:t>
            </a:r>
          </a:p>
          <a:p>
            <a:pPr>
              <a:lnSpc>
                <a:spcPct val="80000"/>
              </a:lnSpc>
            </a:pPr>
            <a:r>
              <a:rPr lang="en-US" sz="2400">
                <a:ea typeface="ＭＳ Ｐゴシック" pitchFamily="-107" charset="-128"/>
              </a:rPr>
              <a:t>Kenneth Moreland, Lisa Avila, and Lee Ann Fisk.  “Parallel Unstructured Volume Rendering in ParaView.”  </a:t>
            </a:r>
            <a:r>
              <a:rPr lang="en-US" sz="2400" i="1">
                <a:ea typeface="ＭＳ Ｐゴシック" pitchFamily="-107" charset="-128"/>
              </a:rPr>
              <a:t>Visualization and Data Analysis 2007, Proceedings of SPIE-IS&amp;T Electronic Imaging</a:t>
            </a:r>
            <a:r>
              <a:rPr lang="en-US" sz="2400">
                <a:ea typeface="ＭＳ Ｐゴシック" pitchFamily="-107" charset="-128"/>
              </a:rPr>
              <a:t>, pg. 64950F-1–12, January 2007.</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Copy/Paste/Reset/Save Parameters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721" y="1447800"/>
            <a:ext cx="5500558" cy="5410200"/>
          </a:xfrm>
          <a:prstGeom prst="rect">
            <a:avLst/>
          </a:prstGeom>
        </p:spPr>
      </p:pic>
      <p:sp>
        <p:nvSpPr>
          <p:cNvPr id="5" name="Rectangle 4"/>
          <p:cNvSpPr/>
          <p:nvPr/>
        </p:nvSpPr>
        <p:spPr bwMode="auto">
          <a:xfrm>
            <a:off x="4869721" y="2819400"/>
            <a:ext cx="1981200" cy="457200"/>
          </a:xfrm>
          <a:prstGeom prst="rect">
            <a:avLst/>
          </a:prstGeom>
          <a:noFill/>
          <a:ln w="1905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0517266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99785785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Change Render Properties</a:t>
            </a:r>
          </a:p>
        </p:txBody>
      </p:sp>
      <p:sp>
        <p:nvSpPr>
          <p:cNvPr id="4" name="Content Placeholder 3"/>
          <p:cNvSpPr>
            <a:spLocks noGrp="1"/>
          </p:cNvSpPr>
          <p:nvPr>
            <p:ph idx="1"/>
          </p:nvPr>
        </p:nvSpPr>
        <p:spPr/>
        <p:txBody>
          <a:bodyPr/>
          <a:lstStyle/>
          <a:p>
            <a:pPr marL="685800" indent="-514350">
              <a:buFont typeface="+mj-lt"/>
              <a:buAutoNum type="arabicPeriod"/>
            </a:pPr>
            <a:r>
              <a:rPr lang="en-US" dirty="0"/>
              <a:t>Scroll down to the </a:t>
            </a:r>
            <a:r>
              <a:rPr lang="en-US" dirty="0">
                <a:latin typeface="Verdana"/>
                <a:cs typeface="Verdana"/>
              </a:rPr>
              <a:t>Display</a:t>
            </a:r>
            <a:r>
              <a:rPr lang="en-US" dirty="0"/>
              <a:t> group.</a:t>
            </a:r>
          </a:p>
          <a:p>
            <a:pPr marL="685800" indent="-514350">
              <a:buFont typeface="+mj-lt"/>
              <a:buAutoNum type="arabicPeriod"/>
            </a:pPr>
            <a:r>
              <a:rPr lang="en-US" dirty="0"/>
              <a:t>Click the       </a:t>
            </a:r>
            <a:r>
              <a:rPr lang="en-US" dirty="0">
                <a:latin typeface="Verdana"/>
                <a:cs typeface="Verdana"/>
              </a:rPr>
              <a:t>Edit</a:t>
            </a:r>
            <a:r>
              <a:rPr lang="en-US" dirty="0"/>
              <a:t> button. (This button is replicated in the toolbar.)</a:t>
            </a:r>
          </a:p>
          <a:p>
            <a:pPr marL="685800" indent="-514350">
              <a:buFont typeface="+mj-lt"/>
              <a:buAutoNum type="arabicPeriod"/>
            </a:pPr>
            <a:r>
              <a:rPr lang="en-US" dirty="0"/>
              <a:t>Select a new color for the cylinder.</a:t>
            </a:r>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29242684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2082728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Change Render Properties</a:t>
            </a:r>
          </a:p>
        </p:txBody>
      </p:sp>
      <p:sp>
        <p:nvSpPr>
          <p:cNvPr id="4" name="Content Placeholder 3"/>
          <p:cNvSpPr>
            <a:spLocks noGrp="1"/>
          </p:cNvSpPr>
          <p:nvPr>
            <p:ph idx="1"/>
          </p:nvPr>
        </p:nvSpPr>
        <p:spPr/>
        <p:txBody>
          <a:bodyPr/>
          <a:lstStyle/>
          <a:p>
            <a:pPr marL="685800" indent="-514350">
              <a:buFont typeface="+mj-lt"/>
              <a:buAutoNum type="arabicPeriod"/>
            </a:pPr>
            <a:r>
              <a:rPr lang="en-US" dirty="0"/>
              <a:t>Scroll down to the </a:t>
            </a:r>
            <a:r>
              <a:rPr lang="en-US" dirty="0">
                <a:latin typeface="Verdana"/>
                <a:cs typeface="Verdana"/>
              </a:rPr>
              <a:t>Display</a:t>
            </a:r>
            <a:r>
              <a:rPr lang="en-US" dirty="0"/>
              <a:t> group.</a:t>
            </a:r>
          </a:p>
          <a:p>
            <a:pPr marL="685800" indent="-514350">
              <a:buFont typeface="+mj-lt"/>
              <a:buAutoNum type="arabicPeriod"/>
            </a:pPr>
            <a:r>
              <a:rPr lang="en-US" dirty="0"/>
              <a:t>Click the       </a:t>
            </a:r>
            <a:r>
              <a:rPr lang="en-US" dirty="0">
                <a:latin typeface="Verdana"/>
                <a:cs typeface="Verdana"/>
              </a:rPr>
              <a:t>Edit</a:t>
            </a:r>
            <a:r>
              <a:rPr lang="en-US" dirty="0"/>
              <a:t> button. (This button is replicated in the toolbar.)</a:t>
            </a:r>
          </a:p>
          <a:p>
            <a:pPr marL="685800" indent="-514350">
              <a:buFont typeface="+mj-lt"/>
              <a:buAutoNum type="arabicPeriod"/>
            </a:pPr>
            <a:r>
              <a:rPr lang="en-US" dirty="0"/>
              <a:t>Select a new color for the cylinder.</a:t>
            </a:r>
          </a:p>
          <a:p>
            <a:pPr marL="685800" indent="-514350">
              <a:buFont typeface="+mj-lt"/>
              <a:buAutoNum type="arabicPeriod"/>
            </a:pPr>
            <a:r>
              <a:rPr lang="en-US" dirty="0"/>
              <a:t>Scroll down to the </a:t>
            </a:r>
            <a:r>
              <a:rPr lang="en-US" dirty="0">
                <a:latin typeface="Verdana"/>
                <a:cs typeface="Verdana"/>
              </a:rPr>
              <a:t>View</a:t>
            </a:r>
            <a:r>
              <a:rPr lang="en-US" dirty="0"/>
              <a:t> group.</a:t>
            </a:r>
          </a:p>
          <a:p>
            <a:pPr marL="685800" indent="-514350">
              <a:buFont typeface="+mj-lt"/>
              <a:buAutoNum type="arabicPeriod"/>
            </a:pPr>
            <a:r>
              <a:rPr lang="en-US" dirty="0"/>
              <a:t>Turn on the </a:t>
            </a:r>
            <a:r>
              <a:rPr lang="en-US" dirty="0">
                <a:latin typeface="Verdana" panose="020B0604030504040204" pitchFamily="34" charset="0"/>
                <a:ea typeface="Verdana" panose="020B0604030504040204" pitchFamily="34" charset="0"/>
                <a:cs typeface="Verdana" panose="020B0604030504040204" pitchFamily="34" charset="0"/>
              </a:rPr>
              <a:t>Axis Grid</a:t>
            </a:r>
            <a:r>
              <a:rPr lang="en-US" dirty="0"/>
              <a:t>.</a:t>
            </a:r>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30419684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a:ea typeface="ＭＳ Ｐゴシック" pitchFamily="-107" charset="-128"/>
              </a:rPr>
              <a:t>Install </a:t>
            </a:r>
            <a:r>
              <a:rPr lang="en-US" dirty="0" err="1">
                <a:ea typeface="ＭＳ Ｐゴシック" pitchFamily="-107" charset="-128"/>
              </a:rPr>
              <a:t>ParaView</a:t>
            </a:r>
            <a:r>
              <a:rPr lang="en-US" dirty="0">
                <a:ea typeface="ＭＳ Ｐゴシック" pitchFamily="-107" charset="-128"/>
              </a:rPr>
              <a:t> 5.6</a:t>
            </a:r>
          </a:p>
          <a:p>
            <a:pPr lvl="1"/>
            <a:r>
              <a:rPr lang="en-US" sz="2600" dirty="0">
                <a:ea typeface="ＭＳ Ｐゴシック" pitchFamily="-107" charset="-128"/>
                <a:hlinkClick r:id="rId3"/>
              </a:rPr>
              <a:t>http://www.paraview.org</a:t>
            </a:r>
            <a:r>
              <a:rPr lang="en-US" sz="2600" dirty="0">
                <a:ea typeface="ＭＳ Ｐゴシック" pitchFamily="-107" charset="-128"/>
              </a:rPr>
              <a:t> </a:t>
            </a:r>
            <a:r>
              <a:rPr lang="en-US" sz="2600" dirty="0">
                <a:ea typeface="ＭＳ Ｐゴシック" pitchFamily="-107" charset="-128"/>
                <a:sym typeface="Wingdings" pitchFamily="-107" charset="2"/>
              </a:rPr>
              <a:t> Download</a:t>
            </a:r>
            <a:endParaRPr lang="en-US" dirty="0">
              <a:ea typeface="ＭＳ Ｐゴシック" pitchFamily="-107" charset="-128"/>
            </a:endParaRPr>
          </a:p>
          <a:p>
            <a:r>
              <a:rPr lang="en-US" dirty="0">
                <a:ea typeface="ＭＳ Ｐゴシック" pitchFamily="-107" charset="-128"/>
              </a:rPr>
              <a:t>Installer also available on thumb drives.</a:t>
            </a:r>
          </a:p>
          <a:p>
            <a:pPr lvl="1"/>
            <a:r>
              <a:rPr lang="en-US" i="1" dirty="0">
                <a:ea typeface="ＭＳ Ｐゴシック" pitchFamily="-107" charset="-128"/>
              </a:rPr>
              <a:t>Please don’t steal the thumb drives</a:t>
            </a:r>
            <a:r>
              <a:rPr lang="en-US" dirty="0">
                <a:ea typeface="ＭＳ Ｐゴシック" pitchFamily="-107" charset="-128"/>
              </a:rPr>
              <a:t>.</a:t>
            </a:r>
          </a:p>
          <a:p>
            <a:pPr lvl="1"/>
            <a:r>
              <a:rPr lang="en-US" sz="2000" dirty="0">
                <a:ea typeface="ＭＳ Ｐゴシック" pitchFamily="-107" charset="-128"/>
              </a:rPr>
              <a:t>They are personal property volunteered by presenters.</a:t>
            </a:r>
          </a:p>
          <a:p>
            <a:pPr lvl="1"/>
            <a:r>
              <a:rPr lang="en-US" sz="2000" dirty="0">
                <a:ea typeface="ＭＳ Ｐゴシック" pitchFamily="-107" charset="-128"/>
              </a:rPr>
              <a:t>They have never touched a Sandia computer.</a:t>
            </a:r>
          </a:p>
          <a:p>
            <a:endParaRPr lang="en-US" dirty="0">
              <a:ea typeface="ＭＳ Ｐゴシック" pitchFamily="-107" charset="-128"/>
            </a:endParaRPr>
          </a:p>
          <a:p>
            <a:r>
              <a:rPr lang="en-US" dirty="0">
                <a:ea typeface="ＭＳ Ｐゴシック" pitchFamily="-107" charset="-128"/>
              </a:rPr>
              <a:t>P.S. Don’t drink from the colored cups on the tables</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a:solidFill>
                  <a:srgbClr val="FF0000"/>
                </a:solidFill>
              </a:rPr>
              <a:t>Toggle</a:t>
            </a:r>
          </a:p>
          <a:p>
            <a:pPr algn="ctr"/>
            <a:r>
              <a:rPr lang="en-US" dirty="0">
                <a:solidFill>
                  <a:srgbClr val="FF0000"/>
                </a:solidFill>
              </a:rPr>
              <a:t>Advanced</a:t>
            </a:r>
          </a:p>
          <a:p>
            <a:pPr algn="ctr"/>
            <a:r>
              <a:rPr lang="en-US" dirty="0">
                <a:solidFill>
                  <a:srgbClr val="FF0000"/>
                </a:solidFill>
              </a:rPr>
              <a:t>Properties</a:t>
            </a: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a:solidFill>
                  <a:srgbClr val="FF0000"/>
                </a:solidFill>
              </a:rPr>
              <a:t>Search</a:t>
            </a:r>
          </a:p>
          <a:p>
            <a:pPr algn="ctr"/>
            <a:r>
              <a:rPr lang="en-US" dirty="0">
                <a:solidFill>
                  <a:srgbClr val="FF0000"/>
                </a:solidFill>
              </a:rPr>
              <a:t>Properties</a:t>
            </a: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6073708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Properties</a:t>
            </a:r>
          </a:p>
        </p:txBody>
      </p:sp>
      <p:sp>
        <p:nvSpPr>
          <p:cNvPr id="3" name="Content Placeholder 2"/>
          <p:cNvSpPr>
            <a:spLocks noGrp="1"/>
          </p:cNvSpPr>
          <p:nvPr>
            <p:ph idx="1"/>
          </p:nvPr>
        </p:nvSpPr>
        <p:spPr/>
        <p:txBody>
          <a:bodyPr/>
          <a:lstStyle/>
          <a:p>
            <a:pPr marL="685800" indent="-514350">
              <a:buFont typeface="+mj-lt"/>
              <a:buAutoNum type="arabicPeriod"/>
            </a:pPr>
            <a:r>
              <a:rPr lang="en-US" dirty="0"/>
              <a:t>Type “specular” in the properties search box</a:t>
            </a:r>
          </a:p>
          <a:p>
            <a:pPr marL="685800" indent="-514350">
              <a:buFont typeface="+mj-lt"/>
              <a:buAutoNum type="arabicPeriod"/>
            </a:pPr>
            <a:r>
              <a:rPr lang="en-US" dirty="0"/>
              <a:t>Change </a:t>
            </a:r>
            <a:r>
              <a:rPr lang="en-US" dirty="0">
                <a:latin typeface="Verdana"/>
                <a:cs typeface="Verdana"/>
              </a:rPr>
              <a:t>Specular</a:t>
            </a:r>
            <a:r>
              <a:rPr lang="en-US" dirty="0"/>
              <a:t> value to 1 (makes the cylinder shiny)</a:t>
            </a:r>
          </a:p>
        </p:txBody>
      </p:sp>
    </p:spTree>
    <p:extLst>
      <p:ext uri="{BB962C8B-B14F-4D97-AF65-F5344CB8AC3E}">
        <p14:creationId xmlns:p14="http://schemas.microsoft.com/office/powerpoint/2010/main" val="104900469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Properties</a:t>
            </a:r>
          </a:p>
        </p:txBody>
      </p:sp>
      <p:sp>
        <p:nvSpPr>
          <p:cNvPr id="3" name="Content Placeholder 2"/>
          <p:cNvSpPr>
            <a:spLocks noGrp="1"/>
          </p:cNvSpPr>
          <p:nvPr>
            <p:ph idx="1"/>
          </p:nvPr>
        </p:nvSpPr>
        <p:spPr/>
        <p:txBody>
          <a:bodyPr/>
          <a:lstStyle/>
          <a:p>
            <a:pPr marL="685800" indent="-514350">
              <a:buFont typeface="+mj-lt"/>
              <a:buAutoNum type="arabicPeriod"/>
            </a:pPr>
            <a:r>
              <a:rPr lang="en-US" dirty="0"/>
              <a:t>Type “specular” in the properties search box</a:t>
            </a:r>
          </a:p>
          <a:p>
            <a:pPr marL="685800" indent="-514350">
              <a:buFont typeface="+mj-lt"/>
              <a:buAutoNum type="arabicPeriod"/>
            </a:pPr>
            <a:r>
              <a:rPr lang="en-US" dirty="0"/>
              <a:t>Change </a:t>
            </a:r>
            <a:r>
              <a:rPr lang="en-US" dirty="0">
                <a:latin typeface="Verdana"/>
                <a:cs typeface="Verdana"/>
              </a:rPr>
              <a:t>Specular</a:t>
            </a:r>
            <a:r>
              <a:rPr lang="en-US" dirty="0"/>
              <a:t> value to 1 (makes the cylinder shiny)</a:t>
            </a:r>
          </a:p>
        </p:txBody>
      </p:sp>
      <p:sp>
        <p:nvSpPr>
          <p:cNvPr id="5" name="TextBox 4"/>
          <p:cNvSpPr txBox="1"/>
          <p:nvPr/>
        </p:nvSpPr>
        <p:spPr>
          <a:xfrm>
            <a:off x="1447800" y="4191000"/>
            <a:ext cx="6248400" cy="1569660"/>
          </a:xfrm>
          <a:prstGeom prst="rect">
            <a:avLst/>
          </a:prstGeom>
          <a:noFill/>
        </p:spPr>
        <p:txBody>
          <a:bodyPr wrap="square" rtlCol="0">
            <a:spAutoFit/>
          </a:bodyPr>
          <a:lstStyle/>
          <a:p>
            <a:r>
              <a:rPr lang="en-US" sz="3200" dirty="0">
                <a:latin typeface="+mn-lt"/>
              </a:rPr>
              <a:t>Other interesting properties:</a:t>
            </a:r>
          </a:p>
          <a:p>
            <a:pPr marL="457200" indent="-457200">
              <a:buFont typeface="Arial"/>
              <a:buChar char="•"/>
            </a:pPr>
            <a:r>
              <a:rPr lang="en-US" sz="3200" dirty="0">
                <a:latin typeface="+mn-lt"/>
              </a:rPr>
              <a:t>Axes Grid</a:t>
            </a:r>
          </a:p>
          <a:p>
            <a:pPr marL="457200" indent="-457200">
              <a:buFont typeface="Arial"/>
              <a:buChar char="•"/>
            </a:pPr>
            <a:r>
              <a:rPr lang="en-US" sz="3200" dirty="0">
                <a:latin typeface="+mn-lt"/>
              </a:rPr>
              <a:t>Opacity</a:t>
            </a:r>
          </a:p>
        </p:txBody>
      </p:sp>
    </p:spTree>
    <p:extLst>
      <p:ext uri="{BB962C8B-B14F-4D97-AF65-F5344CB8AC3E}">
        <p14:creationId xmlns:p14="http://schemas.microsoft.com/office/powerpoint/2010/main" val="192858341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a:ea typeface="ＭＳ Ｐゴシック" pitchFamily="-107" charset="-128"/>
              </a:rPr>
              <a:t>Using Auto Apply</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Click </a:t>
            </a:r>
            <a:r>
              <a:rPr lang="en-US" dirty="0">
                <a:latin typeface="Verdana" panose="020B0604030504040204" pitchFamily="34" charset="0"/>
                <a:ea typeface="Verdana" panose="020B0604030504040204" pitchFamily="34" charset="0"/>
                <a:cs typeface="Verdana" panose="020B0604030504040204" pitchFamily="34" charset="0"/>
              </a:rPr>
              <a:t>Auto Apply</a:t>
            </a:r>
            <a:r>
              <a:rPr lang="en-US" dirty="0">
                <a:ea typeface="ＭＳ Ｐゴシック" pitchFamily="-107" charset="-128"/>
                <a:cs typeface="Times New Roman" pitchFamily="-107" charset="0"/>
              </a:rPr>
              <a:t>.</a:t>
            </a:r>
          </a:p>
          <a:p>
            <a:pPr marL="781050" indent="-609600">
              <a:buFontTx/>
              <a:buAutoNum type="arabicPeriod"/>
            </a:pPr>
            <a:r>
              <a:rPr lang="en-US" dirty="0">
                <a:ea typeface="ＭＳ Ｐゴシック" pitchFamily="-107" charset="-128"/>
                <a:cs typeface="Times New Roman" pitchFamily="-107" charset="0"/>
              </a:rPr>
              <a:t>Change the </a:t>
            </a:r>
            <a:r>
              <a:rPr lang="en-US" dirty="0">
                <a:latin typeface="Verdana" panose="020B0604030504040204" pitchFamily="34" charset="0"/>
                <a:ea typeface="Verdana" panose="020B0604030504040204" pitchFamily="34" charset="0"/>
                <a:cs typeface="Verdana" panose="020B0604030504040204" pitchFamily="34" charset="0"/>
              </a:rPr>
              <a:t>Resolution</a:t>
            </a:r>
            <a:r>
              <a:rPr lang="en-US" dirty="0">
                <a:ea typeface="ＭＳ Ｐゴシック" pitchFamily="-107" charset="-128"/>
                <a:cs typeface="Times New Roman" pitchFamily="-107" charset="0"/>
              </a:rPr>
              <a:t> parameter again.</a:t>
            </a:r>
          </a:p>
          <a:p>
            <a:pPr marL="781050" indent="-609600">
              <a:buFontTx/>
              <a:buAutoNum type="arabicPeriod"/>
            </a:pPr>
            <a:r>
              <a:rPr lang="en-US" dirty="0">
                <a:ea typeface="ＭＳ Ｐゴシック" pitchFamily="-107" charset="-128"/>
                <a:cs typeface="Times New Roman" pitchFamily="-107" charset="0"/>
              </a:rPr>
              <a:t>Note that the visualization automatically updates without having to hit </a:t>
            </a:r>
            <a:r>
              <a:rPr lang="en-US" dirty="0">
                <a:latin typeface="Verdana" panose="020B0604030504040204" pitchFamily="34" charset="0"/>
                <a:ea typeface="Verdana" panose="020B0604030504040204" pitchFamily="34" charset="0"/>
                <a:cs typeface="Verdana" panose="020B0604030504040204" pitchFamily="34" charset="0"/>
              </a:rPr>
              <a:t>Apply</a:t>
            </a:r>
            <a:r>
              <a:rPr lang="en-US" dirty="0">
                <a:ea typeface="ＭＳ Ｐゴシック" pitchFamily="-107" charset="-128"/>
                <a:cs typeface="Times New Roman" pitchFamily="-107" charset="0"/>
              </a:rPr>
              <a:t>.</a:t>
            </a: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191724962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the Color Palette</a:t>
            </a:r>
          </a:p>
        </p:txBody>
      </p:sp>
      <p:sp>
        <p:nvSpPr>
          <p:cNvPr id="3" name="Content Placeholder 2"/>
          <p:cNvSpPr>
            <a:spLocks noGrp="1"/>
          </p:cNvSpPr>
          <p:nvPr>
            <p:ph idx="1"/>
          </p:nvPr>
        </p:nvSpPr>
        <p:spPr/>
        <p:txBody>
          <a:bodyPr/>
          <a:lstStyle/>
          <a:p>
            <a:pPr marL="685800" indent="-514350">
              <a:buFont typeface="+mj-lt"/>
              <a:buAutoNum type="arabicPeriod"/>
            </a:pPr>
            <a:r>
              <a:rPr lang="en-US" dirty="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a:p>
          <a:p>
            <a:pPr marL="685800" indent="-514350">
              <a:buFont typeface="+mj-lt"/>
              <a:buAutoNum type="arabicPeriod"/>
            </a:pPr>
            <a:r>
              <a:rPr lang="en-US" dirty="0"/>
              <a:t>Click the color palette button       and change the colors.</a:t>
            </a:r>
          </a:p>
          <a:p>
            <a:pPr marL="685800" indent="-514350">
              <a:buFont typeface="+mj-lt"/>
              <a:buAutoNum type="arabicPeriod"/>
            </a:pPr>
            <a:endParaRPr lang="en-US" dirty="0"/>
          </a:p>
          <a:p>
            <a:pPr marL="685800" indent="-514350">
              <a:buFont typeface="+mj-lt"/>
              <a:buAutoNum type="arabicPeriod"/>
            </a:pPr>
            <a:r>
              <a:rPr lang="en-US" dirty="0"/>
              <a:t>Try several color palettes.</a:t>
            </a:r>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282" y="4868037"/>
            <a:ext cx="5016318" cy="2468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648" y="3754819"/>
            <a:ext cx="685800" cy="685800"/>
          </a:xfrm>
          <a:prstGeom prst="rect">
            <a:avLst/>
          </a:prstGeom>
        </p:spPr>
      </p:pic>
      <p:cxnSp>
        <p:nvCxnSpPr>
          <p:cNvPr id="9" name="Straight Arrow Connector 8"/>
          <p:cNvCxnSpPr/>
          <p:nvPr/>
        </p:nvCxnSpPr>
        <p:spPr bwMode="auto">
          <a:xfrm flipH="1">
            <a:off x="6172200" y="4381500"/>
            <a:ext cx="762000" cy="4953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48347290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Palettes</a:t>
            </a:r>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419" y="1524000"/>
            <a:ext cx="4318381" cy="5334000"/>
          </a:xfrm>
          <a:prstGeom prst="rect">
            <a:avLst/>
          </a:prstGeom>
        </p:spPr>
      </p:pic>
      <p:sp>
        <p:nvSpPr>
          <p:cNvPr id="3" name="TextBox 2"/>
          <p:cNvSpPr txBox="1"/>
          <p:nvPr/>
        </p:nvSpPr>
        <p:spPr>
          <a:xfrm>
            <a:off x="609600" y="2133600"/>
            <a:ext cx="3862468" cy="461665"/>
          </a:xfrm>
          <a:prstGeom prst="rect">
            <a:avLst/>
          </a:prstGeom>
          <a:noFill/>
        </p:spPr>
        <p:txBody>
          <a:bodyPr wrap="none" rtlCol="0">
            <a:spAutoFit/>
          </a:bodyPr>
          <a:lstStyle/>
          <a:p>
            <a:r>
              <a:rPr lang="en-US" dirty="0"/>
              <a:t>→ </a:t>
            </a:r>
            <a:r>
              <a:rPr lang="en-US" dirty="0">
                <a:latin typeface="Verdana" panose="020B0604030504040204" pitchFamily="34" charset="0"/>
                <a:ea typeface="Verdana" panose="020B0604030504040204" pitchFamily="34" charset="0"/>
                <a:cs typeface="Verdana" panose="020B0604030504040204" pitchFamily="34" charset="0"/>
              </a:rPr>
              <a:t>Edit Current Palette…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4" y="2057400"/>
            <a:ext cx="685800" cy="685800"/>
          </a:xfrm>
          <a:prstGeom prst="rect">
            <a:avLst/>
          </a:prstGeom>
        </p:spPr>
      </p:pic>
    </p:spTree>
    <p:extLst>
      <p:ext uri="{BB962C8B-B14F-4D97-AF65-F5344CB8AC3E}">
        <p14:creationId xmlns:p14="http://schemas.microsoft.com/office/powerpoint/2010/main" val="136774711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extLst>
      <p:ext uri="{BB962C8B-B14F-4D97-AF65-F5344CB8AC3E}">
        <p14:creationId xmlns:p14="http://schemas.microsoft.com/office/powerpoint/2010/main" val="173075492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Go to the </a:t>
            </a:r>
            <a:r>
              <a:rPr lang="en-US" dirty="0">
                <a:latin typeface="Verdana" panose="020B0604030504040204" pitchFamily="34" charset="0"/>
                <a:ea typeface="Verdana" panose="020B0604030504040204" pitchFamily="34" charset="0"/>
                <a:cs typeface="Verdana" panose="020B0604030504040204" pitchFamily="34" charset="0"/>
              </a:rPr>
              <a:t>Sources</a:t>
            </a:r>
            <a:r>
              <a:rPr lang="en-US" dirty="0">
                <a:ea typeface="ＭＳ Ｐゴシック" pitchFamily="-107" charset="-128"/>
                <a:cs typeface="Times New Roman" pitchFamily="-107" charset="0"/>
              </a:rPr>
              <a:t> menu, open the </a:t>
            </a:r>
            <a:r>
              <a:rPr lang="en-US" dirty="0">
                <a:latin typeface="Verdana" panose="020B0604030504040204" pitchFamily="34" charset="0"/>
                <a:ea typeface="Verdana" panose="020B0604030504040204" pitchFamily="34" charset="0"/>
                <a:cs typeface="Verdana" panose="020B0604030504040204" pitchFamily="34" charset="0"/>
              </a:rPr>
              <a:t>Geometric Shapes</a:t>
            </a:r>
            <a:r>
              <a:rPr lang="en-US" dirty="0">
                <a:ea typeface="ＭＳ Ｐゴシック" pitchFamily="-107" charset="-128"/>
                <a:cs typeface="Times New Roman" pitchFamily="-107" charset="0"/>
              </a:rPr>
              <a:t> submenu, and select </a:t>
            </a:r>
            <a:r>
              <a:rPr lang="en-US" dirty="0">
                <a:latin typeface="Verdana" pitchFamily="-107" charset="0"/>
                <a:ea typeface="ＭＳ Ｐゴシック" pitchFamily="-107" charset="-128"/>
                <a:cs typeface="Times New Roman" pitchFamily="-107" charset="0"/>
              </a:rPr>
              <a:t>Cylinder</a:t>
            </a:r>
            <a:r>
              <a:rPr lang="en-US" dirty="0">
                <a:ea typeface="ＭＳ Ｐゴシック" pitchFamily="-107" charset="-128"/>
                <a:cs typeface="Times New Roman" pitchFamily="-107" charset="0"/>
              </a:rPr>
              <a:t>.</a:t>
            </a:r>
            <a:r>
              <a:rPr lang="en-US" dirty="0">
                <a:ea typeface="ＭＳ Ｐゴシック" pitchFamily="-107" charset="-128"/>
              </a:rPr>
              <a:t> </a:t>
            </a:r>
          </a:p>
          <a:p>
            <a:pPr marL="781050" indent="-609600">
              <a:buFontTx/>
              <a:buAutoNum type="arabicPeriod"/>
            </a:pPr>
            <a:r>
              <a:rPr lang="en-US" dirty="0">
                <a:ea typeface="ＭＳ Ｐゴシック" pitchFamily="-107" charset="-128"/>
                <a:cs typeface="Times New Roman" pitchFamily="-107" charset="0"/>
              </a:rPr>
              <a:t>Click the </a:t>
            </a:r>
            <a:r>
              <a:rPr lang="en-US" dirty="0">
                <a:latin typeface="Verdana" pitchFamily="-107" charset="0"/>
                <a:ea typeface="ＭＳ Ｐゴシック" pitchFamily="-107" charset="-128"/>
                <a:cs typeface="Times New Roman" pitchFamily="-107" charset="0"/>
              </a:rPr>
              <a:t>Apply</a:t>
            </a:r>
            <a:r>
              <a:rPr lang="en-US" dirty="0">
                <a:ea typeface="ＭＳ Ｐゴシック" pitchFamily="-107" charset="-128"/>
                <a:cs typeface="Times New Roman" pitchFamily="-107" charset="0"/>
              </a:rPr>
              <a:t> button to accept the default parameters.</a:t>
            </a:r>
          </a:p>
          <a:p>
            <a:pPr marL="781050" indent="-609600">
              <a:buFontTx/>
              <a:buAutoNum type="arabicPeriod"/>
            </a:pPr>
            <a:r>
              <a:rPr lang="en-US" dirty="0">
                <a:ea typeface="ＭＳ Ｐゴシック" pitchFamily="-107" charset="-128"/>
                <a:cs typeface="Times New Roman" pitchFamily="-107" charset="0"/>
              </a:rPr>
              <a:t>Increase the </a:t>
            </a:r>
            <a:r>
              <a:rPr lang="en-US" dirty="0">
                <a:latin typeface="Verdana" pitchFamily="-107" charset="0"/>
                <a:ea typeface="ＭＳ Ｐゴシック" pitchFamily="-107" charset="-128"/>
                <a:cs typeface="Times New Roman" pitchFamily="-107" charset="0"/>
              </a:rPr>
              <a:t>Resolution</a:t>
            </a:r>
            <a:r>
              <a:rPr lang="en-US" dirty="0">
                <a:ea typeface="ＭＳ Ｐゴシック" pitchFamily="-107" charset="-128"/>
                <a:cs typeface="Times New Roman" pitchFamily="-107" charset="0"/>
              </a:rPr>
              <a:t> parameter</a:t>
            </a:r>
            <a:r>
              <a:rPr lang="en-US" dirty="0">
                <a:ea typeface="ＭＳ Ｐゴシック" pitchFamily="-107" charset="-128"/>
              </a:rPr>
              <a:t>.</a:t>
            </a:r>
          </a:p>
          <a:p>
            <a:pPr marL="781050" indent="-609600">
              <a:buFontTx/>
              <a:buAutoNum type="arabicPeriod"/>
            </a:pPr>
            <a:endParaRPr lang="en-US" dirty="0">
              <a:ea typeface="ＭＳ Ｐゴシック" pitchFamily="-107" charset="-128"/>
            </a:endParaRPr>
          </a:p>
          <a:p>
            <a:pPr marL="781050" indent="-609600">
              <a:buFontTx/>
              <a:buAutoNum type="arabicPeriod"/>
            </a:pPr>
            <a:r>
              <a:rPr lang="en-US" dirty="0">
                <a:ea typeface="ＭＳ Ｐゴシック" pitchFamily="-107" charset="-128"/>
              </a:rPr>
              <a:t> </a:t>
            </a:r>
            <a:r>
              <a:rPr lang="en-US" dirty="0">
                <a:ea typeface="ＭＳ Ｐゴシック" pitchFamily="-107" charset="-128"/>
                <a:cs typeface="Times New Roman" pitchFamily="-107" charset="0"/>
              </a:rPr>
              <a:t>Click the             button again.</a:t>
            </a:r>
          </a:p>
          <a:p>
            <a:pPr marL="781050" indent="-609600">
              <a:buFontTx/>
              <a:buAutoNum type="arabicPeriod"/>
            </a:pPr>
            <a:r>
              <a:rPr lang="en-US" dirty="0">
                <a:ea typeface="ＭＳ Ｐゴシック" pitchFamily="-107" charset="-128"/>
                <a:cs typeface="Times New Roman" pitchFamily="-107" charset="0"/>
              </a:rPr>
              <a:t>Delete the Cylinder.</a:t>
            </a:r>
          </a:p>
        </p:txBody>
      </p:sp>
      <p:pic>
        <p:nvPicPr>
          <p:cNvPr id="50181" name="Picture 6"/>
          <p:cNvPicPr>
            <a:picLocks noChangeAspect="1" noChangeArrowheads="1"/>
          </p:cNvPicPr>
          <p:nvPr/>
        </p:nvPicPr>
        <p:blipFill>
          <a:blip r:embed="rId3"/>
          <a:srcRect/>
          <a:stretch>
            <a:fillRect/>
          </a:stretch>
        </p:blipFill>
        <p:spPr bwMode="auto">
          <a:xfrm>
            <a:off x="2362200" y="4724400"/>
            <a:ext cx="4419600" cy="495300"/>
          </a:xfrm>
          <a:prstGeom prst="rect">
            <a:avLst/>
          </a:prstGeom>
          <a:noFill/>
          <a:ln w="9525">
            <a:noFill/>
            <a:miter lim="800000"/>
            <a:headEnd/>
            <a:tailEnd/>
          </a:ln>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5410200"/>
            <a:ext cx="1336431" cy="457200"/>
          </a:xfrm>
          <a:prstGeom prst="rect">
            <a:avLst/>
          </a:prstGeom>
        </p:spPr>
      </p:pic>
      <p:pic>
        <p:nvPicPr>
          <p:cNvPr id="9" name="Picture 8" descr="Apply.png">
            <a:extLst>
              <a:ext uri="{FF2B5EF4-FFF2-40B4-BE49-F238E27FC236}">
                <a16:creationId xmlns:a16="http://schemas.microsoft.com/office/drawing/2014/main" id="{576096DD-BB88-4284-BBC4-7C7001853A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581400"/>
            <a:ext cx="1336431" cy="457200"/>
          </a:xfrm>
          <a:prstGeom prst="rect">
            <a:avLst/>
          </a:prstGeom>
        </p:spPr>
      </p:pic>
      <p:pic>
        <p:nvPicPr>
          <p:cNvPr id="7" name="Picture 6" descr="Delete.png">
            <a:extLst>
              <a:ext uri="{FF2B5EF4-FFF2-40B4-BE49-F238E27FC236}">
                <a16:creationId xmlns:a16="http://schemas.microsoft.com/office/drawing/2014/main" id="{05F8978B-F18F-4298-89BD-909830DD8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5965446"/>
            <a:ext cx="1336431" cy="457200"/>
          </a:xfrm>
          <a:prstGeom prst="rect">
            <a:avLst/>
          </a:prstGeom>
        </p:spPr>
      </p:pic>
    </p:spTree>
    <p:extLst>
      <p:ext uri="{BB962C8B-B14F-4D97-AF65-F5344CB8AC3E}">
        <p14:creationId xmlns:p14="http://schemas.microsoft.com/office/powerpoint/2010/main" val="29310900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a:t>Supported Data Types</a:t>
            </a:r>
          </a:p>
        </p:txBody>
      </p:sp>
      <p:sp>
        <p:nvSpPr>
          <p:cNvPr id="3" name="Content Placeholder 2"/>
          <p:cNvSpPr>
            <a:spLocks noGrp="1"/>
          </p:cNvSpPr>
          <p:nvPr>
            <p:ph sz="half" idx="1"/>
          </p:nvPr>
        </p:nvSpPr>
        <p:spPr>
          <a:xfrm>
            <a:off x="0" y="1524000"/>
            <a:ext cx="2286000" cy="4572000"/>
          </a:xfrm>
        </p:spPr>
        <p:txBody>
          <a:bodyPr/>
          <a:lstStyle/>
          <a:p>
            <a:r>
              <a:rPr lang="en-US" sz="1000" dirty="0"/>
              <a:t>ParaView Data (.</a:t>
            </a:r>
            <a:r>
              <a:rPr lang="en-US" sz="1000" dirty="0" err="1"/>
              <a:t>pvd</a:t>
            </a:r>
            <a:r>
              <a:rPr lang="en-US" sz="1000" dirty="0"/>
              <a:t>)</a:t>
            </a:r>
          </a:p>
          <a:p>
            <a:r>
              <a:rPr lang="en-US" sz="1000" dirty="0"/>
              <a:t>VTK (.</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a:t>VTK Legacy (.</a:t>
            </a:r>
            <a:r>
              <a:rPr lang="en-US" sz="1000" dirty="0" err="1"/>
              <a:t>vtk</a:t>
            </a:r>
            <a:r>
              <a:rPr lang="en-US" sz="1000" dirty="0"/>
              <a:t>)</a:t>
            </a:r>
          </a:p>
          <a:p>
            <a:r>
              <a:rPr lang="en-US" sz="1000" dirty="0"/>
              <a:t>VTK Multi Block (.</a:t>
            </a:r>
            <a:r>
              <a:rPr lang="en-US" sz="1000" dirty="0" err="1"/>
              <a:t>vtm</a:t>
            </a:r>
            <a:r>
              <a:rPr lang="en-US" sz="1000" dirty="0"/>
              <a:t>,.</a:t>
            </a:r>
            <a:r>
              <a:rPr lang="en-US" sz="1000" dirty="0" err="1"/>
              <a:t>vtmb</a:t>
            </a:r>
            <a:r>
              <a:rPr lang="en-US" sz="1000" dirty="0"/>
              <a:t>,.</a:t>
            </a:r>
            <a:r>
              <a:rPr lang="en-US" sz="1000" dirty="0" err="1"/>
              <a:t>vtmg</a:t>
            </a:r>
            <a:r>
              <a:rPr lang="en-US" sz="1000" dirty="0"/>
              <a:t>,.</a:t>
            </a:r>
            <a:r>
              <a:rPr lang="en-US" sz="1000" dirty="0" err="1"/>
              <a:t>vthd</a:t>
            </a:r>
            <a:r>
              <a:rPr lang="en-US" sz="1000" dirty="0"/>
              <a:t>,.</a:t>
            </a:r>
            <a:r>
              <a:rPr lang="en-US" sz="1000" dirty="0" err="1"/>
              <a:t>vthb</a:t>
            </a:r>
            <a:r>
              <a:rPr lang="en-US" sz="1000" dirty="0"/>
              <a:t>)</a:t>
            </a:r>
          </a:p>
          <a:p>
            <a:r>
              <a:rPr lang="en-US" sz="1000" dirty="0"/>
              <a:t>Partitioned 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a:t>ADAPT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ANALYZE (.</a:t>
            </a:r>
            <a:r>
              <a:rPr lang="en-US" sz="1000" dirty="0" err="1"/>
              <a:t>img</a:t>
            </a:r>
            <a:r>
              <a:rPr lang="en-US" sz="1000" dirty="0"/>
              <a:t>, .</a:t>
            </a:r>
            <a:r>
              <a:rPr lang="en-US" sz="1000" dirty="0" err="1"/>
              <a:t>hdr</a:t>
            </a:r>
            <a:r>
              <a:rPr lang="en-US" sz="1000" dirty="0"/>
              <a:t>)</a:t>
            </a:r>
          </a:p>
          <a:p>
            <a:r>
              <a:rPr lang="en-US" sz="1000" dirty="0"/>
              <a:t>ANSYS (.</a:t>
            </a:r>
            <a:r>
              <a:rPr lang="en-US" sz="1000" dirty="0" err="1"/>
              <a:t>inp</a:t>
            </a:r>
            <a:r>
              <a:rPr lang="en-US" sz="1000" dirty="0"/>
              <a:t>)</a:t>
            </a:r>
          </a:p>
          <a:p>
            <a:r>
              <a:rPr lang="en-US" sz="1000" dirty="0"/>
              <a:t>AVS UCD (.</a:t>
            </a:r>
            <a:r>
              <a:rPr lang="en-US" sz="1000" dirty="0" err="1"/>
              <a:t>inp</a:t>
            </a:r>
            <a:r>
              <a:rPr lang="en-US" sz="1000" dirty="0"/>
              <a:t>)</a:t>
            </a:r>
          </a:p>
          <a:p>
            <a:r>
              <a:rPr lang="en-US" sz="1000" dirty="0"/>
              <a:t>BOV (.</a:t>
            </a:r>
            <a:r>
              <a:rPr lang="en-US" sz="1000" dirty="0" err="1"/>
              <a:t>bov</a:t>
            </a:r>
            <a:r>
              <a:rPr lang="en-US" sz="1000" dirty="0"/>
              <a:t>)</a:t>
            </a:r>
          </a:p>
          <a:p>
            <a:r>
              <a:rPr lang="en-US" sz="1000" dirty="0"/>
              <a:t>BYU (.g)</a:t>
            </a:r>
          </a:p>
          <a:p>
            <a:r>
              <a:rPr lang="en-US" sz="1000" dirty="0"/>
              <a:t>CAM </a:t>
            </a:r>
            <a:r>
              <a:rPr lang="en-US" sz="1000" dirty="0" err="1"/>
              <a:t>NetCDF</a:t>
            </a:r>
            <a:r>
              <a:rPr lang="en-US" sz="1000" dirty="0"/>
              <a:t> (.</a:t>
            </a:r>
            <a:r>
              <a:rPr lang="en-US" sz="1000" dirty="0" err="1"/>
              <a:t>nc</a:t>
            </a:r>
            <a:r>
              <a:rPr lang="en-US" sz="1000" dirty="0"/>
              <a:t>, .</a:t>
            </a:r>
            <a:r>
              <a:rPr lang="en-US" sz="1000" dirty="0" err="1"/>
              <a:t>ncdf</a:t>
            </a:r>
            <a:r>
              <a:rPr lang="en-US" sz="1000" dirty="0"/>
              <a:t>)</a:t>
            </a:r>
          </a:p>
          <a:p>
            <a:r>
              <a:rPr lang="en-US" sz="1000" dirty="0"/>
              <a:t>CCSM 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CCSM 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a:t>CEAucd</a:t>
            </a:r>
            <a:r>
              <a:rPr lang="en-US" sz="1000" dirty="0"/>
              <a:t> (.</a:t>
            </a:r>
            <a:r>
              <a:rPr lang="en-US" sz="1000" dirty="0" err="1"/>
              <a:t>ucd</a:t>
            </a:r>
            <a:r>
              <a:rPr lang="en-US" sz="1000" dirty="0"/>
              <a:t>, .</a:t>
            </a:r>
            <a:r>
              <a:rPr lang="en-US" sz="1000" dirty="0" err="1"/>
              <a:t>inp</a:t>
            </a:r>
            <a:r>
              <a:rPr lang="en-US" sz="1000" dirty="0"/>
              <a:t>)</a:t>
            </a:r>
          </a:p>
          <a:p>
            <a:r>
              <a:rPr lang="en-US" sz="1000" dirty="0"/>
              <a:t>CGNS (.</a:t>
            </a:r>
            <a:r>
              <a:rPr lang="en-US" sz="1000" dirty="0" err="1"/>
              <a:t>cgns</a:t>
            </a:r>
            <a:r>
              <a:rPr lang="en-US" sz="1000" dirty="0"/>
              <a:t>)</a:t>
            </a:r>
          </a:p>
          <a:p>
            <a:r>
              <a:rPr lang="en-US" sz="1000" dirty="0"/>
              <a:t>CMAT (.</a:t>
            </a:r>
            <a:r>
              <a:rPr lang="en-US" sz="1000" dirty="0" err="1"/>
              <a:t>cmat</a:t>
            </a:r>
            <a:r>
              <a:rPr lang="en-US" sz="1000" dirty="0"/>
              <a:t>)</a:t>
            </a:r>
          </a:p>
          <a:p>
            <a:r>
              <a:rPr lang="en-US" sz="1000" dirty="0"/>
              <a:t>CML (.cml)</a:t>
            </a:r>
          </a:p>
          <a:p>
            <a:r>
              <a:rPr lang="en-US" sz="1000" dirty="0"/>
              <a:t>CTRL (.ctrl)</a:t>
            </a:r>
          </a:p>
          <a:p>
            <a:r>
              <a:rPr lang="en-US" sz="1000" dirty="0" err="1"/>
              <a:t>Chombo</a:t>
            </a:r>
            <a:r>
              <a:rPr lang="en-US" sz="1000" dirty="0"/>
              <a:t> (.hdf5, .h5)</a:t>
            </a:r>
          </a:p>
          <a:p>
            <a:r>
              <a:rPr lang="en-US" sz="1000" dirty="0"/>
              <a:t>Claw (.claw)</a:t>
            </a:r>
          </a:p>
          <a:p>
            <a:r>
              <a:rPr lang="en-US" sz="1000" dirty="0"/>
              <a:t>Comma Separated Values (.</a:t>
            </a:r>
            <a:r>
              <a:rPr lang="en-US" sz="1000" dirty="0" err="1"/>
              <a:t>csv</a:t>
            </a:r>
            <a:r>
              <a:rPr lang="en-US" sz="1000" dirty="0"/>
              <a:t>)</a:t>
            </a:r>
          </a:p>
          <a:p>
            <a:r>
              <a:rPr lang="en-US" sz="1000" dirty="0"/>
              <a:t>Cosmology Files (.</a:t>
            </a:r>
            <a:r>
              <a:rPr lang="en-US" sz="1000" dirty="0" err="1"/>
              <a:t>cosmo</a:t>
            </a:r>
            <a:r>
              <a:rPr lang="en-US" sz="1000" dirty="0"/>
              <a:t>, .gadget2)</a:t>
            </a:r>
          </a:p>
          <a:p>
            <a:r>
              <a:rPr lang="en-US" sz="1000" dirty="0"/>
              <a:t>Curve2D (.curve, .ultra, .</a:t>
            </a:r>
            <a:r>
              <a:rPr lang="en-US" sz="1000" dirty="0" err="1"/>
              <a:t>ult</a:t>
            </a:r>
            <a:r>
              <a:rPr lang="en-US" sz="1000" dirty="0"/>
              <a:t>, .u)</a:t>
            </a:r>
          </a:p>
        </p:txBody>
      </p:sp>
      <p:sp>
        <p:nvSpPr>
          <p:cNvPr id="4" name="Content Placeholder 3"/>
          <p:cNvSpPr>
            <a:spLocks noGrp="1"/>
          </p:cNvSpPr>
          <p:nvPr>
            <p:ph sz="half" idx="2"/>
          </p:nvPr>
        </p:nvSpPr>
        <p:spPr>
          <a:xfrm>
            <a:off x="2286000" y="1524000"/>
            <a:ext cx="2286000" cy="4572000"/>
          </a:xfrm>
        </p:spPr>
        <p:txBody>
          <a:bodyPr/>
          <a:lstStyle/>
          <a:p>
            <a:r>
              <a:rPr lang="en-US" sz="1000" dirty="0"/>
              <a:t>DDCMD (.</a:t>
            </a:r>
            <a:r>
              <a:rPr lang="en-US" sz="1000" dirty="0" err="1"/>
              <a:t>ddcmd</a:t>
            </a:r>
            <a:r>
              <a:rPr lang="en-US" sz="1000" dirty="0"/>
              <a:t>)</a:t>
            </a:r>
          </a:p>
          <a:p>
            <a:r>
              <a:rPr lang="en-US" sz="1000" dirty="0"/>
              <a:t>Digital Elevation Map (.</a:t>
            </a:r>
            <a:r>
              <a:rPr lang="en-US" sz="1000" dirty="0" err="1"/>
              <a:t>dem</a:t>
            </a:r>
            <a:r>
              <a:rPr lang="en-US" sz="1000" dirty="0"/>
              <a:t>)</a:t>
            </a:r>
          </a:p>
          <a:p>
            <a:r>
              <a:rPr lang="en-US" sz="1000" dirty="0"/>
              <a:t>Dyna3D(.</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a:t>FVCOM (MTMD,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a:t>JPEG 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a:t>MPAS </a:t>
            </a:r>
            <a:r>
              <a:rPr lang="en-US" sz="1000" dirty="0" err="1"/>
              <a:t>NetCDF</a:t>
            </a:r>
            <a:r>
              <a:rPr lang="en-US" sz="1000" dirty="0"/>
              <a:t> (.</a:t>
            </a:r>
            <a:r>
              <a:rPr lang="en-US" sz="1000" dirty="0" err="1"/>
              <a:t>nc</a:t>
            </a:r>
            <a:r>
              <a:rPr lang="en-US" sz="1000" dirty="0"/>
              <a:t>, .</a:t>
            </a:r>
            <a:r>
              <a:rPr lang="en-US" sz="1000" dirty="0" err="1"/>
              <a:t>ncdf</a:t>
            </a:r>
            <a:r>
              <a:rPr lang="en-US" sz="1000" dirty="0"/>
              <a:t>)</a:t>
            </a:r>
          </a:p>
          <a:p>
            <a:r>
              <a:rPr lang="en-US" sz="1000" dirty="0"/>
              <a:t>Meta Image (.</a:t>
            </a:r>
            <a:r>
              <a:rPr lang="en-US" sz="1000" dirty="0" err="1"/>
              <a:t>mhd</a:t>
            </a:r>
            <a:r>
              <a:rPr lang="en-US" sz="1000" dirty="0"/>
              <a:t>, .</a:t>
            </a:r>
            <a:r>
              <a:rPr lang="en-US" sz="1000" dirty="0" err="1"/>
              <a:t>mha</a:t>
            </a:r>
            <a:r>
              <a:rPr lang="en-US" sz="1000" dirty="0"/>
              <a:t>)</a:t>
            </a:r>
          </a:p>
          <a:p>
            <a:r>
              <a:rPr lang="en-US" sz="1000" dirty="0"/>
              <a:t>Miranda (.</a:t>
            </a:r>
            <a:r>
              <a:rPr lang="en-US" sz="1000" dirty="0" err="1"/>
              <a:t>mir</a:t>
            </a:r>
            <a:r>
              <a:rPr lang="en-US" sz="1000" dirty="0"/>
              <a:t>, .raw)</a:t>
            </a:r>
          </a:p>
          <a:p>
            <a:r>
              <a:rPr lang="en-US" sz="1000" dirty="0"/>
              <a:t>Multilevel 3d Plasma (.m3d, .h5)</a:t>
            </a:r>
          </a:p>
          <a:p>
            <a:r>
              <a:rPr lang="en-US" sz="1000" dirty="0"/>
              <a:t>NASTRAN (.</a:t>
            </a:r>
            <a:r>
              <a:rPr lang="en-US" sz="1000" dirty="0" err="1"/>
              <a:t>nas</a:t>
            </a:r>
            <a:r>
              <a:rPr lang="en-US" sz="1000" dirty="0"/>
              <a:t>, .f06)</a:t>
            </a:r>
          </a:p>
          <a:p>
            <a:r>
              <a:rPr lang="en-US" sz="1000" dirty="0"/>
              <a:t>Nek5000 Files </a:t>
            </a:r>
          </a:p>
          <a:p>
            <a:r>
              <a:rPr lang="en-US" sz="1000" dirty="0" err="1"/>
              <a:t>Nrrd</a:t>
            </a:r>
            <a:r>
              <a:rPr lang="en-US" sz="1000" dirty="0"/>
              <a:t> Raw Image (.</a:t>
            </a:r>
            <a:r>
              <a:rPr lang="en-US" sz="1000" dirty="0" err="1"/>
              <a:t>nrrd</a:t>
            </a:r>
            <a:r>
              <a:rPr lang="en-US" sz="1000" dirty="0"/>
              <a:t>, .</a:t>
            </a:r>
            <a:r>
              <a:rPr lang="en-US" sz="1000" dirty="0" err="1"/>
              <a:t>nhdr</a:t>
            </a:r>
            <a:r>
              <a:rPr lang="en-US" sz="1000" dirty="0"/>
              <a:t>)</a:t>
            </a:r>
          </a:p>
          <a:p>
            <a:r>
              <a:rPr lang="en-US" sz="1000" dirty="0" err="1"/>
              <a:t>OpenFOAM</a:t>
            </a:r>
            <a:r>
              <a:rPr lang="en-US" sz="1000" dirty="0"/>
              <a:t> Files (.foam)</a:t>
            </a:r>
          </a:p>
          <a:p>
            <a:r>
              <a:rPr lang="en-US" sz="1000" dirty="0"/>
              <a:t>PATRAN (.</a:t>
            </a:r>
            <a:r>
              <a:rPr lang="en-US" sz="1000" dirty="0" err="1"/>
              <a:t>neu</a:t>
            </a:r>
            <a:r>
              <a:rPr lang="en-US" sz="1000" dirty="0"/>
              <a:t>)</a:t>
            </a:r>
          </a:p>
          <a:p>
            <a:r>
              <a:rPr lang="en-US" sz="1000" dirty="0"/>
              <a:t>PFLOTRAN (.h5)</a:t>
            </a:r>
          </a:p>
          <a:p>
            <a:r>
              <a:rPr lang="en-US" sz="1000" dirty="0"/>
              <a:t>PLOT2D (.p2d)</a:t>
            </a:r>
          </a:p>
          <a:p>
            <a:r>
              <a:rPr lang="en-US" sz="1000" dirty="0"/>
              <a:t>PLOT3D (.xyz, .q, .x, .vp3d)</a:t>
            </a:r>
          </a:p>
          <a:p>
            <a:r>
              <a:rPr lang="en-US" sz="1000" dirty="0"/>
              <a:t>PLY Polygonal File Format</a:t>
            </a:r>
          </a:p>
          <a:p>
            <a:r>
              <a:rPr lang="en-US" sz="1000" dirty="0"/>
              <a:t>PNG Image Files</a:t>
            </a:r>
          </a:p>
          <a:p>
            <a:r>
              <a:rPr lang="en-US" sz="1000" dirty="0"/>
              <a:t>POP Ocean Files</a:t>
            </a:r>
          </a:p>
          <a:p>
            <a:r>
              <a:rPr lang="en-US" sz="1000" dirty="0" err="1"/>
              <a:t>ParaDIS</a:t>
            </a:r>
            <a:r>
              <a:rPr lang="en-US" sz="1000" dirty="0"/>
              <a:t> Files</a:t>
            </a:r>
          </a:p>
          <a:p>
            <a:r>
              <a:rPr lang="en-US" sz="1000" dirty="0" err="1"/>
              <a:t>Phasta</a:t>
            </a:r>
            <a:r>
              <a:rPr lang="en-US" sz="1000" dirty="0"/>
              <a:t> Files (.</a:t>
            </a:r>
            <a:r>
              <a:rPr lang="en-US" sz="1000" dirty="0" err="1"/>
              <a:t>pht</a:t>
            </a:r>
            <a:r>
              <a:rPr lang="en-US" sz="1000" dirty="0"/>
              <a:t>)</a:t>
            </a:r>
          </a:p>
          <a:p>
            <a:r>
              <a:rPr lang="en-US" sz="1000" dirty="0"/>
              <a:t>Pixie Files (.h5)</a:t>
            </a:r>
          </a:p>
          <a:p>
            <a:r>
              <a:rPr lang="en-US" sz="1000" dirty="0" err="1"/>
              <a:t>ProSTAR</a:t>
            </a:r>
            <a:r>
              <a:rPr lang="en-US" sz="1000" dirty="0"/>
              <a:t> (.</a:t>
            </a:r>
            <a:r>
              <a:rPr lang="en-US" sz="1000" dirty="0" err="1"/>
              <a:t>cel</a:t>
            </a:r>
            <a:r>
              <a:rPr lang="en-US" sz="1000" dirty="0"/>
              <a:t>, .</a:t>
            </a:r>
            <a:r>
              <a:rPr lang="en-US" sz="1000" dirty="0" err="1"/>
              <a:t>vrt</a:t>
            </a:r>
            <a:r>
              <a:rPr lang="en-US" sz="1000" dirty="0"/>
              <a:t>)</a:t>
            </a:r>
          </a:p>
          <a:p>
            <a:r>
              <a:rPr lang="en-US" sz="1000" dirty="0"/>
              <a:t>Protein Data Bank (.</a:t>
            </a:r>
            <a:r>
              <a:rPr lang="en-US" sz="1000" dirty="0" err="1"/>
              <a:t>pdb</a:t>
            </a:r>
            <a:r>
              <a:rPr lang="en-US" sz="1000" dirty="0"/>
              <a:t>, .</a:t>
            </a:r>
            <a:r>
              <a:rPr lang="en-US" sz="1000" dirty="0" err="1"/>
              <a:t>ent</a:t>
            </a:r>
            <a:r>
              <a:rPr lang="en-US" sz="1000" dirty="0"/>
              <a:t>, .</a:t>
            </a:r>
            <a:r>
              <a:rPr lang="en-US" sz="1000" dirty="0" err="1"/>
              <a:t>pdb</a:t>
            </a:r>
            <a:r>
              <a:rPr lang="en-US" sz="1000" dirty="0"/>
              <a:t>)</a:t>
            </a:r>
          </a:p>
          <a:p>
            <a:r>
              <a:rPr lang="en-US" sz="1000" dirty="0"/>
              <a:t>Raw Image Files</a:t>
            </a:r>
          </a:p>
          <a:p>
            <a:r>
              <a:rPr lang="en-US" sz="1000" dirty="0"/>
              <a:t>Raw NRRD image files (.</a:t>
            </a:r>
            <a:r>
              <a:rPr lang="en-US" sz="1000" dirty="0" err="1"/>
              <a:t>nrrd</a:t>
            </a:r>
            <a:r>
              <a:rPr lang="en-US" sz="1000" dirty="0"/>
              <a:t>)</a:t>
            </a:r>
          </a:p>
          <a:p>
            <a:r>
              <a:rPr lang="en-US" sz="1000" dirty="0"/>
              <a:t>SAMRAI (.</a:t>
            </a:r>
            <a:r>
              <a:rPr lang="en-US" sz="1000" dirty="0" err="1"/>
              <a:t>samrai</a:t>
            </a:r>
            <a:r>
              <a:rPr lang="en-US" sz="1000" dirty="0"/>
              <a:t>) </a:t>
            </a:r>
          </a:p>
          <a:p>
            <a:r>
              <a:rPr lang="en-US" sz="1000" dirty="0"/>
              <a:t>SAR (.SAR, .</a:t>
            </a:r>
            <a:r>
              <a:rPr lang="en-US" sz="1000" dirty="0" err="1"/>
              <a:t>sar</a:t>
            </a:r>
            <a:r>
              <a:rPr lang="en-US" sz="1000" dirty="0"/>
              <a:t>) </a:t>
            </a:r>
          </a:p>
          <a:p>
            <a:r>
              <a:rPr lang="en-US" sz="1000" dirty="0"/>
              <a:t>SAS (.</a:t>
            </a:r>
            <a:r>
              <a:rPr lang="en-US" sz="1000" dirty="0" err="1"/>
              <a:t>sasgeom</a:t>
            </a:r>
            <a:r>
              <a:rPr lang="en-US" sz="1000" dirty="0"/>
              <a:t>, .</a:t>
            </a:r>
            <a:r>
              <a:rPr lang="en-US" sz="1000" dirty="0" err="1"/>
              <a:t>sas</a:t>
            </a:r>
            <a:r>
              <a:rPr lang="en-US" sz="1000" dirty="0"/>
              <a:t>, .</a:t>
            </a:r>
            <a:r>
              <a:rPr lang="en-US" sz="1000" dirty="0" err="1"/>
              <a:t>sasdata</a:t>
            </a:r>
            <a:r>
              <a:rPr lang="en-US" sz="1000" dirty="0"/>
              <a:t>) </a:t>
            </a:r>
          </a:p>
          <a:p>
            <a:r>
              <a:rPr lang="en-US" sz="1000" dirty="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a:t>SLAC </a:t>
            </a:r>
            <a:r>
              <a:rPr lang="en-US" sz="1000" dirty="0" err="1"/>
              <a:t>netCDF</a:t>
            </a:r>
            <a:r>
              <a:rPr lang="en-US" sz="1000" dirty="0"/>
              <a:t> mesh and mode data</a:t>
            </a:r>
          </a:p>
          <a:p>
            <a:r>
              <a:rPr lang="en-US" sz="1000" dirty="0"/>
              <a:t>SLAC </a:t>
            </a:r>
            <a:r>
              <a:rPr lang="en-US" sz="1000" dirty="0" err="1"/>
              <a:t>netCDF</a:t>
            </a:r>
            <a:r>
              <a:rPr lang="en-US" sz="1000" dirty="0"/>
              <a:t> particle data</a:t>
            </a:r>
          </a:p>
          <a:p>
            <a:r>
              <a:rPr lang="en-US" sz="1000" dirty="0"/>
              <a:t>Silo (.silo, .</a:t>
            </a:r>
            <a:r>
              <a:rPr lang="en-US" sz="1000" dirty="0" err="1"/>
              <a:t>pdb</a:t>
            </a:r>
            <a:r>
              <a:rPr lang="en-US" sz="1000" dirty="0"/>
              <a:t>)</a:t>
            </a:r>
          </a:p>
          <a:p>
            <a:r>
              <a:rPr lang="en-US" sz="1000" dirty="0" err="1"/>
              <a:t>Spheral</a:t>
            </a:r>
            <a:r>
              <a:rPr lang="en-US" sz="1000" dirty="0"/>
              <a:t> (.</a:t>
            </a:r>
            <a:r>
              <a:rPr lang="en-US" sz="1000" dirty="0" err="1"/>
              <a:t>spheral</a:t>
            </a:r>
            <a:r>
              <a:rPr lang="en-US" sz="1000" dirty="0"/>
              <a:t>, .</a:t>
            </a:r>
            <a:r>
              <a:rPr lang="en-US" sz="1000" dirty="0" err="1"/>
              <a:t>sv</a:t>
            </a:r>
            <a:r>
              <a:rPr lang="en-US" sz="1000" dirty="0"/>
              <a:t>)</a:t>
            </a:r>
          </a:p>
          <a:p>
            <a:r>
              <a:rPr lang="en-US" sz="1000" dirty="0" err="1"/>
              <a:t>SpyPlot</a:t>
            </a:r>
            <a:r>
              <a:rPr lang="en-US" sz="1000" dirty="0"/>
              <a:t> CTH</a:t>
            </a:r>
          </a:p>
          <a:p>
            <a:r>
              <a:rPr lang="en-US" sz="1000" dirty="0" err="1"/>
              <a:t>SpyPlot</a:t>
            </a:r>
            <a:r>
              <a:rPr lang="en-US" sz="1000" dirty="0"/>
              <a:t> (.case)</a:t>
            </a:r>
          </a:p>
          <a:p>
            <a:r>
              <a:rPr lang="en-US" sz="1000" dirty="0" err="1"/>
              <a:t>SpyPlot</a:t>
            </a:r>
            <a:r>
              <a:rPr lang="en-US" sz="1000" dirty="0"/>
              <a:t> History (.</a:t>
            </a:r>
            <a:r>
              <a:rPr lang="en-US" sz="1000" dirty="0" err="1"/>
              <a:t>hscth</a:t>
            </a:r>
            <a:r>
              <a:rPr lang="en-US" sz="1000" dirty="0"/>
              <a:t>)</a:t>
            </a:r>
          </a:p>
          <a:p>
            <a:r>
              <a:rPr lang="en-US" sz="1000" dirty="0"/>
              <a:t>Stereo Lithography (.</a:t>
            </a:r>
            <a:r>
              <a:rPr lang="en-US" sz="1000" dirty="0" err="1"/>
              <a:t>stl</a:t>
            </a:r>
            <a:r>
              <a:rPr lang="en-US" sz="1000" dirty="0"/>
              <a:t>)</a:t>
            </a:r>
          </a:p>
          <a:p>
            <a:r>
              <a:rPr lang="en-US" sz="1000" dirty="0"/>
              <a:t>TFT Files</a:t>
            </a:r>
          </a:p>
          <a:p>
            <a:r>
              <a:rPr lang="en-US" sz="1000" dirty="0"/>
              <a:t>TIFF Image Files</a:t>
            </a:r>
          </a:p>
          <a:p>
            <a:r>
              <a:rPr lang="en-US" sz="1000" dirty="0" err="1"/>
              <a:t>TSurf</a:t>
            </a:r>
            <a:r>
              <a:rPr lang="en-US" sz="1000" dirty="0"/>
              <a:t> Files</a:t>
            </a:r>
          </a:p>
          <a:p>
            <a:r>
              <a:rPr lang="en-US" sz="1000" dirty="0" err="1"/>
              <a:t>Tecplot</a:t>
            </a:r>
            <a:r>
              <a:rPr lang="en-US" sz="1000" dirty="0"/>
              <a:t> ASCII (.</a:t>
            </a:r>
            <a:r>
              <a:rPr lang="en-US" sz="1000" dirty="0" err="1"/>
              <a:t>tec</a:t>
            </a:r>
            <a:r>
              <a:rPr lang="en-US" sz="1000" dirty="0"/>
              <a:t>, .</a:t>
            </a:r>
            <a:r>
              <a:rPr lang="en-US" sz="1000" dirty="0" err="1"/>
              <a:t>tp</a:t>
            </a:r>
            <a:r>
              <a:rPr lang="en-US" sz="1000" dirty="0"/>
              <a:t>)</a:t>
            </a:r>
          </a:p>
          <a:p>
            <a:r>
              <a:rPr lang="en-US" sz="1000" dirty="0" err="1"/>
              <a:t>Tecplot</a:t>
            </a:r>
            <a:r>
              <a:rPr lang="en-US" sz="1000" dirty="0"/>
              <a:t> Binary (.</a:t>
            </a:r>
            <a:r>
              <a:rPr lang="en-US" sz="1000" dirty="0" err="1"/>
              <a:t>plt</a:t>
            </a:r>
            <a:r>
              <a:rPr lang="en-US" sz="1000" dirty="0"/>
              <a:t>)</a:t>
            </a:r>
          </a:p>
          <a:p>
            <a:r>
              <a:rPr lang="en-US" sz="1000" dirty="0"/>
              <a:t>Tetrad (.hdf5, .h5)</a:t>
            </a:r>
          </a:p>
          <a:p>
            <a:r>
              <a:rPr lang="en-US" sz="1000" dirty="0"/>
              <a:t>UNIC (.h5) </a:t>
            </a:r>
          </a:p>
          <a:p>
            <a:r>
              <a:rPr lang="en-US" sz="1000" dirty="0"/>
              <a:t>VASP CHGCA (.CHG)</a:t>
            </a:r>
          </a:p>
          <a:p>
            <a:r>
              <a:rPr lang="en-US" sz="1000" dirty="0"/>
              <a:t>VASP OUT (.OUT) </a:t>
            </a:r>
          </a:p>
          <a:p>
            <a:r>
              <a:rPr lang="en-US" sz="1000" dirty="0"/>
              <a:t>VASP POSTCAR (.POS) </a:t>
            </a:r>
          </a:p>
          <a:p>
            <a:r>
              <a:rPr lang="en-US" sz="1000" dirty="0"/>
              <a:t>VPIC (.</a:t>
            </a:r>
            <a:r>
              <a:rPr lang="en-US" sz="1000" dirty="0" err="1"/>
              <a:t>vpc</a:t>
            </a:r>
            <a:r>
              <a:rPr lang="en-US" sz="1000" dirty="0"/>
              <a:t>)</a:t>
            </a:r>
          </a:p>
          <a:p>
            <a:r>
              <a:rPr lang="en-US" sz="1000" dirty="0"/>
              <a:t>VRML (.</a:t>
            </a:r>
            <a:r>
              <a:rPr lang="en-US" sz="1000" dirty="0" err="1"/>
              <a:t>wrl</a:t>
            </a:r>
            <a:r>
              <a:rPr lang="en-US" sz="1000" dirty="0"/>
              <a:t>)</a:t>
            </a:r>
          </a:p>
          <a:p>
            <a:r>
              <a:rPr lang="en-US" sz="1000" dirty="0" err="1"/>
              <a:t>Velodyne</a:t>
            </a:r>
            <a:r>
              <a:rPr lang="en-US" sz="1000" dirty="0"/>
              <a:t> (.</a:t>
            </a:r>
            <a:r>
              <a:rPr lang="en-US" sz="1000" dirty="0" err="1"/>
              <a:t>vld</a:t>
            </a:r>
            <a:r>
              <a:rPr lang="en-US" sz="1000" dirty="0"/>
              <a:t>, .</a:t>
            </a:r>
            <a:r>
              <a:rPr lang="en-US" sz="1000" dirty="0" err="1"/>
              <a:t>rst</a:t>
            </a:r>
            <a:r>
              <a:rPr lang="en-US" sz="1000" dirty="0"/>
              <a:t>)</a:t>
            </a:r>
          </a:p>
          <a:p>
            <a:r>
              <a:rPr lang="en-US" sz="1000" dirty="0" err="1"/>
              <a:t>VizSchema</a:t>
            </a:r>
            <a:r>
              <a:rPr lang="en-US" sz="1000" dirty="0"/>
              <a:t> (.h5, .vsh5)</a:t>
            </a:r>
          </a:p>
          <a:p>
            <a:r>
              <a:rPr lang="en-US" sz="1000" dirty="0" err="1"/>
              <a:t>Wavefront</a:t>
            </a:r>
            <a:r>
              <a:rPr lang="en-US" sz="1000" dirty="0"/>
              <a:t> Polygonal Data (.</a:t>
            </a:r>
            <a:r>
              <a:rPr lang="en-US" sz="1000" dirty="0" err="1"/>
              <a:t>obj</a:t>
            </a:r>
            <a:r>
              <a:rPr lang="en-US" sz="1000" dirty="0"/>
              <a:t>)</a:t>
            </a:r>
          </a:p>
          <a:p>
            <a:r>
              <a:rPr lang="en-US" sz="1000" dirty="0" err="1"/>
              <a:t>WindBlade</a:t>
            </a:r>
            <a:r>
              <a:rPr lang="en-US" sz="1000" dirty="0"/>
              <a:t> (.wind)</a:t>
            </a:r>
          </a:p>
          <a:p>
            <a:r>
              <a:rPr lang="en-US" sz="1000" dirty="0"/>
              <a:t>XDMF and hdf5 (.</a:t>
            </a:r>
            <a:r>
              <a:rPr lang="en-US" sz="1000" dirty="0" err="1"/>
              <a:t>xmf</a:t>
            </a:r>
            <a:r>
              <a:rPr lang="en-US" sz="1000" dirty="0"/>
              <a:t>, .</a:t>
            </a:r>
            <a:r>
              <a:rPr lang="en-US" sz="1000" dirty="0" err="1"/>
              <a:t>xdmf</a:t>
            </a:r>
            <a:r>
              <a:rPr lang="en-US" sz="1000" dirty="0"/>
              <a:t>)</a:t>
            </a:r>
          </a:p>
          <a:p>
            <a:r>
              <a:rPr lang="en-US" sz="1000" dirty="0" err="1"/>
              <a:t>XMol</a:t>
            </a:r>
            <a:r>
              <a:rPr lang="en-US" sz="1000" dirty="0"/>
              <a:t> Molecule</a:t>
            </a:r>
          </a:p>
          <a:p>
            <a:endParaRPr lang="en-US" sz="1000" dirty="0"/>
          </a:p>
        </p:txBody>
      </p:sp>
    </p:spTree>
    <p:extLst>
      <p:ext uri="{BB962C8B-B14F-4D97-AF65-F5344CB8AC3E}">
        <p14:creationId xmlns:p14="http://schemas.microsoft.com/office/powerpoint/2010/main" val="127927714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 Data Import:</a:t>
            </a:r>
            <a:br>
              <a:rPr lang="en-US"/>
            </a:br>
            <a:r>
              <a:rPr lang="en-US"/>
              <a:t>Prototype with Python</a:t>
            </a:r>
            <a:endParaRPr lang="en-US" dirty="0"/>
          </a:p>
        </p:txBody>
      </p:sp>
      <p:sp>
        <p:nvSpPr>
          <p:cNvPr id="3" name="Content Placeholder 2"/>
          <p:cNvSpPr>
            <a:spLocks noGrp="1"/>
          </p:cNvSpPr>
          <p:nvPr>
            <p:ph sz="half" idx="1"/>
          </p:nvPr>
        </p:nvSpPr>
        <p:spPr/>
        <p:txBody>
          <a:bodyPr/>
          <a:lstStyle/>
          <a:p>
            <a:r>
              <a:rPr lang="en-US"/>
              <a:t>A “programmable source” lets you program data readers right in the GUI.</a:t>
            </a:r>
          </a:p>
          <a:p>
            <a:r>
              <a:rPr lang="en-US"/>
              <a:t>Uses wrappings for the basic VTK classes.</a:t>
            </a:r>
          </a:p>
          <a:p>
            <a:r>
              <a:rPr lang="en-US"/>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extLst>
      <p:ext uri="{BB962C8B-B14F-4D97-AF65-F5344CB8AC3E}">
        <p14:creationId xmlns:p14="http://schemas.microsoft.com/office/powerpoint/2010/main" val="20463502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If You Need Help</a:t>
            </a:r>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a:latin typeface="+mn-lt"/>
              </a:rPr>
              <a:t>I am fine.</a:t>
            </a: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a:latin typeface="+mn-lt"/>
              </a:rPr>
              <a:t>Please help.</a:t>
            </a:r>
          </a:p>
        </p:txBody>
      </p:sp>
    </p:spTree>
    <p:extLst>
      <p:ext uri="{BB962C8B-B14F-4D97-AF65-F5344CB8AC3E}">
        <p14:creationId xmlns:p14="http://schemas.microsoft.com/office/powerpoint/2010/main" val="177789592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Custom Data Import:</a:t>
            </a:r>
            <a:br>
              <a:rPr lang="en-US" dirty="0"/>
            </a:br>
            <a:r>
              <a:rPr lang="en-US" dirty="0"/>
              <a:t>Plugin Containing a Reader</a:t>
            </a:r>
          </a:p>
        </p:txBody>
      </p:sp>
      <p:sp>
        <p:nvSpPr>
          <p:cNvPr id="6" name="Content Placeholder 5"/>
          <p:cNvSpPr>
            <a:spLocks noGrp="1"/>
          </p:cNvSpPr>
          <p:nvPr>
            <p:ph idx="1"/>
          </p:nvPr>
        </p:nvSpPr>
        <p:spPr/>
        <p:txBody>
          <a:bodyPr/>
          <a:lstStyle/>
          <a:p>
            <a:r>
              <a:rPr lang="en-US" dirty="0"/>
              <a:t>Plugins: shared object libraries that can be dynamically loaded into ParaView.</a:t>
            </a:r>
          </a:p>
          <a:p>
            <a:r>
              <a:rPr lang="en-US" dirty="0"/>
              <a:t>Any VTK reader object can be added.</a:t>
            </a:r>
          </a:p>
          <a:p>
            <a:r>
              <a:rPr lang="en-US" dirty="0"/>
              <a:t>For help, try </a:t>
            </a:r>
            <a:r>
              <a:rPr lang="en-US" dirty="0" err="1"/>
              <a:t>MIRARCO’s</a:t>
            </a:r>
            <a:r>
              <a:rPr lang="en-US" dirty="0"/>
              <a:t> Plugin Wizard.</a:t>
            </a:r>
          </a:p>
          <a:p>
            <a:pPr lvl="1"/>
            <a:r>
              <a:rPr lang="en-US" dirty="0"/>
              <a:t>http://</a:t>
            </a:r>
            <a:r>
              <a:rPr lang="en-US" dirty="0" err="1"/>
              <a:t>pluginwizard.mirarco.org</a:t>
            </a:r>
            <a:r>
              <a:rPr lang="en-US" dirty="0"/>
              <a:t>/</a:t>
            </a:r>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51271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 </a:t>
            </a:r>
            <a:r>
              <a:rPr lang="en-US" dirty="0">
                <a:latin typeface="Verdana" pitchFamily="-107" charset="0"/>
                <a:ea typeface="ＭＳ Ｐゴシック" pitchFamily="-107" charset="-128"/>
                <a:cs typeface="Times New Roman" pitchFamily="-107" charset="0"/>
              </a:rPr>
              <a:t>Open</a:t>
            </a:r>
            <a:r>
              <a:rPr lang="en-US" dirty="0">
                <a:ea typeface="ＭＳ Ｐゴシック" pitchFamily="-107" charset="-128"/>
                <a:cs typeface="Times New Roman" pitchFamily="-107" charset="0"/>
              </a:rPr>
              <a:t> the file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from</a:t>
            </a:r>
            <a:r>
              <a:rPr lang="en-US" dirty="0">
                <a:ea typeface="ＭＳ Ｐゴシック" pitchFamily="-107" charset="-128"/>
              </a:rPr>
              <a:t> the </a:t>
            </a:r>
            <a:r>
              <a:rPr lang="en-US" dirty="0">
                <a:latin typeface="Verdana" panose="020B0604030504040204" pitchFamily="34" charset="0"/>
                <a:ea typeface="Verdana" panose="020B0604030504040204" pitchFamily="34" charset="0"/>
                <a:cs typeface="Verdana" panose="020B0604030504040204" pitchFamily="34" charset="0"/>
              </a:rPr>
              <a:t>Examples</a:t>
            </a:r>
            <a:r>
              <a:rPr lang="en-US" dirty="0">
                <a:ea typeface="ＭＳ Ｐゴシック" pitchFamily="-107" charset="-128"/>
              </a:rPr>
              <a:t> directory.</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542492"/>
            <a:ext cx="6400800" cy="4315508"/>
          </a:xfrm>
          <a:prstGeom prst="rect">
            <a:avLst/>
          </a:prstGeom>
        </p:spPr>
      </p:pic>
      <p:sp>
        <p:nvSpPr>
          <p:cNvPr id="64518" name="Freeform 10"/>
          <p:cNvSpPr>
            <a:spLocks noEditPoints="1"/>
          </p:cNvSpPr>
          <p:nvPr/>
        </p:nvSpPr>
        <p:spPr bwMode="auto">
          <a:xfrm>
            <a:off x="1219200" y="352069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spTree>
    <p:extLst>
      <p:ext uri="{BB962C8B-B14F-4D97-AF65-F5344CB8AC3E}">
        <p14:creationId xmlns:p14="http://schemas.microsoft.com/office/powerpoint/2010/main" val="64863874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 </a:t>
            </a:r>
            <a:r>
              <a:rPr lang="en-US" dirty="0">
                <a:latin typeface="Verdana" pitchFamily="-107" charset="0"/>
                <a:ea typeface="ＭＳ Ｐゴシック" pitchFamily="-107" charset="-128"/>
                <a:cs typeface="Times New Roman" pitchFamily="-107" charset="0"/>
              </a:rPr>
              <a:t>Open</a:t>
            </a:r>
            <a:r>
              <a:rPr lang="en-US" dirty="0">
                <a:ea typeface="ＭＳ Ｐゴシック" pitchFamily="-107" charset="-128"/>
                <a:cs typeface="Times New Roman" pitchFamily="-107" charset="0"/>
              </a:rPr>
              <a:t> the file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from</a:t>
            </a:r>
            <a:r>
              <a:rPr lang="en-US" dirty="0">
                <a:ea typeface="ＭＳ Ｐゴシック" pitchFamily="-107" charset="-128"/>
              </a:rPr>
              <a:t> the </a:t>
            </a:r>
            <a:r>
              <a:rPr lang="en-US" dirty="0">
                <a:latin typeface="Verdana" panose="020B0604030504040204" pitchFamily="34" charset="0"/>
                <a:ea typeface="Verdana" panose="020B0604030504040204" pitchFamily="34" charset="0"/>
                <a:cs typeface="Verdana" panose="020B0604030504040204" pitchFamily="34" charset="0"/>
              </a:rPr>
              <a:t>Examples</a:t>
            </a:r>
            <a:r>
              <a:rPr lang="en-US" dirty="0">
                <a:ea typeface="ＭＳ Ｐゴシック" pitchFamily="-107" charset="-128"/>
              </a:rPr>
              <a:t> directory.</a:t>
            </a:r>
          </a:p>
          <a:p>
            <a:pPr marL="781050" indent="-609600">
              <a:buFontTx/>
              <a:buAutoNum type="arabicPeriod"/>
            </a:pPr>
            <a:r>
              <a:rPr lang="en-US" dirty="0">
                <a:ea typeface="ＭＳ Ｐゴシック" pitchFamily="-107" charset="-128"/>
              </a:rPr>
              <a:t>Load all data variables.</a:t>
            </a:r>
          </a:p>
          <a:p>
            <a:pPr marL="781050" indent="-609600">
              <a:buFontTx/>
              <a:buAutoNum type="arabicPeriod"/>
            </a:pP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a:p>
            <a:pPr marL="781050" indent="-609600">
              <a:buFontTx/>
              <a:buAutoNum type="arabicPeriod"/>
            </a:pPr>
            <a:r>
              <a:rPr lang="en-US" dirty="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3138408"/>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329080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576808"/>
            <a:ext cx="1336431" cy="457200"/>
          </a:xfrm>
          <a:prstGeom prst="rect">
            <a:avLst/>
          </a:prstGeom>
        </p:spPr>
      </p:pic>
    </p:spTree>
    <p:extLst>
      <p:ext uri="{BB962C8B-B14F-4D97-AF65-F5344CB8AC3E}">
        <p14:creationId xmlns:p14="http://schemas.microsoft.com/office/powerpoint/2010/main" val="63373977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4"/>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5"/>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6"/>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7"/>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graphicFrame>
        <p:nvGraphicFramePr>
          <p:cNvPr id="2" name="Object 1"/>
          <p:cNvGraphicFramePr>
            <a:graphicFrameLocks noChangeAspect="1"/>
          </p:cNvGraphicFramePr>
          <p:nvPr>
            <p:extLst/>
          </p:nvPr>
        </p:nvGraphicFramePr>
        <p:xfrm>
          <a:off x="292100" y="1560163"/>
          <a:ext cx="8559800" cy="1315053"/>
        </p:xfrm>
        <a:graphic>
          <a:graphicData uri="http://schemas.openxmlformats.org/presentationml/2006/ole">
            <mc:AlternateContent xmlns:mc="http://schemas.openxmlformats.org/markup-compatibility/2006">
              <mc:Choice xmlns:v="urn:schemas-microsoft-com:vml" Requires="v">
                <p:oleObj spid="_x0000_s1095" name="Acrobat Document" r:id="rId8" imgW="6819531" imgH="1047417" progId="Acrobat.Document.2015">
                  <p:embed/>
                </p:oleObj>
              </mc:Choice>
              <mc:Fallback>
                <p:oleObj name="Acrobat Document" r:id="rId8" imgW="6819531" imgH="1047417" progId="Acrobat.Document.2015">
                  <p:embed/>
                  <p:pic>
                    <p:nvPicPr>
                      <p:cNvPr id="0" name=""/>
                      <p:cNvPicPr/>
                      <p:nvPr/>
                    </p:nvPicPr>
                    <p:blipFill>
                      <a:blip r:embed="rId9"/>
                      <a:stretch>
                        <a:fillRect/>
                      </a:stretch>
                    </p:blipFill>
                    <p:spPr>
                      <a:xfrm>
                        <a:off x="292100" y="1560163"/>
                        <a:ext cx="8559800" cy="1315053"/>
                      </a:xfrm>
                      <a:prstGeom prst="rect">
                        <a:avLst/>
                      </a:prstGeom>
                    </p:spPr>
                  </p:pic>
                </p:oleObj>
              </mc:Fallback>
            </mc:AlternateContent>
          </a:graphicData>
        </a:graphic>
      </p:graphicFrame>
    </p:spTree>
    <p:extLst>
      <p:ext uri="{BB962C8B-B14F-4D97-AF65-F5344CB8AC3E}">
        <p14:creationId xmlns:p14="http://schemas.microsoft.com/office/powerpoint/2010/main" val="27983871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204061828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a:ea typeface="ＭＳ Ｐゴシック" pitchFamily="-107" charset="-128"/>
              </a:rPr>
              <a:t>Calculator</a:t>
            </a:r>
          </a:p>
          <a:p>
            <a:pPr>
              <a:lnSpc>
                <a:spcPct val="90000"/>
              </a:lnSpc>
              <a:spcBef>
                <a:spcPct val="100000"/>
              </a:spcBef>
              <a:buFontTx/>
              <a:buNone/>
            </a:pPr>
            <a:r>
              <a:rPr lang="en-US" dirty="0">
                <a:ea typeface="ＭＳ Ｐゴシック" pitchFamily="-107" charset="-128"/>
              </a:rPr>
              <a:t>Contour</a:t>
            </a:r>
          </a:p>
          <a:p>
            <a:pPr>
              <a:lnSpc>
                <a:spcPct val="90000"/>
              </a:lnSpc>
              <a:spcBef>
                <a:spcPct val="100000"/>
              </a:spcBef>
              <a:buFontTx/>
              <a:buNone/>
            </a:pPr>
            <a:r>
              <a:rPr lang="en-US" dirty="0">
                <a:ea typeface="ＭＳ Ｐゴシック" pitchFamily="-107" charset="-128"/>
              </a:rPr>
              <a:t>Clip</a:t>
            </a:r>
          </a:p>
          <a:p>
            <a:pPr>
              <a:lnSpc>
                <a:spcPct val="90000"/>
              </a:lnSpc>
              <a:spcBef>
                <a:spcPct val="100000"/>
              </a:spcBef>
              <a:buFontTx/>
              <a:buNone/>
            </a:pPr>
            <a:r>
              <a:rPr lang="en-US" dirty="0">
                <a:ea typeface="ＭＳ Ｐゴシック" pitchFamily="-107" charset="-128"/>
              </a:rPr>
              <a:t>Slice</a:t>
            </a:r>
          </a:p>
          <a:p>
            <a:pPr>
              <a:lnSpc>
                <a:spcPct val="90000"/>
              </a:lnSpc>
              <a:spcBef>
                <a:spcPct val="100000"/>
              </a:spcBef>
              <a:buFontTx/>
              <a:buNone/>
            </a:pPr>
            <a:r>
              <a:rPr lang="en-US" dirty="0">
                <a:ea typeface="ＭＳ Ｐゴシック" pitchFamily="-107" charset="-128"/>
              </a:rPr>
              <a:t>Threshold</a:t>
            </a:r>
          </a:p>
          <a:p>
            <a:pPr>
              <a:lnSpc>
                <a:spcPct val="90000"/>
              </a:lnSpc>
              <a:spcBef>
                <a:spcPct val="100000"/>
              </a:spcBef>
              <a:buFontTx/>
              <a:buNone/>
            </a:pPr>
            <a:r>
              <a:rPr lang="en-US" dirty="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a:ea typeface="ＭＳ Ｐゴシック" pitchFamily="-107" charset="-128"/>
              </a:rPr>
              <a:t>Glyph</a:t>
            </a:r>
          </a:p>
          <a:p>
            <a:pPr>
              <a:lnSpc>
                <a:spcPct val="90000"/>
              </a:lnSpc>
              <a:spcBef>
                <a:spcPct val="100000"/>
              </a:spcBef>
              <a:buFontTx/>
              <a:buNone/>
            </a:pPr>
            <a:r>
              <a:rPr lang="en-US" dirty="0">
                <a:ea typeface="ＭＳ Ｐゴシック" pitchFamily="-107" charset="-128"/>
              </a:rPr>
              <a:t>Stream Tracer</a:t>
            </a:r>
          </a:p>
          <a:p>
            <a:pPr>
              <a:lnSpc>
                <a:spcPct val="90000"/>
              </a:lnSpc>
              <a:spcBef>
                <a:spcPct val="100000"/>
              </a:spcBef>
              <a:buFontTx/>
              <a:buNone/>
            </a:pPr>
            <a:r>
              <a:rPr lang="en-US" dirty="0">
                <a:ea typeface="ＭＳ Ｐゴシック" pitchFamily="-107" charset="-128"/>
              </a:rPr>
              <a:t>Warp (vector)</a:t>
            </a:r>
          </a:p>
          <a:p>
            <a:pPr>
              <a:lnSpc>
                <a:spcPct val="90000"/>
              </a:lnSpc>
              <a:spcBef>
                <a:spcPct val="100000"/>
              </a:spcBef>
              <a:buFontTx/>
              <a:buNone/>
            </a:pPr>
            <a:r>
              <a:rPr lang="en-US" dirty="0">
                <a:ea typeface="ＭＳ Ｐゴシック" pitchFamily="-107" charset="-128"/>
              </a:rPr>
              <a:t>Group Datasets</a:t>
            </a:r>
          </a:p>
          <a:p>
            <a:pPr>
              <a:lnSpc>
                <a:spcPct val="90000"/>
              </a:lnSpc>
              <a:spcBef>
                <a:spcPct val="100000"/>
              </a:spcBef>
              <a:buFontTx/>
              <a:buNone/>
            </a:pPr>
            <a:r>
              <a:rPr lang="en-US" dirty="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extLst>
      <p:ext uri="{BB962C8B-B14F-4D97-AF65-F5344CB8AC3E}">
        <p14:creationId xmlns:p14="http://schemas.microsoft.com/office/powerpoint/2010/main" val="55574271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a:ea typeface="ＭＳ Ｐゴシック" pitchFamily="-107" charset="-128"/>
              </a:rPr>
              <a:t>Filters Menu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214" y="1524000"/>
            <a:ext cx="3913572" cy="5257800"/>
          </a:xfrm>
          <a:prstGeom prst="rect">
            <a:avLst/>
          </a:prstGeom>
        </p:spPr>
      </p:pic>
    </p:spTree>
    <p:extLst>
      <p:ext uri="{BB962C8B-B14F-4D97-AF65-F5344CB8AC3E}">
        <p14:creationId xmlns:p14="http://schemas.microsoft.com/office/powerpoint/2010/main" val="52549448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a:t>Used for searching for filters by name</a:t>
            </a:r>
          </a:p>
          <a:p>
            <a:r>
              <a:rPr lang="en-US" dirty="0"/>
              <a:t>Keyboard shortcut</a:t>
            </a:r>
          </a:p>
          <a:p>
            <a:pPr lvl="1"/>
            <a:r>
              <a:rPr lang="en-US" dirty="0"/>
              <a:t>Ctrl-space for Windows &amp; Linux</a:t>
            </a:r>
          </a:p>
          <a:p>
            <a:pPr lvl="1"/>
            <a:r>
              <a:rPr lang="en-US" dirty="0"/>
              <a:t>Alt-space for Mac</a:t>
            </a:r>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135924035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a:ea typeface="ＭＳ Ｐゴシック" pitchFamily="-107" charset="-128"/>
              </a:rPr>
              <a:t>Make sure that disk_out_ref.ex2 is selected in the pipeline browser.</a:t>
            </a:r>
          </a:p>
          <a:p>
            <a:pPr marL="781050" indent="-609600">
              <a:buFontTx/>
              <a:buAutoNum type="arabicPeriod"/>
            </a:pPr>
            <a:r>
              <a:rPr lang="en-US">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extLst>
      <p:ext uri="{BB962C8B-B14F-4D97-AF65-F5344CB8AC3E}">
        <p14:creationId xmlns:p14="http://schemas.microsoft.com/office/powerpoint/2010/main" val="52880805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10032002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a:ea typeface="ＭＳ Ｐゴシック" pitchFamily="-107" charset="-128"/>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Make sure that disk_out_ref.ex2 is selected in the pipeline browser.</a:t>
            </a:r>
          </a:p>
          <a:p>
            <a:pPr marL="781050" indent="-609600">
              <a:buFontTx/>
              <a:buAutoNum type="arabicPeriod"/>
            </a:pPr>
            <a:r>
              <a:rPr lang="en-US" dirty="0">
                <a:ea typeface="ＭＳ Ｐゴシック" pitchFamily="-107" charset="-128"/>
              </a:rPr>
              <a:t>Select the contour filter.</a:t>
            </a:r>
          </a:p>
          <a:p>
            <a:pPr marL="781050" indent="-609600">
              <a:buFontTx/>
              <a:buAutoNum type="arabicPeriod"/>
            </a:pPr>
            <a:r>
              <a:rPr lang="en-US" dirty="0">
                <a:ea typeface="ＭＳ Ｐゴシック" pitchFamily="-107" charset="-128"/>
              </a:rPr>
              <a:t>Change parameters to create an </a:t>
            </a:r>
            <a:r>
              <a:rPr lang="en-US" dirty="0" err="1">
                <a:ea typeface="ＭＳ Ｐゴシック" pitchFamily="-107" charset="-128"/>
              </a:rPr>
              <a:t>isosurface</a:t>
            </a:r>
            <a:r>
              <a:rPr lang="en-US" dirty="0">
                <a:ea typeface="ＭＳ Ｐゴシック" pitchFamily="-107" charset="-128"/>
              </a:rPr>
              <a:t> at Temp = 400K.</a:t>
            </a:r>
          </a:p>
          <a:p>
            <a:pPr marL="781050" indent="-609600">
              <a:buFontTx/>
              <a:buAutoNum type="arabicPeriod"/>
            </a:pPr>
            <a:r>
              <a:rPr lang="en-US" dirty="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extLst>
      <p:ext uri="{BB962C8B-B14F-4D97-AF65-F5344CB8AC3E}">
        <p14:creationId xmlns:p14="http://schemas.microsoft.com/office/powerpoint/2010/main" val="174371856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a:ea typeface="ＭＳ Ｐゴシック" pitchFamily="-107" charset="-128"/>
                <a:cs typeface="Times New Roman" pitchFamily="-107" charset="0"/>
              </a:rPr>
              <a:t>Select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in the pipeline browser.</a:t>
            </a:r>
          </a:p>
          <a:p>
            <a:pPr marL="781050" indent="-609600" algn="just">
              <a:buFontTx/>
              <a:buAutoNum type="arabicPeriod"/>
            </a:pPr>
            <a:r>
              <a:rPr lang="en-US" dirty="0">
                <a:ea typeface="ＭＳ Ｐゴシック" pitchFamily="-107" charset="-128"/>
                <a:cs typeface="Times New Roman" pitchFamily="-107" charset="0"/>
              </a:rPr>
              <a:t>From the quick launch, select </a:t>
            </a:r>
            <a:r>
              <a:rPr lang="en-US" dirty="0">
                <a:latin typeface="Verdana" pitchFamily="-107" charset="0"/>
                <a:ea typeface="ＭＳ Ｐゴシック" pitchFamily="-107" charset="-128"/>
                <a:cs typeface="Times New Roman" pitchFamily="-107" charset="0"/>
              </a:rPr>
              <a:t>Extract Surface</a:t>
            </a:r>
            <a:r>
              <a:rPr lang="en-US" dirty="0">
                <a:ea typeface="ＭＳ Ｐゴシック" pitchFamily="-107" charset="-128"/>
                <a:cs typeface="Times New Roman" pitchFamily="-107" charset="0"/>
              </a:rPr>
              <a:t>.</a:t>
            </a:r>
          </a:p>
          <a:p>
            <a:pPr marL="781050" indent="-609600" algn="just">
              <a:buFontTx/>
              <a:buAutoNum type="arabicPeriod"/>
            </a:pPr>
            <a:r>
              <a:rPr lang="en-US" dirty="0">
                <a:ea typeface="ＭＳ Ｐゴシック" pitchFamily="-107" charset="-128"/>
                <a:cs typeface="Times New Roman" pitchFamily="-107" charset="0"/>
              </a:rPr>
              <a:t> </a:t>
            </a: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extLst>
      <p:ext uri="{BB962C8B-B14F-4D97-AF65-F5344CB8AC3E}">
        <p14:creationId xmlns:p14="http://schemas.microsoft.com/office/powerpoint/2010/main" val="169578728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a:ea typeface="ＭＳ Ｐゴシック" pitchFamily="-107" charset="-128"/>
                <a:cs typeface="Times New Roman" pitchFamily="-107" charset="0"/>
              </a:rPr>
              <a:t>Select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in the pipeline browser.</a:t>
            </a:r>
          </a:p>
          <a:p>
            <a:pPr marL="781050" indent="-609600" algn="just">
              <a:buFontTx/>
              <a:buAutoNum type="arabicPeriod"/>
            </a:pPr>
            <a:r>
              <a:rPr lang="en-US" dirty="0">
                <a:ea typeface="ＭＳ Ｐゴシック" pitchFamily="-107" charset="-128"/>
                <a:cs typeface="Times New Roman" pitchFamily="-107" charset="0"/>
              </a:rPr>
              <a:t>From the quick launch, select </a:t>
            </a:r>
            <a:r>
              <a:rPr lang="en-US" dirty="0">
                <a:latin typeface="Verdana" pitchFamily="-107" charset="0"/>
                <a:ea typeface="ＭＳ Ｐゴシック" pitchFamily="-107" charset="-128"/>
                <a:cs typeface="Times New Roman" pitchFamily="-107" charset="0"/>
              </a:rPr>
              <a:t>Extract Surface</a:t>
            </a:r>
            <a:r>
              <a:rPr lang="en-US" dirty="0">
                <a:ea typeface="ＭＳ Ｐゴシック" pitchFamily="-107" charset="-128"/>
                <a:cs typeface="Times New Roman" pitchFamily="-107" charset="0"/>
              </a:rPr>
              <a:t>.</a:t>
            </a:r>
          </a:p>
          <a:p>
            <a:pPr marL="781050" indent="-609600" algn="just">
              <a:buFontTx/>
              <a:buAutoNum type="arabicPeriod"/>
            </a:pPr>
            <a:r>
              <a:rPr lang="en-US" dirty="0">
                <a:ea typeface="ＭＳ Ｐゴシック" pitchFamily="-107" charset="-128"/>
                <a:cs typeface="Times New Roman" pitchFamily="-107" charset="0"/>
              </a:rPr>
              <a:t> </a:t>
            </a:r>
            <a:endParaRPr lang="en-US" dirty="0">
              <a:ea typeface="ＭＳ Ｐゴシック" pitchFamily="-107" charset="-128"/>
            </a:endParaRPr>
          </a:p>
          <a:p>
            <a:pPr marL="781050" indent="-609600">
              <a:buFontTx/>
              <a:buAutoNum type="arabicPeriod"/>
            </a:pPr>
            <a:r>
              <a:rPr lang="en-US" dirty="0">
                <a:ea typeface="ＭＳ Ｐゴシック" pitchFamily="-107" charset="-128"/>
              </a:rPr>
              <a:t>Create a clip filter.</a:t>
            </a:r>
          </a:p>
          <a:p>
            <a:pPr marL="781050" indent="-609600">
              <a:buFontTx/>
              <a:buAutoNum type="arabicPeriod"/>
            </a:pPr>
            <a:r>
              <a:rPr lang="en-US" dirty="0">
                <a:ea typeface="ＭＳ Ｐゴシック" pitchFamily="-107" charset="-128"/>
              </a:rPr>
              <a:t>Uncheck </a:t>
            </a:r>
            <a:r>
              <a:rPr lang="en-US" dirty="0">
                <a:latin typeface="Verdana"/>
                <a:ea typeface="ＭＳ Ｐゴシック" pitchFamily="-107" charset="-128"/>
                <a:cs typeface="Verdana"/>
              </a:rPr>
              <a:t>Show Plane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extLst>
      <p:ext uri="{BB962C8B-B14F-4D97-AF65-F5344CB8AC3E}">
        <p14:creationId xmlns:p14="http://schemas.microsoft.com/office/powerpoint/2010/main" val="107087984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disk_out_ref.ex2</a:t>
            </a: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a:latin typeface="Arial" charset="0"/>
              </a:rPr>
              <a:t>ExtractSurface1</a:t>
            </a: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spTree>
    <p:extLst>
      <p:ext uri="{BB962C8B-B14F-4D97-AF65-F5344CB8AC3E}">
        <p14:creationId xmlns:p14="http://schemas.microsoft.com/office/powerpoint/2010/main" val="111821140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disk_out_ref.ex2</a:t>
            </a: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a:latin typeface="Arial" charset="0"/>
              </a:rPr>
              <a:t>ExtractSurface1</a:t>
            </a: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810435"/>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a:off x="398930" y="3294530"/>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4" name="TextBox 3"/>
          <p:cNvSpPr txBox="1"/>
          <p:nvPr/>
        </p:nvSpPr>
        <p:spPr>
          <a:xfrm>
            <a:off x="203203" y="3255693"/>
            <a:ext cx="693267" cy="307777"/>
          </a:xfrm>
          <a:prstGeom prst="rect">
            <a:avLst/>
          </a:prstGeom>
          <a:noFill/>
        </p:spPr>
        <p:txBody>
          <a:bodyPr wrap="none" rtlCol="0">
            <a:spAutoFit/>
          </a:bodyPr>
          <a:lstStyle/>
          <a:p>
            <a:r>
              <a:rPr lang="en-US" sz="1400" dirty="0">
                <a:solidFill>
                  <a:srgbClr val="FF0000"/>
                </a:solidFill>
              </a:rPr>
              <a:t>Visible</a:t>
            </a:r>
          </a:p>
        </p:txBody>
      </p:sp>
      <p:sp>
        <p:nvSpPr>
          <p:cNvPr id="14" name="Rectangle 13"/>
          <p:cNvSpPr/>
          <p:nvPr/>
        </p:nvSpPr>
        <p:spPr bwMode="auto">
          <a:xfrm>
            <a:off x="5016967" y="2752452"/>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7239000" y="3724037"/>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05193817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disk_out_ref.ex2</a:t>
            </a: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a:latin typeface="Arial" charset="0"/>
              </a:rPr>
              <a:t>ExtractSurface1</a:t>
            </a: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572870"/>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cxnSp>
        <p:nvCxnSpPr>
          <p:cNvPr id="13" name="Straight Arrow Connector 12"/>
          <p:cNvCxnSpPr/>
          <p:nvPr/>
        </p:nvCxnSpPr>
        <p:spPr bwMode="auto">
          <a:xfrm>
            <a:off x="398930" y="3056965"/>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sp>
        <p:nvSpPr>
          <p:cNvPr id="4" name="TextBox 3"/>
          <p:cNvSpPr txBox="1"/>
          <p:nvPr/>
        </p:nvSpPr>
        <p:spPr>
          <a:xfrm>
            <a:off x="0" y="2330825"/>
            <a:ext cx="1004186" cy="307777"/>
          </a:xfrm>
          <a:prstGeom prst="rect">
            <a:avLst/>
          </a:prstGeom>
          <a:noFill/>
        </p:spPr>
        <p:txBody>
          <a:bodyPr wrap="none" rtlCol="0">
            <a:spAutoFit/>
          </a:bodyPr>
          <a:lstStyle/>
          <a:p>
            <a:r>
              <a:rPr lang="en-US" sz="1400" dirty="0">
                <a:solidFill>
                  <a:srgbClr val="969696"/>
                </a:solidFill>
              </a:rPr>
              <a:t>Not Visible</a:t>
            </a:r>
          </a:p>
        </p:txBody>
      </p:sp>
      <p:sp>
        <p:nvSpPr>
          <p:cNvPr id="2" name="Rectangle 1"/>
          <p:cNvSpPr/>
          <p:nvPr/>
        </p:nvSpPr>
        <p:spPr bwMode="auto">
          <a:xfrm>
            <a:off x="6918929" y="2743200"/>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5671364" y="1753533"/>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672609024"/>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Graphic 2">
            <a:extLst>
              <a:ext uri="{FF2B5EF4-FFF2-40B4-BE49-F238E27FC236}">
                <a16:creationId xmlns:a16="http://schemas.microsoft.com/office/drawing/2014/main" id="{89A94147-2C91-4449-A26B-F74EBCD684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191160890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extLst>
      <p:ext uri="{BB962C8B-B14F-4D97-AF65-F5344CB8AC3E}">
        <p14:creationId xmlns:p14="http://schemas.microsoft.com/office/powerpoint/2010/main" val="90528371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Clip</a:t>
            </a:r>
            <a:r>
              <a:rPr lang="en-US" dirty="0">
                <a:ea typeface="ＭＳ Ｐゴシック" pitchFamily="-107" charset="-128"/>
              </a:rPr>
              <a:t> filter.</a:t>
            </a:r>
          </a:p>
          <a:p>
            <a:pPr marL="781050" indent="-609600">
              <a:buFontTx/>
              <a:buAutoNum type="arabicPeriod"/>
            </a:pPr>
            <a:r>
              <a:rPr lang="en-US" dirty="0">
                <a:ea typeface="ＭＳ Ｐゴシック" pitchFamily="-107" charset="-128"/>
              </a:rPr>
              <a:t>Uncheck </a:t>
            </a:r>
            <a:r>
              <a:rPr lang="en-US" dirty="0">
                <a:latin typeface="Verdana"/>
                <a:ea typeface="ＭＳ Ｐゴシック" pitchFamily="-107" charset="-128"/>
                <a:cs typeface="Verdana"/>
              </a:rPr>
              <a:t>Show Plane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Color surface by </a:t>
            </a:r>
            <a:r>
              <a:rPr lang="en-US" dirty="0">
                <a:latin typeface="Verdana"/>
                <a:ea typeface="ＭＳ Ｐゴシック" pitchFamily="-107" charset="-128"/>
                <a:cs typeface="Verdana"/>
              </a:rPr>
              <a:t>Pres</a:t>
            </a:r>
            <a:r>
              <a:rPr lang="en-US" dirty="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extLst>
      <p:ext uri="{BB962C8B-B14F-4D97-AF65-F5344CB8AC3E}">
        <p14:creationId xmlns:p14="http://schemas.microsoft.com/office/powerpoint/2010/main" val="81945978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a:ea typeface="ＭＳ Ｐゴシック" pitchFamily="-107" charset="-128"/>
              </a:rPr>
              <a:t>Split the view horizontally.</a:t>
            </a:r>
          </a:p>
          <a:p>
            <a:pPr marL="781050" indent="-609600">
              <a:buFontTx/>
              <a:buAutoNum type="arabicPeriod" startAt="6"/>
            </a:pPr>
            <a:r>
              <a:rPr lang="en-US" dirty="0">
                <a:ea typeface="ＭＳ Ｐゴシック" pitchFamily="-107" charset="-128"/>
              </a:rPr>
              <a:t>Make </a:t>
            </a:r>
            <a:r>
              <a:rPr lang="en-US" dirty="0">
                <a:latin typeface="Verdana"/>
                <a:ea typeface="ＭＳ Ｐゴシック" pitchFamily="-107" charset="-128"/>
                <a:cs typeface="Verdana"/>
              </a:rPr>
              <a:t>Clip1</a:t>
            </a:r>
            <a:r>
              <a:rPr lang="en-US" dirty="0">
                <a:ea typeface="ＭＳ Ｐゴシック" pitchFamily="-107" charset="-128"/>
              </a:rPr>
              <a:t> visible.</a:t>
            </a:r>
          </a:p>
          <a:p>
            <a:pPr marL="781050" indent="-609600">
              <a:buFontTx/>
              <a:buAutoNum type="arabicPeriod" startAt="6"/>
            </a:pPr>
            <a:r>
              <a:rPr lang="en-US" dirty="0">
                <a:ea typeface="ＭＳ Ｐゴシック" pitchFamily="-107" charset="-128"/>
              </a:rPr>
              <a:t>Color surface by </a:t>
            </a:r>
            <a:r>
              <a:rPr lang="en-US" dirty="0">
                <a:latin typeface="Verdana"/>
                <a:ea typeface="ＭＳ Ｐゴシック" pitchFamily="-107" charset="-128"/>
                <a:cs typeface="Verdana"/>
              </a:rPr>
              <a:t>Temp</a:t>
            </a:r>
            <a:r>
              <a:rPr lang="en-US" dirty="0">
                <a:ea typeface="ＭＳ Ｐゴシック" pitchFamily="-107" charset="-128"/>
              </a:rPr>
              <a:t>.</a:t>
            </a:r>
          </a:p>
        </p:txBody>
      </p:sp>
      <p:pic>
        <p:nvPicPr>
          <p:cNvPr id="95237" name="Picture 5" descr="pqSplitViewH12"/>
          <p:cNvPicPr>
            <a:picLocks noChangeAspect="1" noChangeArrowheads="1"/>
          </p:cNvPicPr>
          <p:nvPr/>
        </p:nvPicPr>
        <p:blipFill>
          <a:blip r:embed="rId3"/>
          <a:srcRect/>
          <a:stretch>
            <a:fillRect/>
          </a:stretch>
        </p:blipFill>
        <p:spPr bwMode="auto">
          <a:xfrm>
            <a:off x="6324600" y="1600200"/>
            <a:ext cx="457200" cy="457200"/>
          </a:xfrm>
          <a:prstGeom prst="rect">
            <a:avLst/>
          </a:prstGeom>
          <a:noFill/>
          <a:ln w="9525">
            <a:noFill/>
            <a:miter lim="800000"/>
            <a:headEnd/>
            <a:tailEnd/>
          </a:ln>
        </p:spPr>
      </p:pic>
      <p:pic>
        <p:nvPicPr>
          <p:cNvPr id="5" name="Picture 4">
            <a:extLst>
              <a:ext uri="{FF2B5EF4-FFF2-40B4-BE49-F238E27FC236}">
                <a16:creationId xmlns:a16="http://schemas.microsoft.com/office/drawing/2014/main" id="{ED048B07-C76D-4C31-BE1C-6D8611137C91}"/>
              </a:ext>
            </a:extLst>
          </p:cNvPr>
          <p:cNvPicPr>
            <a:picLocks noChangeAspect="1"/>
          </p:cNvPicPr>
          <p:nvPr/>
        </p:nvPicPr>
        <p:blipFill>
          <a:blip r:embed="rId4"/>
          <a:stretch>
            <a:fillRect/>
          </a:stretch>
        </p:blipFill>
        <p:spPr>
          <a:xfrm>
            <a:off x="5029200" y="2072081"/>
            <a:ext cx="609600" cy="609600"/>
          </a:xfrm>
          <a:prstGeom prst="rect">
            <a:avLst/>
          </a:prstGeom>
        </p:spPr>
      </p:pic>
    </p:spTree>
    <p:extLst>
      <p:ext uri="{BB962C8B-B14F-4D97-AF65-F5344CB8AC3E}">
        <p14:creationId xmlns:p14="http://schemas.microsoft.com/office/powerpoint/2010/main" val="18344881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a:ea typeface="ＭＳ Ｐゴシック" pitchFamily="-107" charset="-128"/>
              </a:rPr>
              <a:t>An open-source, scalable, multi-platform visualization application.</a:t>
            </a:r>
          </a:p>
          <a:p>
            <a:pPr>
              <a:lnSpc>
                <a:spcPct val="90000"/>
              </a:lnSpc>
            </a:pPr>
            <a:r>
              <a:rPr lang="en-US" dirty="0">
                <a:ea typeface="ＭＳ Ｐゴシック" pitchFamily="-107" charset="-128"/>
              </a:rPr>
              <a:t>Support for distributed computation models to process large data sets.</a:t>
            </a:r>
          </a:p>
          <a:p>
            <a:pPr>
              <a:lnSpc>
                <a:spcPct val="90000"/>
              </a:lnSpc>
            </a:pPr>
            <a:r>
              <a:rPr lang="en-US" dirty="0">
                <a:ea typeface="ＭＳ Ｐゴシック" pitchFamily="-107" charset="-128"/>
              </a:rPr>
              <a:t>An open, flexible, and intuitive user interface.</a:t>
            </a:r>
          </a:p>
          <a:p>
            <a:pPr>
              <a:lnSpc>
                <a:spcPct val="90000"/>
              </a:lnSpc>
            </a:pPr>
            <a:r>
              <a:rPr lang="en-US" dirty="0">
                <a:ea typeface="ＭＳ Ｐゴシック" pitchFamily="-107" charset="-128"/>
              </a:rPr>
              <a:t>An extensible, modular architecture based on open standards.</a:t>
            </a:r>
          </a:p>
          <a:p>
            <a:pPr>
              <a:lnSpc>
                <a:spcPct val="90000"/>
              </a:lnSpc>
            </a:pPr>
            <a:r>
              <a:rPr lang="en-US" dirty="0">
                <a:ea typeface="ＭＳ Ｐゴシック" pitchFamily="-107" charset="-128"/>
              </a:rPr>
              <a:t>A flexible BSD 3 Clause license</a:t>
            </a:r>
          </a:p>
          <a:p>
            <a:pPr>
              <a:lnSpc>
                <a:spcPct val="90000"/>
              </a:lnSpc>
            </a:pPr>
            <a:r>
              <a:rPr lang="en-US" dirty="0">
                <a:ea typeface="ＭＳ Ｐゴシック" pitchFamily="-107" charset="-128"/>
              </a:rPr>
              <a:t>Commercial maintenance and support.</a:t>
            </a: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a:ea typeface="ＭＳ Ｐゴシック" pitchFamily="-107" charset="-128"/>
              </a:rPr>
              <a:t>Split the view horizontally.</a:t>
            </a:r>
          </a:p>
          <a:p>
            <a:pPr marL="781050" indent="-609600">
              <a:buFontTx/>
              <a:buAutoNum type="arabicPeriod" startAt="6"/>
            </a:pPr>
            <a:r>
              <a:rPr lang="en-US" dirty="0">
                <a:ea typeface="ＭＳ Ｐゴシック" pitchFamily="-107" charset="-128"/>
              </a:rPr>
              <a:t>Make </a:t>
            </a:r>
            <a:r>
              <a:rPr lang="en-US" dirty="0">
                <a:latin typeface="Verdana"/>
                <a:ea typeface="ＭＳ Ｐゴシック" pitchFamily="-107" charset="-128"/>
                <a:cs typeface="Verdana"/>
              </a:rPr>
              <a:t>Clip1</a:t>
            </a:r>
            <a:r>
              <a:rPr lang="en-US" dirty="0">
                <a:ea typeface="ＭＳ Ｐゴシック" pitchFamily="-107" charset="-128"/>
              </a:rPr>
              <a:t> visible.</a:t>
            </a:r>
          </a:p>
          <a:p>
            <a:pPr marL="781050" indent="-609600">
              <a:buFontTx/>
              <a:buAutoNum type="arabicPeriod" startAt="6"/>
            </a:pPr>
            <a:r>
              <a:rPr lang="en-US" dirty="0">
                <a:ea typeface="ＭＳ Ｐゴシック" pitchFamily="-107" charset="-128"/>
              </a:rPr>
              <a:t>Color surface by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startAt="6"/>
            </a:pPr>
            <a:r>
              <a:rPr lang="en-US" dirty="0">
                <a:ea typeface="ＭＳ Ｐゴシック" pitchFamily="-107" charset="-128"/>
              </a:rPr>
              <a:t>Right-click view, </a:t>
            </a:r>
            <a:r>
              <a:rPr lang="en-US" dirty="0">
                <a:latin typeface="Verdana"/>
                <a:ea typeface="ＭＳ Ｐゴシック" pitchFamily="-107" charset="-128"/>
                <a:cs typeface="Verdana"/>
              </a:rPr>
              <a:t>Link Camera…</a:t>
            </a:r>
          </a:p>
          <a:p>
            <a:pPr marL="781050" indent="-609600">
              <a:buFontTx/>
              <a:buAutoNum type="arabicPeriod" startAt="6"/>
            </a:pPr>
            <a:r>
              <a:rPr lang="en-US" dirty="0">
                <a:ea typeface="ＭＳ Ｐゴシック" pitchFamily="-107" charset="-128"/>
              </a:rPr>
              <a:t>Click other view. </a:t>
            </a:r>
          </a:p>
        </p:txBody>
      </p:sp>
      <p:pic>
        <p:nvPicPr>
          <p:cNvPr id="99333" name="Picture 5" descr="pqSplitViewH12"/>
          <p:cNvPicPr>
            <a:picLocks noChangeAspect="1" noChangeArrowheads="1"/>
          </p:cNvPicPr>
          <p:nvPr/>
        </p:nvPicPr>
        <p:blipFill>
          <a:blip r:embed="rId3"/>
          <a:srcRect/>
          <a:stretch>
            <a:fillRect/>
          </a:stretch>
        </p:blipFill>
        <p:spPr bwMode="auto">
          <a:xfrm>
            <a:off x="6324600" y="1600200"/>
            <a:ext cx="457200" cy="457200"/>
          </a:xfrm>
          <a:prstGeom prst="rect">
            <a:avLst/>
          </a:prstGeom>
          <a:noFill/>
          <a:ln w="9525">
            <a:noFill/>
            <a:miter lim="800000"/>
            <a:headEnd/>
            <a:tailEnd/>
          </a:ln>
        </p:spPr>
      </p:pic>
      <p:pic>
        <p:nvPicPr>
          <p:cNvPr id="6" name="Picture 5">
            <a:extLst>
              <a:ext uri="{FF2B5EF4-FFF2-40B4-BE49-F238E27FC236}">
                <a16:creationId xmlns:a16="http://schemas.microsoft.com/office/drawing/2014/main" id="{969415D1-F5F7-4D3A-9CF6-9D3551DD2B81}"/>
              </a:ext>
            </a:extLst>
          </p:cNvPr>
          <p:cNvPicPr>
            <a:picLocks noChangeAspect="1"/>
          </p:cNvPicPr>
          <p:nvPr/>
        </p:nvPicPr>
        <p:blipFill>
          <a:blip r:embed="rId4"/>
          <a:stretch>
            <a:fillRect/>
          </a:stretch>
        </p:blipFill>
        <p:spPr>
          <a:xfrm>
            <a:off x="5029200" y="2072081"/>
            <a:ext cx="609600" cy="609600"/>
          </a:xfrm>
          <a:prstGeom prst="rect">
            <a:avLst/>
          </a:prstGeom>
        </p:spPr>
      </p:pic>
    </p:spTree>
    <p:extLst>
      <p:ext uri="{BB962C8B-B14F-4D97-AF65-F5344CB8AC3E}">
        <p14:creationId xmlns:p14="http://schemas.microsoft.com/office/powerpoint/2010/main" val="88800951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ea typeface="ＭＳ Ｐゴシック" pitchFamily="-107" charset="-128"/>
              </a:rPr>
              <a:t>Multiview</a:t>
            </a:r>
          </a:p>
        </p:txBody>
      </p:sp>
      <p:sp>
        <p:nvSpPr>
          <p:cNvPr id="99331" name="Rectangle 3"/>
          <p:cNvSpPr>
            <a:spLocks noGrp="1" noChangeArrowheads="1"/>
          </p:cNvSpPr>
          <p:nvPr>
            <p:ph type="body" idx="1"/>
          </p:nvPr>
        </p:nvSpPr>
        <p:spPr>
          <a:xfrm>
            <a:off x="685800" y="1524000"/>
            <a:ext cx="7772400" cy="4572000"/>
          </a:xfrm>
        </p:spPr>
        <p:txBody>
          <a:bodyPr/>
          <a:lstStyle/>
          <a:p>
            <a:pPr marL="781050" indent="-609600">
              <a:buFont typeface="+mj-lt"/>
              <a:buAutoNum type="arabicPeriod" startAt="6"/>
            </a:pPr>
            <a:r>
              <a:rPr lang="en-US" dirty="0">
                <a:ea typeface="ＭＳ Ｐゴシック" pitchFamily="-107" charset="-128"/>
              </a:rPr>
              <a:t>Split the view horizontally.</a:t>
            </a:r>
          </a:p>
          <a:p>
            <a:pPr marL="781050" indent="-609600">
              <a:buFontTx/>
              <a:buAutoNum type="arabicPeriod" startAt="6"/>
            </a:pPr>
            <a:r>
              <a:rPr lang="en-US" dirty="0">
                <a:ea typeface="ＭＳ Ｐゴシック" pitchFamily="-107" charset="-128"/>
              </a:rPr>
              <a:t>Make </a:t>
            </a:r>
            <a:r>
              <a:rPr lang="en-US" dirty="0">
                <a:latin typeface="Verdana"/>
                <a:ea typeface="ＭＳ Ｐゴシック" pitchFamily="-107" charset="-128"/>
                <a:cs typeface="Verdana"/>
              </a:rPr>
              <a:t>Clip1</a:t>
            </a:r>
            <a:r>
              <a:rPr lang="en-US" dirty="0">
                <a:ea typeface="ＭＳ Ｐゴシック" pitchFamily="-107" charset="-128"/>
              </a:rPr>
              <a:t> visible.</a:t>
            </a:r>
          </a:p>
          <a:p>
            <a:pPr marL="781050" indent="-609600">
              <a:buFontTx/>
              <a:buAutoNum type="arabicPeriod" startAt="6"/>
            </a:pPr>
            <a:r>
              <a:rPr lang="en-US" dirty="0">
                <a:ea typeface="ＭＳ Ｐゴシック" pitchFamily="-107" charset="-128"/>
              </a:rPr>
              <a:t>Color surface by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startAt="6"/>
            </a:pPr>
            <a:r>
              <a:rPr lang="en-US" dirty="0">
                <a:ea typeface="ＭＳ Ｐゴシック" pitchFamily="-107" charset="-128"/>
              </a:rPr>
              <a:t>Right-click view, </a:t>
            </a:r>
            <a:r>
              <a:rPr lang="en-US" dirty="0">
                <a:latin typeface="Verdana"/>
                <a:ea typeface="ＭＳ Ｐゴシック" pitchFamily="-107" charset="-128"/>
                <a:cs typeface="Verdana"/>
              </a:rPr>
              <a:t>Link Camera…</a:t>
            </a:r>
          </a:p>
          <a:p>
            <a:pPr marL="781050" indent="-609600">
              <a:buFontTx/>
              <a:buAutoNum type="arabicPeriod" startAt="6"/>
            </a:pPr>
            <a:r>
              <a:rPr lang="en-US" dirty="0">
                <a:ea typeface="ＭＳ Ｐゴシック" pitchFamily="-107" charset="-128"/>
              </a:rPr>
              <a:t>Click other view.</a:t>
            </a:r>
          </a:p>
          <a:p>
            <a:pPr marL="781050" indent="-609600">
              <a:buFontTx/>
              <a:buAutoNum type="arabicPeriod" startAt="6"/>
            </a:pPr>
            <a:r>
              <a:rPr lang="en-US" dirty="0">
                <a:ea typeface="ＭＳ Ｐゴシック" pitchFamily="-107" charset="-128"/>
              </a:rPr>
              <a:t>Click         and zoom in a bit.</a:t>
            </a:r>
          </a:p>
        </p:txBody>
      </p:sp>
      <p:pic>
        <p:nvPicPr>
          <p:cNvPr id="99333" name="Picture 5" descr="pqSplitViewH12"/>
          <p:cNvPicPr>
            <a:picLocks noChangeAspect="1" noChangeArrowheads="1"/>
          </p:cNvPicPr>
          <p:nvPr/>
        </p:nvPicPr>
        <p:blipFill>
          <a:blip r:embed="rId3"/>
          <a:srcRect/>
          <a:stretch>
            <a:fillRect/>
          </a:stretch>
        </p:blipFill>
        <p:spPr bwMode="auto">
          <a:xfrm>
            <a:off x="6324600" y="1600200"/>
            <a:ext cx="457200" cy="457200"/>
          </a:xfrm>
          <a:prstGeom prst="rect">
            <a:avLst/>
          </a:prstGeom>
          <a:noFill/>
          <a:ln w="9525">
            <a:noFill/>
            <a:miter lim="800000"/>
            <a:headEnd/>
            <a:tailEnd/>
          </a:ln>
        </p:spPr>
      </p:pic>
      <p:pic>
        <p:nvPicPr>
          <p:cNvPr id="7" name="Picture 6">
            <a:extLst>
              <a:ext uri="{FF2B5EF4-FFF2-40B4-BE49-F238E27FC236}">
                <a16:creationId xmlns:a16="http://schemas.microsoft.com/office/drawing/2014/main" id="{C424EF04-2242-43CC-BB63-8CF9F2FEA42A}"/>
              </a:ext>
            </a:extLst>
          </p:cNvPr>
          <p:cNvPicPr>
            <a:picLocks noChangeAspect="1"/>
          </p:cNvPicPr>
          <p:nvPr/>
        </p:nvPicPr>
        <p:blipFill>
          <a:blip r:embed="rId4"/>
          <a:stretch>
            <a:fillRect/>
          </a:stretch>
        </p:blipFill>
        <p:spPr>
          <a:xfrm>
            <a:off x="5029200" y="2072081"/>
            <a:ext cx="609600" cy="609600"/>
          </a:xfrm>
          <a:prstGeom prst="rect">
            <a:avLst/>
          </a:prstGeom>
        </p:spPr>
      </p:pic>
      <p:pic>
        <p:nvPicPr>
          <p:cNvPr id="3" name="Picture 2">
            <a:extLst>
              <a:ext uri="{FF2B5EF4-FFF2-40B4-BE49-F238E27FC236}">
                <a16:creationId xmlns:a16="http://schemas.microsoft.com/office/drawing/2014/main" id="{F555F3FC-9544-4738-BD5D-697387D84A25}"/>
              </a:ext>
            </a:extLst>
          </p:cNvPr>
          <p:cNvPicPr>
            <a:picLocks noChangeAspect="1"/>
          </p:cNvPicPr>
          <p:nvPr/>
        </p:nvPicPr>
        <p:blipFill>
          <a:blip r:embed="rId5"/>
          <a:stretch>
            <a:fillRect/>
          </a:stretch>
        </p:blipFill>
        <p:spPr>
          <a:xfrm>
            <a:off x="2590800" y="4343400"/>
            <a:ext cx="685800" cy="685800"/>
          </a:xfrm>
          <a:prstGeom prst="rect">
            <a:avLst/>
          </a:prstGeom>
        </p:spPr>
      </p:pic>
    </p:spTree>
    <p:extLst>
      <p:ext uri="{BB962C8B-B14F-4D97-AF65-F5344CB8AC3E}">
        <p14:creationId xmlns:p14="http://schemas.microsoft.com/office/powerpoint/2010/main" val="408258608"/>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61574359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89782805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332FBEC9-39C4-44E8-AE27-18733F6012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320701094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Stream 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a:t>
            </a:r>
            <a:r>
              <a:rPr lang="en-US" sz="2800" dirty="0">
                <a:latin typeface="Verdana" panose="020B0604030504040204" pitchFamily="34" charset="0"/>
                <a:ea typeface="Verdana" panose="020B0604030504040204" pitchFamily="34" charset="0"/>
                <a:cs typeface="Verdana" panose="020B0604030504040204" pitchFamily="34" charset="0"/>
              </a:rPr>
              <a:t>Seed Type</a:t>
            </a:r>
            <a:r>
              <a:rPr lang="en-US" dirty="0">
                <a:ea typeface="ＭＳ Ｐゴシック" pitchFamily="-107" charset="-128"/>
              </a:rPr>
              <a:t> to </a:t>
            </a:r>
            <a:r>
              <a:rPr lang="en-US" sz="2800" dirty="0">
                <a:latin typeface="Verdana" panose="020B0604030504040204" pitchFamily="34" charset="0"/>
                <a:ea typeface="Verdana" panose="020B0604030504040204" pitchFamily="34" charset="0"/>
                <a:cs typeface="Verdana" panose="020B0604030504040204" pitchFamily="34" charset="0"/>
              </a:rPr>
              <a:t>Point Source</a:t>
            </a:r>
            <a:r>
              <a:rPr lang="en-US" dirty="0">
                <a:ea typeface="ＭＳ Ｐゴシック" pitchFamily="-107" charset="-128"/>
              </a:rPr>
              <a:t>.</a:t>
            </a:r>
          </a:p>
          <a:p>
            <a:pPr marL="781050" indent="-609600">
              <a:buFontTx/>
              <a:buAutoNum type="arabicPeriod"/>
            </a:pPr>
            <a:r>
              <a:rPr lang="en-US" dirty="0">
                <a:ea typeface="ＭＳ Ｐゴシック" pitchFamily="-107" charset="-128"/>
              </a:rPr>
              <a:t>Uncheck </a:t>
            </a:r>
            <a:r>
              <a:rPr lang="en-US" dirty="0">
                <a:latin typeface="Verdana" panose="020B0604030504040204" pitchFamily="34" charset="0"/>
                <a:ea typeface="Verdana" panose="020B0604030504040204" pitchFamily="34" charset="0"/>
                <a:cs typeface="Verdana" panose="020B0604030504040204" pitchFamily="34" charset="0"/>
              </a:rPr>
              <a:t>Show Sphere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7059468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Stream 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a:t>
            </a:r>
            <a:r>
              <a:rPr lang="en-US" sz="2800" dirty="0">
                <a:latin typeface="Verdana" panose="020B0604030504040204" pitchFamily="34" charset="0"/>
                <a:ea typeface="Verdana" panose="020B0604030504040204" pitchFamily="34" charset="0"/>
                <a:cs typeface="Verdana" panose="020B0604030504040204" pitchFamily="34" charset="0"/>
              </a:rPr>
              <a:t>Seed Type</a:t>
            </a:r>
            <a:r>
              <a:rPr lang="en-US" dirty="0">
                <a:ea typeface="ＭＳ Ｐゴシック" pitchFamily="-107" charset="-128"/>
              </a:rPr>
              <a:t> to </a:t>
            </a:r>
            <a:r>
              <a:rPr lang="en-US" sz="2800" dirty="0">
                <a:latin typeface="Verdana" panose="020B0604030504040204" pitchFamily="34" charset="0"/>
                <a:ea typeface="Verdana" panose="020B0604030504040204" pitchFamily="34" charset="0"/>
                <a:cs typeface="Verdana" panose="020B0604030504040204" pitchFamily="34" charset="0"/>
              </a:rPr>
              <a:t>Point Source</a:t>
            </a:r>
            <a:r>
              <a:rPr lang="en-US" dirty="0">
                <a:ea typeface="ＭＳ Ｐゴシック" pitchFamily="-107" charset="-128"/>
              </a:rPr>
              <a:t>.</a:t>
            </a:r>
          </a:p>
          <a:p>
            <a:pPr marL="781050" indent="-609600">
              <a:buFontTx/>
              <a:buAutoNum type="arabicPeriod"/>
            </a:pPr>
            <a:r>
              <a:rPr lang="en-US" dirty="0">
                <a:ea typeface="ＭＳ Ｐゴシック" pitchFamily="-107" charset="-128"/>
              </a:rPr>
              <a:t>Uncheck </a:t>
            </a:r>
            <a:r>
              <a:rPr lang="en-US" dirty="0">
                <a:latin typeface="Verdana" panose="020B0604030504040204" pitchFamily="34" charset="0"/>
                <a:ea typeface="Verdana" panose="020B0604030504040204" pitchFamily="34" charset="0"/>
                <a:cs typeface="Verdana" panose="020B0604030504040204" pitchFamily="34" charset="0"/>
              </a:rPr>
              <a:t>Show Sphere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From the quick launch, select </a:t>
            </a:r>
            <a:r>
              <a:rPr lang="en-US" dirty="0">
                <a:latin typeface="Verdana"/>
                <a:ea typeface="ＭＳ Ｐゴシック" pitchFamily="-107" charset="-128"/>
                <a:cs typeface="Verdana"/>
              </a:rPr>
              <a:t>Tube</a:t>
            </a:r>
            <a:r>
              <a:rPr lang="en-US" dirty="0">
                <a:ea typeface="ＭＳ Ｐゴシック" pitchFamily="-107" charset="-128"/>
                <a:cs typeface="Verdana"/>
              </a:rPr>
              <a:t>*</a:t>
            </a:r>
            <a:endParaRPr lang="en-US" dirty="0">
              <a:latin typeface="Verdana"/>
              <a:ea typeface="ＭＳ Ｐゴシック" pitchFamily="-107" charset="-128"/>
              <a:cs typeface="Verdana"/>
            </a:endParaRPr>
          </a:p>
          <a:p>
            <a:pPr marL="781050" indent="-609600">
              <a:buFontTx/>
              <a:buAutoNum type="arabicPeriod"/>
            </a:pPr>
            <a:r>
              <a:rPr lang="en-US" dirty="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562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
        <p:nvSpPr>
          <p:cNvPr id="3" name="TextBox 2">
            <a:extLst>
              <a:ext uri="{FF2B5EF4-FFF2-40B4-BE49-F238E27FC236}">
                <a16:creationId xmlns:a16="http://schemas.microsoft.com/office/drawing/2014/main" id="{DC3AC02E-40EE-4B1A-A2F7-DCD1ACFD9A4F}"/>
              </a:ext>
            </a:extLst>
          </p:cNvPr>
          <p:cNvSpPr txBox="1"/>
          <p:nvPr/>
        </p:nvSpPr>
        <p:spPr>
          <a:xfrm>
            <a:off x="2989875" y="6479967"/>
            <a:ext cx="4499950" cy="338554"/>
          </a:xfrm>
          <a:prstGeom prst="rect">
            <a:avLst/>
          </a:prstGeom>
          <a:noFill/>
        </p:spPr>
        <p:txBody>
          <a:bodyPr wrap="none" rtlCol="0">
            <a:spAutoFit/>
          </a:bodyPr>
          <a:lstStyle/>
          <a:p>
            <a:r>
              <a:rPr lang="en-US" sz="1600" dirty="0"/>
              <a:t>*Alternatively you can just render the lines as tubes.</a:t>
            </a:r>
          </a:p>
        </p:txBody>
      </p:sp>
    </p:spTree>
    <p:extLst>
      <p:ext uri="{BB962C8B-B14F-4D97-AF65-F5344CB8AC3E}">
        <p14:creationId xmlns:p14="http://schemas.microsoft.com/office/powerpoint/2010/main" val="1773108308"/>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8"/>
            </a:pPr>
            <a:r>
              <a:rPr lang="en-US" dirty="0">
                <a:ea typeface="ＭＳ Ｐゴシック" pitchFamily="-107" charset="-128"/>
              </a:rPr>
              <a:t>Select </a:t>
            </a:r>
            <a:r>
              <a:rPr lang="en-US" dirty="0">
                <a:latin typeface="Verdana"/>
                <a:ea typeface="ＭＳ Ｐゴシック" pitchFamily="-107" charset="-128"/>
                <a:cs typeface="Verdana"/>
              </a:rPr>
              <a:t>StreamTracer1</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Add </a:t>
            </a:r>
            <a:r>
              <a:rPr lang="en-US" dirty="0">
                <a:latin typeface="Verdana"/>
                <a:ea typeface="ＭＳ Ｐゴシック" pitchFamily="-107" charset="-128"/>
                <a:cs typeface="Verdana"/>
              </a:rPr>
              <a:t>Glyph</a:t>
            </a:r>
            <a:r>
              <a:rPr lang="en-US" dirty="0">
                <a:ea typeface="ＭＳ Ｐゴシック" pitchFamily="-107" charset="-128"/>
              </a:rPr>
              <a:t> filter.</a:t>
            </a:r>
          </a:p>
          <a:p>
            <a:pPr marL="781050" indent="-609600" algn="just">
              <a:buFont typeface="+mj-lt"/>
              <a:buAutoNum type="arabicPeriod" startAt="8"/>
            </a:pPr>
            <a:r>
              <a:rPr lang="en-US" dirty="0">
                <a:ea typeface="ＭＳ Ｐゴシック" pitchFamily="-107" charset="-128"/>
              </a:rPr>
              <a:t>Change </a:t>
            </a:r>
            <a:r>
              <a:rPr lang="en-US" dirty="0">
                <a:latin typeface="Verdana"/>
                <a:ea typeface="ＭＳ Ｐゴシック" pitchFamily="-107" charset="-128"/>
                <a:cs typeface="Verdana"/>
              </a:rPr>
              <a:t>Glyph Type</a:t>
            </a:r>
            <a:r>
              <a:rPr lang="en-US" dirty="0">
                <a:ea typeface="ＭＳ Ｐゴシック" pitchFamily="-107" charset="-128"/>
              </a:rPr>
              <a:t> to </a:t>
            </a:r>
            <a:r>
              <a:rPr lang="en-US" dirty="0">
                <a:latin typeface="Verdana"/>
                <a:ea typeface="ＭＳ Ｐゴシック" pitchFamily="-107" charset="-128"/>
                <a:cs typeface="Verdana"/>
              </a:rPr>
              <a:t>Cone</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Change </a:t>
            </a:r>
            <a:r>
              <a:rPr lang="en-US" dirty="0">
                <a:latin typeface="Verdana"/>
                <a:ea typeface="ＭＳ Ｐゴシック" pitchFamily="-107" charset="-128"/>
                <a:cs typeface="Verdana"/>
              </a:rPr>
              <a:t>Orientation Array</a:t>
            </a:r>
            <a:r>
              <a:rPr lang="en-US" dirty="0">
                <a:ea typeface="ＭＳ Ｐゴシック" pitchFamily="-107" charset="-128"/>
              </a:rPr>
              <a:t> to </a:t>
            </a:r>
            <a:r>
              <a:rPr lang="en-US" dirty="0">
                <a:latin typeface="Verdana"/>
                <a:ea typeface="ＭＳ Ｐゴシック" pitchFamily="-107" charset="-128"/>
                <a:cs typeface="Verdana"/>
              </a:rPr>
              <a:t>V</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Change </a:t>
            </a:r>
            <a:r>
              <a:rPr lang="en-US" dirty="0">
                <a:latin typeface="Verdana" panose="020B0604030504040204" pitchFamily="34" charset="0"/>
                <a:ea typeface="Verdana" panose="020B0604030504040204" pitchFamily="34" charset="0"/>
                <a:cs typeface="Verdana" panose="020B0604030504040204" pitchFamily="34" charset="0"/>
              </a:rPr>
              <a:t>Scale Array</a:t>
            </a:r>
            <a:r>
              <a:rPr lang="en-US" dirty="0">
                <a:ea typeface="ＭＳ Ｐゴシック" pitchFamily="-107" charset="-128"/>
              </a:rPr>
              <a:t> to </a:t>
            </a:r>
            <a:r>
              <a:rPr lang="en-US" dirty="0">
                <a:latin typeface="Verdana" panose="020B0604030504040204" pitchFamily="34" charset="0"/>
                <a:ea typeface="Verdana" panose="020B0604030504040204" pitchFamily="34" charset="0"/>
                <a:cs typeface="Verdana" panose="020B0604030504040204" pitchFamily="34" charset="0"/>
              </a:rPr>
              <a:t>V</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Click reset     in </a:t>
            </a:r>
            <a:r>
              <a:rPr lang="en-US" dirty="0">
                <a:latin typeface="Verdana"/>
                <a:ea typeface="ＭＳ Ｐゴシック" pitchFamily="-107" charset="-128"/>
                <a:cs typeface="Verdana"/>
              </a:rPr>
              <a:t>Glyph Data Range</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 </a:t>
            </a:r>
          </a:p>
          <a:p>
            <a:pPr marL="781050" indent="-609600" algn="just">
              <a:buFont typeface="+mj-lt"/>
              <a:buAutoNum type="arabicPeriod" startAt="8"/>
            </a:pPr>
            <a:r>
              <a:rPr lang="en-US" dirty="0">
                <a:ea typeface="ＭＳ Ｐゴシック" pitchFamily="-107" charset="-128"/>
              </a:rPr>
              <a:t>Color by </a:t>
            </a:r>
            <a:r>
              <a:rPr lang="en-US" dirty="0">
                <a:latin typeface="Verdana"/>
                <a:ea typeface="ＭＳ Ｐゴシック" pitchFamily="-107" charset="-128"/>
                <a:cs typeface="Verdana"/>
              </a:rPr>
              <a:t>Temp</a:t>
            </a:r>
            <a:r>
              <a:rPr lang="en-US" dirty="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4495800"/>
            <a:ext cx="465408" cy="465408"/>
          </a:xfrm>
          <a:prstGeom prst="rect">
            <a:avLst/>
          </a:prstGeom>
        </p:spPr>
      </p:pic>
    </p:spTree>
    <p:extLst>
      <p:ext uri="{BB962C8B-B14F-4D97-AF65-F5344CB8AC3E}">
        <p14:creationId xmlns:p14="http://schemas.microsoft.com/office/powerpoint/2010/main" val="1545250969"/>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a:ea typeface="ＭＳ Ｐゴシック" pitchFamily="-107" charset="-128"/>
              </a:rPr>
              <a:t>Where is the air moving the fastest?  Near the disk or away from it?  At the center of the disk or near its edges?</a:t>
            </a:r>
          </a:p>
          <a:p>
            <a:r>
              <a:rPr lang="en-US">
                <a:ea typeface="ＭＳ Ｐゴシック" pitchFamily="-107" charset="-128"/>
              </a:rPr>
              <a:t>Which way is the plate spinning?</a:t>
            </a:r>
          </a:p>
          <a:p>
            <a:r>
              <a:rPr lang="en-US">
                <a:ea typeface="ＭＳ Ｐゴシック" pitchFamily="-107" charset="-128"/>
              </a:rPr>
              <a:t>At the surface of the disk, is air moving toward the center or away from it?</a:t>
            </a:r>
          </a:p>
        </p:txBody>
      </p:sp>
    </p:spTree>
    <p:extLst>
      <p:ext uri="{BB962C8B-B14F-4D97-AF65-F5344CB8AC3E}">
        <p14:creationId xmlns:p14="http://schemas.microsoft.com/office/powerpoint/2010/main" val="126345986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44973207-97B3-467A-B7A1-A2E2FF1E3F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37908457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a:latin typeface="+mn-lt"/>
                </a:rPr>
                <a:t>Swiss National Supercomputing Centre</a:t>
              </a: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a:solidFill>
                    <a:srgbClr val="FFFFFF"/>
                  </a:solidFill>
                  <a:latin typeface="+mn-lt"/>
                </a:rPr>
                <a:t>Jerry Clarke, US Army Research Laboratory</a:t>
              </a: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a:latin typeface="+mn-lt"/>
                </a:rPr>
                <a:t>Renato N. Elias, NACAD/COPPE/UFRJ, Rio de </a:t>
              </a:r>
              <a:r>
                <a:rPr lang="en-US" sz="900" dirty="0" err="1">
                  <a:latin typeface="+mn-lt"/>
                </a:rPr>
                <a:t>Janerio</a:t>
              </a:r>
              <a:r>
                <a:rPr lang="en-US" sz="900" dirty="0">
                  <a:latin typeface="+mn-lt"/>
                </a:rPr>
                <a:t>, Brazil</a:t>
              </a: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a:solidFill>
                    <a:srgbClr val="000000"/>
                  </a:solidFill>
                  <a:latin typeface="+mn-lt"/>
                </a:rPr>
                <a:t>Swiss National Supercomputing Centre</a:t>
              </a: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a:t>Bill </a:t>
              </a:r>
              <a:r>
                <a:rPr lang="en-US" sz="900" dirty="0" err="1"/>
                <a:t>Daughton</a:t>
              </a:r>
              <a:r>
                <a:rPr lang="en-US" sz="900" dirty="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Data Analysis Filters</a:t>
            </a:r>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a:ea typeface="ＭＳ Ｐゴシック" pitchFamily="-107" charset="-128"/>
              </a:rPr>
              <a:t>Extract Selection</a:t>
            </a:r>
          </a:p>
          <a:p>
            <a:pPr>
              <a:lnSpc>
                <a:spcPct val="90000"/>
              </a:lnSpc>
              <a:spcBef>
                <a:spcPct val="100000"/>
              </a:spcBef>
              <a:buFontTx/>
              <a:buNone/>
            </a:pPr>
            <a:r>
              <a:rPr lang="en-US" sz="2800" dirty="0">
                <a:ea typeface="ＭＳ Ｐゴシック" pitchFamily="-107" charset="-128"/>
              </a:rPr>
              <a:t>Plot Global Variables Over Time</a:t>
            </a:r>
          </a:p>
          <a:p>
            <a:pPr>
              <a:lnSpc>
                <a:spcPct val="90000"/>
              </a:lnSpc>
              <a:spcBef>
                <a:spcPct val="100000"/>
              </a:spcBef>
              <a:buFontTx/>
              <a:buNone/>
            </a:pPr>
            <a:r>
              <a:rPr lang="en-US" sz="2800" dirty="0">
                <a:ea typeface="ＭＳ Ｐゴシック" pitchFamily="-107" charset="-128"/>
              </a:rPr>
              <a:t>Plot Over Line</a:t>
            </a:r>
          </a:p>
          <a:p>
            <a:pPr>
              <a:lnSpc>
                <a:spcPct val="90000"/>
              </a:lnSpc>
              <a:spcBef>
                <a:spcPct val="100000"/>
              </a:spcBef>
              <a:buFontTx/>
              <a:buNone/>
            </a:pPr>
            <a:r>
              <a:rPr lang="en-US" sz="2800" dirty="0">
                <a:ea typeface="ＭＳ Ｐゴシック" pitchFamily="-107" charset="-128"/>
              </a:rPr>
              <a:t>Plot Selection Over Time</a:t>
            </a:r>
          </a:p>
          <a:p>
            <a:pPr>
              <a:lnSpc>
                <a:spcPct val="90000"/>
              </a:lnSpc>
              <a:spcBef>
                <a:spcPct val="100000"/>
              </a:spcBef>
              <a:buFontTx/>
              <a:buNone/>
            </a:pPr>
            <a:r>
              <a:rPr lang="en-US" sz="2800" dirty="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1814480150"/>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panose="020B0604030504040204" pitchFamily="34" charset="0"/>
                <a:ea typeface="Verdana" panose="020B0604030504040204" pitchFamily="34" charset="0"/>
                <a:cs typeface="Verdana" panose="020B0604030504040204" pitchFamily="34" charset="0"/>
              </a:rPr>
              <a:t>disk_out_ref.ex2</a:t>
            </a:r>
            <a:r>
              <a:rPr lang="en-US" dirty="0">
                <a:ea typeface="ＭＳ Ｐゴシック" pitchFamily="-107" charset="-128"/>
              </a:rPr>
              <a:t>.  Load all variables.</a:t>
            </a:r>
          </a:p>
          <a:p>
            <a:pPr marL="781050" indent="-609600">
              <a:buFontTx/>
              <a:buAutoNum type="arabicPeriod"/>
            </a:pPr>
            <a:r>
              <a:rPr lang="en-US" dirty="0">
                <a:latin typeface="Verdana"/>
                <a:ea typeface="ＭＳ Ｐゴシック" pitchFamily="-107" charset="-128"/>
                <a:cs typeface="Verdana"/>
              </a:rPr>
              <a:t>Clip</a:t>
            </a:r>
            <a:r>
              <a:rPr lang="en-US" dirty="0">
                <a:ea typeface="ＭＳ Ｐゴシック" pitchFamily="-107" charset="-128"/>
              </a:rPr>
              <a:t>,      uncheck,                   ,</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disk_out_ref.ex2</a:t>
            </a:r>
            <a:r>
              <a:rPr lang="en-US" dirty="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Plot Over Line</a:t>
            </a:r>
            <a:r>
              <a:rPr lang="en-US" dirty="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700093650"/>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extLst>
      <p:ext uri="{BB962C8B-B14F-4D97-AF65-F5344CB8AC3E}">
        <p14:creationId xmlns:p14="http://schemas.microsoft.com/office/powerpoint/2010/main" val="767171824"/>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Placing 3D Line Widget Endpoints</a:t>
            </a:r>
          </a:p>
        </p:txBody>
      </p:sp>
      <p:sp>
        <p:nvSpPr>
          <p:cNvPr id="3" name="Content Placeholder 2"/>
          <p:cNvSpPr>
            <a:spLocks noGrp="1"/>
          </p:cNvSpPr>
          <p:nvPr>
            <p:ph idx="1"/>
          </p:nvPr>
        </p:nvSpPr>
        <p:spPr/>
        <p:txBody>
          <a:bodyPr/>
          <a:lstStyle/>
          <a:p>
            <a:r>
              <a:rPr lang="en-US" sz="2800" dirty="0"/>
              <a:t>Use the </a:t>
            </a:r>
            <a:r>
              <a:rPr lang="en-US" sz="2800" dirty="0">
                <a:latin typeface="Verdana" panose="020B0604030504040204" pitchFamily="34" charset="0"/>
                <a:ea typeface="Verdana" panose="020B0604030504040204" pitchFamily="34" charset="0"/>
                <a:cs typeface="Verdana" panose="020B0604030504040204" pitchFamily="34" charset="0"/>
              </a:rPr>
              <a:t>p</a:t>
            </a:r>
            <a:r>
              <a:rPr lang="en-US" sz="2800" dirty="0"/>
              <a:t> key to place alternating points.</a:t>
            </a:r>
          </a:p>
          <a:p>
            <a:pPr lvl="1"/>
            <a:r>
              <a:rPr lang="en-US" sz="2800" dirty="0" err="1">
                <a:latin typeface="Verdana" panose="020B0604030504040204" pitchFamily="34" charset="0"/>
                <a:ea typeface="Verdana" panose="020B0604030504040204" pitchFamily="34" charset="0"/>
                <a:cs typeface="Verdana" panose="020B0604030504040204" pitchFamily="34" charset="0"/>
              </a:rPr>
              <a:t>Ctrl+p</a:t>
            </a:r>
            <a:r>
              <a:rPr lang="en-US" sz="2800" dirty="0"/>
              <a:t> places at nearest mesh point.</a:t>
            </a:r>
          </a:p>
          <a:p>
            <a:r>
              <a:rPr lang="en-US" sz="2800" dirty="0"/>
              <a:t>Use the </a:t>
            </a:r>
            <a:r>
              <a:rPr lang="en-US" sz="2800" dirty="0">
                <a:latin typeface="Verdana" panose="020B0604030504040204" pitchFamily="34" charset="0"/>
                <a:ea typeface="Verdana" panose="020B0604030504040204" pitchFamily="34" charset="0"/>
                <a:cs typeface="Verdana" panose="020B0604030504040204" pitchFamily="34" charset="0"/>
              </a:rPr>
              <a:t>1</a:t>
            </a:r>
            <a:r>
              <a:rPr lang="en-US" sz="2800" dirty="0"/>
              <a:t> or </a:t>
            </a:r>
            <a:r>
              <a:rPr lang="en-US" sz="2800" dirty="0">
                <a:latin typeface="Verdana" panose="020B0604030504040204" pitchFamily="34" charset="0"/>
                <a:ea typeface="Verdana" panose="020B0604030504040204" pitchFamily="34" charset="0"/>
                <a:cs typeface="Verdana" panose="020B0604030504040204" pitchFamily="34" charset="0"/>
              </a:rPr>
              <a:t>2</a:t>
            </a:r>
            <a:r>
              <a:rPr lang="en-US" sz="2800" dirty="0"/>
              <a:t> key to place the start or end point.</a:t>
            </a:r>
          </a:p>
          <a:p>
            <a:pPr lvl="1"/>
            <a:r>
              <a:rPr lang="en-US" sz="2800" dirty="0">
                <a:latin typeface="Verdana" panose="020B0604030504040204" pitchFamily="34" charset="0"/>
                <a:ea typeface="Verdana" panose="020B0604030504040204" pitchFamily="34" charset="0"/>
                <a:cs typeface="Verdana" panose="020B0604030504040204" pitchFamily="34" charset="0"/>
              </a:rPr>
              <a:t>Ctrl+1</a:t>
            </a:r>
            <a:r>
              <a:rPr lang="en-US" sz="2800" dirty="0"/>
              <a:t> or </a:t>
            </a:r>
            <a:r>
              <a:rPr lang="en-US" sz="2800" dirty="0">
                <a:latin typeface="Verdana" panose="020B0604030504040204" pitchFamily="34" charset="0"/>
                <a:ea typeface="Verdana" panose="020B0604030504040204" pitchFamily="34" charset="0"/>
                <a:cs typeface="Verdana" panose="020B0604030504040204" pitchFamily="34" charset="0"/>
              </a:rPr>
              <a:t>Ctrl+2</a:t>
            </a:r>
            <a:r>
              <a:rPr lang="en-US" sz="2800" dirty="0"/>
              <a:t> places at mesh point.</a:t>
            </a:r>
          </a:p>
          <a:p>
            <a:r>
              <a:rPr lang="en-US" sz="2800" dirty="0"/>
              <a:t>Drag the endpoints.</a:t>
            </a:r>
          </a:p>
          <a:p>
            <a:pPr lvl="1"/>
            <a:r>
              <a:rPr lang="en-US" sz="2800" dirty="0"/>
              <a:t>Use </a:t>
            </a:r>
            <a:r>
              <a:rPr lang="en-US" sz="2800" dirty="0">
                <a:latin typeface="Verdana" panose="020B0604030504040204" pitchFamily="34" charset="0"/>
                <a:ea typeface="Verdana" panose="020B0604030504040204" pitchFamily="34" charset="0"/>
                <a:cs typeface="Verdana" panose="020B0604030504040204" pitchFamily="34" charset="0"/>
              </a:rPr>
              <a:t>x</a:t>
            </a:r>
            <a:r>
              <a:rPr lang="en-US" sz="2800" dirty="0"/>
              <a:t>, </a:t>
            </a:r>
            <a:r>
              <a:rPr lang="en-US" sz="2800" dirty="0">
                <a:latin typeface="Verdana" panose="020B0604030504040204" pitchFamily="34" charset="0"/>
                <a:ea typeface="Verdana" panose="020B0604030504040204" pitchFamily="34" charset="0"/>
                <a:cs typeface="Verdana" panose="020B0604030504040204" pitchFamily="34" charset="0"/>
              </a:rPr>
              <a:t>y</a:t>
            </a:r>
            <a:r>
              <a:rPr lang="en-US" sz="2800" dirty="0"/>
              <a:t>, or </a:t>
            </a:r>
            <a:r>
              <a:rPr lang="en-US" sz="2800" dirty="0">
                <a:latin typeface="Verdana" panose="020B0604030504040204" pitchFamily="34" charset="0"/>
                <a:ea typeface="Verdana" panose="020B0604030504040204" pitchFamily="34" charset="0"/>
                <a:cs typeface="Verdana" panose="020B0604030504040204" pitchFamily="34" charset="0"/>
              </a:rPr>
              <a:t>z</a:t>
            </a:r>
            <a:r>
              <a:rPr lang="en-US" sz="2800" dirty="0"/>
              <a:t> key to constrain to axis.</a:t>
            </a:r>
          </a:p>
          <a:p>
            <a:r>
              <a:rPr lang="en-US" sz="2800" dirty="0"/>
              <a:t>Use widgets in Properties panel</a:t>
            </a:r>
          </a:p>
          <a:p>
            <a:pPr lvl="1"/>
            <a:r>
              <a:rPr lang="en-US" sz="2800" dirty="0"/>
              <a:t>E.g. Use </a:t>
            </a:r>
            <a:r>
              <a:rPr lang="en-US" sz="2800" dirty="0">
                <a:latin typeface="Verdana" panose="020B0604030504040204" pitchFamily="34" charset="0"/>
                <a:ea typeface="Verdana" panose="020B0604030504040204" pitchFamily="34" charset="0"/>
                <a:cs typeface="Verdana" panose="020B0604030504040204" pitchFamily="34" charset="0"/>
              </a:rPr>
              <a:t>Z Axis</a:t>
            </a:r>
            <a:r>
              <a:rPr lang="en-US" sz="2800" dirty="0"/>
              <a:t> button and then edit points to place from (0,0,0) to (0, 0, 10).</a:t>
            </a:r>
          </a:p>
        </p:txBody>
      </p:sp>
    </p:spTree>
    <p:extLst>
      <p:ext uri="{BB962C8B-B14F-4D97-AF65-F5344CB8AC3E}">
        <p14:creationId xmlns:p14="http://schemas.microsoft.com/office/powerpoint/2010/main" val="338208059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latin typeface="Verdana"/>
                <a:ea typeface="ＭＳ Ｐゴシック" pitchFamily="-107" charset="-128"/>
                <a:cs typeface="Verdana"/>
              </a:rPr>
              <a:t>Clip</a:t>
            </a:r>
            <a:r>
              <a:rPr lang="en-US" dirty="0">
                <a:ea typeface="ＭＳ Ｐゴシック" pitchFamily="-107" charset="-128"/>
              </a:rPr>
              <a:t>,      uncheck,                   ,</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disk_out_ref.ex2</a:t>
            </a:r>
            <a:r>
              <a:rPr lang="en-US" dirty="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Plot Over Line</a:t>
            </a:r>
            <a:r>
              <a:rPr lang="en-US" dirty="0">
                <a:ea typeface="ＭＳ Ｐゴシック" pitchFamily="-107" charset="-128"/>
              </a:rPr>
              <a:t> filter.</a:t>
            </a:r>
          </a:p>
          <a:p>
            <a:pPr marL="781050" indent="-609600">
              <a:buFontTx/>
              <a:buAutoNum type="arabicPeriod"/>
            </a:pPr>
            <a:r>
              <a:rPr lang="en-US" dirty="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835493828"/>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a:ea typeface="ＭＳ Ｐゴシック" pitchFamily="-107" charset="-128"/>
              </a:rPr>
              <a:t>Left, middle, right buttons to pan, zoom.</a:t>
            </a:r>
          </a:p>
          <a:p>
            <a:r>
              <a:rPr lang="en-US" dirty="0">
                <a:ea typeface="ＭＳ Ｐゴシック" pitchFamily="-107" charset="-128"/>
              </a:rPr>
              <a:t>Mouse wheel to zoom.</a:t>
            </a:r>
          </a:p>
          <a:p>
            <a:r>
              <a:rPr lang="en-US" dirty="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extLst>
      <p:ext uri="{BB962C8B-B14F-4D97-AF65-F5344CB8AC3E}">
        <p14:creationId xmlns:p14="http://schemas.microsoft.com/office/powerpoint/2010/main" val="613220866"/>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a:ea typeface="ＭＳ Ｐゴシック" pitchFamily="-107" charset="-128"/>
              </a:rPr>
              <a:t>Move them like Views.</a:t>
            </a:r>
          </a:p>
          <a:p>
            <a:r>
              <a:rPr lang="en-US">
                <a:ea typeface="ＭＳ Ｐゴシック" pitchFamily="-107" charset="-128"/>
              </a:rPr>
              <a:t>Save screenshots.</a:t>
            </a:r>
            <a:endParaRPr lang="en-US" dirty="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extLst>
      <p:ext uri="{BB962C8B-B14F-4D97-AF65-F5344CB8AC3E}">
        <p14:creationId xmlns:p14="http://schemas.microsoft.com/office/powerpoint/2010/main" val="766387382"/>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a:ea typeface="ＭＳ Ｐゴシック" pitchFamily="-107" charset="-128"/>
              </a:rPr>
              <a:t>In </a:t>
            </a:r>
            <a:r>
              <a:rPr lang="en-US" dirty="0">
                <a:latin typeface="Verdana"/>
                <a:ea typeface="ＭＳ Ｐゴシック" pitchFamily="-107" charset="-128"/>
                <a:cs typeface="Verdana"/>
              </a:rPr>
              <a:t>Display</a:t>
            </a:r>
            <a:r>
              <a:rPr lang="en-US" dirty="0">
                <a:ea typeface="ＭＳ Ｐゴシック" pitchFamily="-107" charset="-128"/>
              </a:rPr>
              <a:t> section of properties panel, turn off all variables except </a:t>
            </a:r>
            <a:r>
              <a:rPr lang="en-US" dirty="0">
                <a:latin typeface="Verdana"/>
                <a:ea typeface="ＭＳ Ｐゴシック" pitchFamily="-107" charset="-128"/>
                <a:cs typeface="Verdana"/>
              </a:rPr>
              <a:t>Temp</a:t>
            </a:r>
            <a:r>
              <a:rPr lang="en-US" dirty="0">
                <a:ea typeface="ＭＳ Ｐゴシック" pitchFamily="-107" charset="-128"/>
              </a:rPr>
              <a:t> and </a:t>
            </a:r>
            <a:r>
              <a:rPr lang="en-US" dirty="0">
                <a:latin typeface="Verdana"/>
                <a:ea typeface="ＭＳ Ｐゴシック" pitchFamily="-107" charset="-128"/>
                <a:cs typeface="Verdana"/>
              </a:rPr>
              <a:t>Pres</a:t>
            </a:r>
            <a:r>
              <a:rPr lang="en-US" dirty="0">
                <a:ea typeface="ＭＳ Ｐゴシック" pitchFamily="-107" charset="-128"/>
              </a:rPr>
              <a:t>.</a:t>
            </a:r>
          </a:p>
          <a:p>
            <a:pPr marL="685800" indent="-514350">
              <a:buFontTx/>
              <a:buAutoNum type="arabicPeriod"/>
            </a:pPr>
            <a:r>
              <a:rPr lang="en-US" dirty="0">
                <a:ea typeface="ＭＳ Ｐゴシック" pitchFamily="-107" charset="-128"/>
              </a:rPr>
              <a:t>Select </a:t>
            </a:r>
            <a:r>
              <a:rPr lang="en-US" dirty="0" err="1">
                <a:latin typeface="Verdana"/>
                <a:ea typeface="ＭＳ Ｐゴシック" pitchFamily="-107" charset="-128"/>
                <a:cs typeface="Verdana"/>
              </a:rPr>
              <a:t>Pres</a:t>
            </a:r>
            <a:r>
              <a:rPr lang="en-US" dirty="0">
                <a:ea typeface="ＭＳ Ｐゴシック" pitchFamily="-107" charset="-128"/>
              </a:rPr>
              <a:t> in the </a:t>
            </a:r>
            <a:r>
              <a:rPr lang="en-US" dirty="0">
                <a:latin typeface="Verdana"/>
                <a:ea typeface="ＭＳ Ｐゴシック" pitchFamily="-107" charset="-128"/>
                <a:cs typeface="Verdana"/>
              </a:rPr>
              <a:t>Display</a:t>
            </a:r>
            <a:r>
              <a:rPr lang="en-US" dirty="0">
                <a:ea typeface="ＭＳ Ｐゴシック" pitchFamily="-107" charset="-128"/>
              </a:rPr>
              <a:t> options.</a:t>
            </a:r>
          </a:p>
          <a:p>
            <a:pPr marL="685800" indent="-51435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Chart Axis</a:t>
            </a:r>
            <a:r>
              <a:rPr lang="en-US" dirty="0">
                <a:ea typeface="ＭＳ Ｐゴシック" pitchFamily="-107" charset="-128"/>
              </a:rPr>
              <a:t> to            </a:t>
            </a:r>
            <a:r>
              <a:rPr lang="en-US" dirty="0">
                <a:latin typeface="Verdana"/>
                <a:ea typeface="ＭＳ Ｐゴシック" pitchFamily="-107" charset="-128"/>
                <a:cs typeface="Verdana"/>
              </a:rPr>
              <a:t>Bottom – Right</a:t>
            </a:r>
            <a:r>
              <a:rPr lang="en-US" dirty="0">
                <a:ea typeface="ＭＳ Ｐゴシック" pitchFamily="-107" charset="-128"/>
              </a:rPr>
              <a:t>.</a:t>
            </a:r>
          </a:p>
          <a:p>
            <a:pPr marL="685800" indent="-514350">
              <a:buFontTx/>
              <a:buAutoNum type="arabicPeriod"/>
            </a:pPr>
            <a:r>
              <a:rPr lang="en-US" dirty="0">
                <a:ea typeface="ＭＳ Ｐゴシック" pitchFamily="-107" charset="-128"/>
              </a:rPr>
              <a:t>Verify the relationship between temperature and pressure.</a:t>
            </a:r>
          </a:p>
        </p:txBody>
      </p:sp>
    </p:spTree>
    <p:extLst>
      <p:ext uri="{BB962C8B-B14F-4D97-AF65-F5344CB8AC3E}">
        <p14:creationId xmlns:p14="http://schemas.microsoft.com/office/powerpoint/2010/main" val="191366171"/>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disk_out_ref.ex2</a:t>
            </a:r>
            <a:r>
              <a:rPr lang="en-US" dirty="0">
                <a:ea typeface="ＭＳ Ｐゴシック" pitchFamily="-107" charset="-128"/>
              </a:rPr>
              <a:t>.</a:t>
            </a:r>
          </a:p>
          <a:p>
            <a:pPr marL="781050" indent="-609600">
              <a:buFontTx/>
              <a:buAutoNum type="arabicPeriod"/>
            </a:pPr>
            <a:r>
              <a:rPr lang="en-US" dirty="0">
                <a:latin typeface="Verdana"/>
                <a:ea typeface="ＭＳ Ｐゴシック" pitchFamily="-107" charset="-128"/>
                <a:cs typeface="Verdana"/>
              </a:rPr>
              <a:t>Filters</a:t>
            </a:r>
            <a:r>
              <a:rPr lang="en-US" dirty="0">
                <a:ea typeface="ＭＳ Ｐゴシック" pitchFamily="-107" charset="-128"/>
              </a:rPr>
              <a:t> → </a:t>
            </a:r>
            <a:r>
              <a:rPr lang="en-US" dirty="0">
                <a:latin typeface="Verdana"/>
                <a:ea typeface="ＭＳ Ｐゴシック" pitchFamily="-107" charset="-128"/>
                <a:cs typeface="Verdana"/>
              </a:rPr>
              <a:t>Data Analysis</a:t>
            </a:r>
            <a:r>
              <a:rPr lang="en-US" dirty="0">
                <a:ea typeface="ＭＳ Ｐゴシック" pitchFamily="-107" charset="-128"/>
              </a:rPr>
              <a:t> → </a:t>
            </a:r>
            <a:r>
              <a:rPr lang="en-US" dirty="0">
                <a:latin typeface="Verdana"/>
                <a:ea typeface="ＭＳ Ｐゴシック" pitchFamily="-107" charset="-128"/>
                <a:cs typeface="Verdana"/>
              </a:rPr>
              <a:t>Histogram</a:t>
            </a: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Input Array</a:t>
            </a:r>
            <a:r>
              <a:rPr lang="en-US" dirty="0">
                <a:ea typeface="ＭＳ Ｐゴシック" pitchFamily="-107" charset="-128"/>
              </a:rPr>
              <a:t> to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extLst>
      <p:ext uri="{BB962C8B-B14F-4D97-AF65-F5344CB8AC3E}">
        <p14:creationId xmlns:p14="http://schemas.microsoft.com/office/powerpoint/2010/main" val="1844187925"/>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8612E868-5B80-4954-AE9E-3C0BAAB75A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6447572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a:ea typeface="ＭＳ Ｐゴシック" pitchFamily="-107" charset="-128"/>
              </a:rPr>
              <a:t>Used by academic, government, and commercial institutions worldwide.</a:t>
            </a:r>
          </a:p>
          <a:p>
            <a:r>
              <a:rPr lang="en-US" dirty="0">
                <a:ea typeface="ＭＳ Ｐゴシック" pitchFamily="-107" charset="-128"/>
              </a:rPr>
              <a:t>Downloaded ~135K times per year.</a:t>
            </a:r>
          </a:p>
          <a:p>
            <a:r>
              <a:rPr lang="en-US" dirty="0" err="1">
                <a:ea typeface="ＭＳ Ｐゴシック" pitchFamily="-107" charset="-128"/>
              </a:rPr>
              <a:t>HPCwire</a:t>
            </a:r>
            <a:r>
              <a:rPr lang="en-US" dirty="0">
                <a:ea typeface="ＭＳ Ｐゴシック" pitchFamily="-107" charset="-128"/>
              </a:rPr>
              <a:t> Editors’ Choice 2010/2016 and </a:t>
            </a:r>
            <a:r>
              <a:rPr lang="en-US" dirty="0" err="1">
                <a:ea typeface="ＭＳ Ｐゴシック" pitchFamily="-107" charset="-128"/>
              </a:rPr>
              <a:t>HPCwire</a:t>
            </a:r>
            <a:r>
              <a:rPr lang="en-US" dirty="0">
                <a:ea typeface="ＭＳ Ｐゴシック" pitchFamily="-107" charset="-128"/>
              </a:rPr>
              <a:t> Readers’ Choice 2010/2012/2015 Awards for Best Visualization Product or Technology.</a:t>
            </a:r>
          </a:p>
          <a:p>
            <a:endParaRPr lang="en-US" dirty="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4054137163"/>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a:ea typeface="ＭＳ Ｐゴシック" pitchFamily="-107" charset="-128"/>
              </a:rPr>
              <a:t>Volume Rendering</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Change variable viewed to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representation to </a:t>
            </a:r>
            <a:r>
              <a:rPr lang="en-US" dirty="0">
                <a:latin typeface="Verdana"/>
                <a:ea typeface="ＭＳ Ｐゴシック" pitchFamily="-107" charset="-128"/>
                <a:cs typeface="Verdana"/>
              </a:rPr>
              <a:t>Volume</a:t>
            </a:r>
            <a:r>
              <a:rPr lang="en-US" dirty="0">
                <a:ea typeface="ＭＳ Ｐゴシック" pitchFamily="-107" charset="-128"/>
              </a:rPr>
              <a:t>.</a:t>
            </a:r>
          </a:p>
          <a:p>
            <a:pPr marL="781050" indent="-609600">
              <a:buFontTx/>
              <a:buAutoNum type="arabicPeriod"/>
            </a:pPr>
            <a:r>
              <a:rPr lang="en-US" dirty="0">
                <a:ea typeface="ＭＳ Ｐゴシック" pitchFamily="-107" charset="-128"/>
              </a:rPr>
              <a:t>In the </a:t>
            </a:r>
            <a:r>
              <a:rPr lang="en-US" dirty="0">
                <a:latin typeface="Verdana" panose="020B0604030504040204" pitchFamily="34" charset="0"/>
                <a:ea typeface="Verdana" panose="020B0604030504040204" pitchFamily="34" charset="0"/>
                <a:cs typeface="Verdana" panose="020B0604030504040204" pitchFamily="34" charset="0"/>
              </a:rPr>
              <a:t>Are you Sure</a:t>
            </a:r>
            <a:r>
              <a:rPr lang="en-US" dirty="0">
                <a:ea typeface="ＭＳ Ｐゴシック" pitchFamily="-107" charset="-128"/>
              </a:rPr>
              <a:t> dialog box, click </a:t>
            </a:r>
            <a:r>
              <a:rPr lang="en-US" dirty="0">
                <a:latin typeface="Verdana" panose="020B0604030504040204" pitchFamily="34" charset="0"/>
                <a:ea typeface="Verdana" panose="020B0604030504040204" pitchFamily="34" charset="0"/>
                <a:cs typeface="Verdana" panose="020B0604030504040204" pitchFamily="34" charset="0"/>
              </a:rPr>
              <a:t>Yes</a:t>
            </a:r>
            <a:r>
              <a:rPr lang="en-US" dirty="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061048711"/>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a:ea typeface="ＭＳ Ｐゴシック" pitchFamily="-107" charset="-128"/>
              </a:rPr>
              <a:t>Volume Rendering +</a:t>
            </a:r>
            <a:br>
              <a:rPr lang="en-US" dirty="0">
                <a:ea typeface="ＭＳ Ｐゴシック" pitchFamily="-107" charset="-128"/>
              </a:rPr>
            </a:br>
            <a:r>
              <a:rPr lang="en-US" dirty="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Change variable viewed to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representation to </a:t>
            </a:r>
            <a:r>
              <a:rPr lang="en-US" dirty="0">
                <a:latin typeface="Verdana"/>
                <a:ea typeface="ＭＳ Ｐゴシック" pitchFamily="-107" charset="-128"/>
                <a:cs typeface="Verdana"/>
              </a:rPr>
              <a:t>Volume</a:t>
            </a:r>
            <a:r>
              <a:rPr lang="en-US" dirty="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Stream 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a:latin typeface="Verdana"/>
                <a:ea typeface="ＭＳ Ｐゴシック" pitchFamily="-107" charset="-128"/>
                <a:cs typeface="Verdana"/>
              </a:rPr>
              <a:t>Tubes</a:t>
            </a:r>
            <a:r>
              <a:rPr lang="en-US" dirty="0">
                <a:ea typeface="ＭＳ Ｐゴシック" pitchFamily="-107" charset="-128"/>
              </a:rPr>
              <a:t> and </a:t>
            </a:r>
            <a:r>
              <a:rPr lang="en-US" dirty="0">
                <a:latin typeface="Verdana"/>
                <a:ea typeface="ＭＳ Ｐゴシック" pitchFamily="-107" charset="-128"/>
                <a:cs typeface="Verdana"/>
              </a:rPr>
              <a:t>Glyphs</a:t>
            </a:r>
            <a:r>
              <a:rPr lang="en-US" dirty="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111500170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extLst>
      <p:ext uri="{BB962C8B-B14F-4D97-AF65-F5344CB8AC3E}">
        <p14:creationId xmlns:p14="http://schemas.microsoft.com/office/powerpoint/2010/main" val="1196358039"/>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Modify Transfer Function</a:t>
            </a:r>
          </a:p>
        </p:txBody>
      </p:sp>
      <p:sp>
        <p:nvSpPr>
          <p:cNvPr id="3" name="Content Placeholder 2"/>
          <p:cNvSpPr>
            <a:spLocks noGrp="1"/>
          </p:cNvSpPr>
          <p:nvPr>
            <p:ph idx="1"/>
          </p:nvPr>
        </p:nvSpPr>
        <p:spPr/>
        <p:txBody>
          <a:bodyPr/>
          <a:lstStyle/>
          <a:p>
            <a:pPr marL="685800" indent="-514350">
              <a:buFont typeface="+mj-lt"/>
              <a:buAutoNum type="arabicPeriod"/>
            </a:pPr>
            <a:r>
              <a:rPr lang="en-US" dirty="0"/>
              <a:t>Select disk_out_ref.ex2.</a:t>
            </a:r>
          </a:p>
          <a:p>
            <a:pPr marL="685800" indent="-514350">
              <a:buFont typeface="+mj-lt"/>
              <a:buAutoNum type="arabicPeriod"/>
            </a:pPr>
            <a:r>
              <a:rPr lang="en-US" dirty="0"/>
              <a:t>Click Edit Color Map       .</a:t>
            </a:r>
          </a:p>
          <a:p>
            <a:pPr marL="685800" indent="-514350">
              <a:buFont typeface="+mj-lt"/>
              <a:buAutoNum type="arabicPeriod"/>
            </a:pPr>
            <a:r>
              <a:rPr lang="en-US" dirty="0"/>
              <a:t>Click Choose preset      .</a:t>
            </a:r>
          </a:p>
          <a:p>
            <a:pPr marL="685800" indent="-514350">
              <a:buFont typeface="+mj-lt"/>
              <a:buAutoNum type="arabicPeriod"/>
            </a:pPr>
            <a:r>
              <a:rPr lang="en-US" dirty="0"/>
              <a:t>Select </a:t>
            </a:r>
            <a:r>
              <a:rPr lang="en-US" dirty="0">
                <a:latin typeface="Verdana"/>
                <a:cs typeface="Verdana"/>
              </a:rPr>
              <a:t>Black-Body Radiation</a:t>
            </a:r>
            <a:r>
              <a:rPr lang="en-US" dirty="0"/>
              <a:t>. </a:t>
            </a:r>
            <a:r>
              <a:rPr lang="en-US" dirty="0">
                <a:latin typeface="Verdana"/>
                <a:cs typeface="Verdana"/>
              </a:rPr>
              <a:t>Apply</a:t>
            </a:r>
            <a:r>
              <a:rPr lang="en-US" dirty="0"/>
              <a:t>. </a:t>
            </a:r>
            <a:r>
              <a:rPr lang="en-US" dirty="0">
                <a:latin typeface="Verdana"/>
                <a:cs typeface="Verdana"/>
              </a:rPr>
              <a:t>Close</a:t>
            </a:r>
            <a:r>
              <a:rPr lang="en-US" dirty="0"/>
              <a:t>.</a:t>
            </a:r>
          </a:p>
          <a:p>
            <a:pPr marL="685800" indent="-514350">
              <a:buFont typeface="+mj-lt"/>
              <a:buAutoNum type="arabicPeriod"/>
            </a:pPr>
            <a:r>
              <a:rPr lang="en-US" dirty="0"/>
              <a:t>Try adding and changing control points.</a:t>
            </a:r>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595617081"/>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huttleRainbow.png"/>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sp>
        <p:nvSpPr>
          <p:cNvPr id="2" name="Title 1"/>
          <p:cNvSpPr>
            <a:spLocks noGrp="1"/>
          </p:cNvSpPr>
          <p:nvPr>
            <p:ph type="title"/>
          </p:nvPr>
        </p:nvSpPr>
        <p:spPr>
          <a:xfrm>
            <a:off x="685800" y="228600"/>
            <a:ext cx="7772400" cy="685800"/>
          </a:xfrm>
        </p:spPr>
        <p:txBody>
          <a:bodyPr/>
          <a:lstStyle/>
          <a:p>
            <a:r>
              <a:rPr lang="en-US" dirty="0"/>
              <a:t>Rainbow Colors: Never Use Them</a:t>
            </a:r>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a:t>Pros:</a:t>
            </a:r>
          </a:p>
          <a:p>
            <a:r>
              <a:rPr lang="en-US" dirty="0"/>
              <a:t>Pretty</a:t>
            </a:r>
          </a:p>
          <a:p>
            <a:r>
              <a:rPr lang="en-US" dirty="0"/>
              <a:t>Good dynamic range</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a:t>Cons:</a:t>
            </a:r>
          </a:p>
          <a:p>
            <a:r>
              <a:rPr lang="en-US" dirty="0"/>
              <a:t>Garish</a:t>
            </a:r>
          </a:p>
          <a:p>
            <a:r>
              <a:rPr lang="en-US" dirty="0"/>
              <a:t>Bad for color blindness</a:t>
            </a:r>
          </a:p>
          <a:p>
            <a:r>
              <a:rPr lang="en-US" dirty="0"/>
              <a:t>No implicit order</a:t>
            </a:r>
          </a:p>
          <a:p>
            <a:r>
              <a:rPr lang="en-US" dirty="0"/>
              <a:t>Not perceptually even</a:t>
            </a:r>
          </a:p>
        </p:txBody>
      </p:sp>
      <p:pic>
        <p:nvPicPr>
          <p:cNvPr id="3" name="Picture 2" desc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Tree>
    <p:extLst>
      <p:ext uri="{BB962C8B-B14F-4D97-AF65-F5344CB8AC3E}">
        <p14:creationId xmlns:p14="http://schemas.microsoft.com/office/powerpoint/2010/main" val="30825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a:t>Rainbow: Color Deficiencies</a:t>
            </a:r>
          </a:p>
        </p:txBody>
      </p:sp>
      <p:pic>
        <p:nvPicPr>
          <p:cNvPr id="4" name="Picture 3" descr="RainbowDeuteran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5" name="Picture 4" descr="ShuttleRainbowDeuterano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pic>
        <p:nvPicPr>
          <p:cNvPr id="6" name="Picture 5" descr="MapRainbowDeuterano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697" y="1828800"/>
            <a:ext cx="4830303" cy="3200400"/>
          </a:xfrm>
          <a:prstGeom prst="rect">
            <a:avLst/>
          </a:prstGeom>
        </p:spPr>
      </p:pic>
      <p:pic>
        <p:nvPicPr>
          <p:cNvPr id="7" name="Picture 6" descr="MapRainbo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4939470"/>
            <a:ext cx="2895600" cy="1918530"/>
          </a:xfrm>
          <a:prstGeom prst="rect">
            <a:avLst/>
          </a:prstGeom>
        </p:spPr>
      </p:pic>
    </p:spTree>
    <p:extLst>
      <p:ext uri="{BB962C8B-B14F-4D97-AF65-F5344CB8AC3E}">
        <p14:creationId xmlns:p14="http://schemas.microsoft.com/office/powerpoint/2010/main" val="3093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a:t>Rainbow: Implicit Ordering</a:t>
            </a:r>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
        <p:nvSpPr>
          <p:cNvPr id="4" name="Oval 3"/>
          <p:cNvSpPr>
            <a:spLocks noChangeAspect="1"/>
          </p:cNvSpPr>
          <p:nvPr/>
        </p:nvSpPr>
        <p:spPr>
          <a:xfrm>
            <a:off x="457200" y="39624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372474" y="39624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87748" y="396240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03022" y="39624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18296" y="39624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33570" y="39624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48105" y="2514600"/>
            <a:ext cx="685800" cy="685800"/>
          </a:xfrm>
          <a:prstGeom prst="ellipse">
            <a:avLst/>
          </a:prstGeom>
          <a:solidFill>
            <a:srgbClr val="000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363379" y="2514600"/>
            <a:ext cx="685800" cy="685800"/>
          </a:xfrm>
          <a:prstGeom prst="ellipse">
            <a:avLst/>
          </a:prstGeom>
          <a:solidFill>
            <a:srgbClr val="333333"/>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78653" y="2514600"/>
            <a:ext cx="685800" cy="685800"/>
          </a:xfrm>
          <a:prstGeom prst="ellipse">
            <a:avLst/>
          </a:prstGeom>
          <a:solidFill>
            <a:srgbClr val="666666"/>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193927" y="2514600"/>
            <a:ext cx="685800" cy="685800"/>
          </a:xfrm>
          <a:prstGeom prst="ellipse">
            <a:avLst/>
          </a:prstGeom>
          <a:solidFill>
            <a:srgbClr val="999999"/>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109201" y="2514600"/>
            <a:ext cx="685800" cy="685800"/>
          </a:xfrm>
          <a:prstGeom prst="ellipse">
            <a:avLst/>
          </a:prstGeom>
          <a:solidFill>
            <a:srgbClr val="CCCCCC"/>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24475" y="2514600"/>
            <a:ext cx="685800" cy="685800"/>
          </a:xfrm>
          <a:prstGeom prst="ellipse">
            <a:avLst/>
          </a:prstGeom>
          <a:solidFill>
            <a:srgbClr val="FF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1372474" y="48768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87748" y="48768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4475" y="489737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3022" y="48768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109201" y="48768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8105" y="48768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109201" y="5792271"/>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00364" y="57912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33570" y="5792271"/>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9815" y="57912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363379" y="57912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48105" y="57912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010400" y="2354293"/>
            <a:ext cx="835761" cy="1015663"/>
          </a:xfrm>
          <a:prstGeom prst="rect">
            <a:avLst/>
          </a:prstGeom>
          <a:noFill/>
        </p:spPr>
        <p:txBody>
          <a:bodyPr wrap="none" rtlCol="0">
            <a:spAutoFit/>
          </a:bodyPr>
          <a:lstStyle/>
          <a:p>
            <a:r>
              <a:rPr lang="en-US" sz="6000" dirty="0">
                <a:latin typeface="Zapf Dingbats"/>
                <a:ea typeface="Zapf Dingbats"/>
                <a:cs typeface="Zapf Dingbats"/>
                <a:sym typeface="Zapf Dingbats"/>
              </a:rPr>
              <a:t>✔</a:t>
            </a:r>
            <a:endParaRPr lang="en-US" sz="6000" dirty="0"/>
          </a:p>
        </p:txBody>
      </p:sp>
      <p:sp>
        <p:nvSpPr>
          <p:cNvPr id="29" name="TextBox 28"/>
          <p:cNvSpPr txBox="1"/>
          <p:nvPr/>
        </p:nvSpPr>
        <p:spPr>
          <a:xfrm>
            <a:off x="7162800" y="4648200"/>
            <a:ext cx="633507" cy="1015663"/>
          </a:xfrm>
          <a:prstGeom prst="rect">
            <a:avLst/>
          </a:prstGeom>
          <a:noFill/>
        </p:spPr>
        <p:txBody>
          <a:bodyPr wrap="none" rtlCol="0">
            <a:spAutoFit/>
          </a:bodyPr>
          <a:lstStyle/>
          <a:p>
            <a:r>
              <a:rPr lang="en-US" sz="6000" dirty="0">
                <a:latin typeface="Zapf Dingbats"/>
                <a:ea typeface="Zapf Dingbats"/>
                <a:cs typeface="Zapf Dingbats"/>
                <a:sym typeface="Zapf Dingbats"/>
              </a:rPr>
              <a:t>✗</a:t>
            </a:r>
            <a:endParaRPr lang="en-US" sz="6000" dirty="0"/>
          </a:p>
        </p:txBody>
      </p:sp>
    </p:spTree>
    <p:extLst>
      <p:ext uri="{BB962C8B-B14F-4D97-AF65-F5344CB8AC3E}">
        <p14:creationId xmlns:p14="http://schemas.microsoft.com/office/powerpoint/2010/main" val="391270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a:t>Rainbow: Implicit Ordering</a:t>
            </a:r>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descr="Orde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8079"/>
            <a:ext cx="4572000" cy="3278964"/>
          </a:xfrm>
          <a:prstGeom prst="rect">
            <a:avLst/>
          </a:prstGeom>
          <a:ln>
            <a:solidFill>
              <a:schemeClr val="bg1"/>
            </a:solidFill>
          </a:ln>
        </p:spPr>
      </p:pic>
      <p:pic>
        <p:nvPicPr>
          <p:cNvPr id="5" name="Picture 4" descr="OrderCoolWa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508079"/>
            <a:ext cx="4572000" cy="3278964"/>
          </a:xfrm>
          <a:prstGeom prst="rect">
            <a:avLst/>
          </a:prstGeom>
          <a:ln>
            <a:solidFill>
              <a:srgbClr val="000000"/>
            </a:solidFill>
          </a:ln>
        </p:spPr>
      </p:pic>
    </p:spTree>
    <p:extLst>
      <p:ext uri="{BB962C8B-B14F-4D97-AF65-F5344CB8AC3E}">
        <p14:creationId xmlns:p14="http://schemas.microsoft.com/office/powerpoint/2010/main" val="138359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794"/>
          </a:xfrm>
        </p:spPr>
        <p:txBody>
          <a:bodyPr/>
          <a:lstStyle/>
          <a:p>
            <a:r>
              <a:rPr lang="en-US" dirty="0"/>
              <a:t>Rainbow: Perceptually Uneven</a:t>
            </a:r>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p:cNvPicPr>
            <a:picLocks noChangeAspect="1"/>
          </p:cNvPicPr>
          <p:nvPr/>
        </p:nvPicPr>
        <p:blipFill>
          <a:blip r:embed="rId3"/>
          <a:stretch>
            <a:fillRect/>
          </a:stretch>
        </p:blipFill>
        <p:spPr>
          <a:xfrm>
            <a:off x="2401534" y="2517068"/>
            <a:ext cx="4340932" cy="4340932"/>
          </a:xfrm>
          <a:prstGeom prst="rect">
            <a:avLst/>
          </a:prstGeom>
        </p:spPr>
      </p:pic>
      <p:sp>
        <p:nvSpPr>
          <p:cNvPr id="5" name="Right Brace 4"/>
          <p:cNvSpPr/>
          <p:nvPr/>
        </p:nvSpPr>
        <p:spPr>
          <a:xfrm rot="5400000">
            <a:off x="8668327" y="1657927"/>
            <a:ext cx="304800" cy="64654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rot="5400000">
            <a:off x="7930572" y="1587501"/>
            <a:ext cx="304800" cy="78739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rot="5400000">
            <a:off x="7063508" y="1507838"/>
            <a:ext cx="304800" cy="946727"/>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rot="5400000">
            <a:off x="4638963" y="30022"/>
            <a:ext cx="304800" cy="3902362"/>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rot="5400000">
            <a:off x="2341418" y="1634834"/>
            <a:ext cx="304800" cy="69272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5400000">
            <a:off x="921326" y="907476"/>
            <a:ext cx="304800" cy="214745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49938" y="2156695"/>
            <a:ext cx="599330" cy="369332"/>
          </a:xfrm>
          <a:prstGeom prst="rect">
            <a:avLst/>
          </a:prstGeom>
          <a:noFill/>
        </p:spPr>
        <p:txBody>
          <a:bodyPr wrap="none" rtlCol="0">
            <a:spAutoFit/>
          </a:bodyPr>
          <a:lstStyle/>
          <a:p>
            <a:r>
              <a:rPr lang="en-US" dirty="0"/>
              <a:t>Blue</a:t>
            </a:r>
          </a:p>
        </p:txBody>
      </p:sp>
      <p:sp>
        <p:nvSpPr>
          <p:cNvPr id="12" name="TextBox 11"/>
          <p:cNvSpPr txBox="1"/>
          <p:nvPr/>
        </p:nvSpPr>
        <p:spPr>
          <a:xfrm>
            <a:off x="2147454" y="2156695"/>
            <a:ext cx="644077" cy="369332"/>
          </a:xfrm>
          <a:prstGeom prst="rect">
            <a:avLst/>
          </a:prstGeom>
          <a:noFill/>
        </p:spPr>
        <p:txBody>
          <a:bodyPr wrap="none" rtlCol="0">
            <a:spAutoFit/>
          </a:bodyPr>
          <a:lstStyle/>
          <a:p>
            <a:r>
              <a:rPr lang="en-US" dirty="0"/>
              <a:t>Cyan</a:t>
            </a:r>
          </a:p>
        </p:txBody>
      </p:sp>
      <p:sp>
        <p:nvSpPr>
          <p:cNvPr id="13" name="TextBox 12"/>
          <p:cNvSpPr txBox="1"/>
          <p:nvPr/>
        </p:nvSpPr>
        <p:spPr>
          <a:xfrm>
            <a:off x="4363927" y="2156695"/>
            <a:ext cx="761747" cy="369332"/>
          </a:xfrm>
          <a:prstGeom prst="rect">
            <a:avLst/>
          </a:prstGeom>
          <a:noFill/>
        </p:spPr>
        <p:txBody>
          <a:bodyPr wrap="none" rtlCol="0">
            <a:spAutoFit/>
          </a:bodyPr>
          <a:lstStyle/>
          <a:p>
            <a:r>
              <a:rPr lang="en-US" dirty="0"/>
              <a:t>Green</a:t>
            </a:r>
          </a:p>
        </p:txBody>
      </p:sp>
      <p:sp>
        <p:nvSpPr>
          <p:cNvPr id="14" name="TextBox 13"/>
          <p:cNvSpPr txBox="1"/>
          <p:nvPr/>
        </p:nvSpPr>
        <p:spPr>
          <a:xfrm>
            <a:off x="6821618" y="2133604"/>
            <a:ext cx="804690" cy="369332"/>
          </a:xfrm>
          <a:prstGeom prst="rect">
            <a:avLst/>
          </a:prstGeom>
          <a:noFill/>
        </p:spPr>
        <p:txBody>
          <a:bodyPr wrap="none" rtlCol="0">
            <a:spAutoFit/>
          </a:bodyPr>
          <a:lstStyle/>
          <a:p>
            <a:r>
              <a:rPr lang="en-US" dirty="0"/>
              <a:t>Yellow</a:t>
            </a:r>
          </a:p>
        </p:txBody>
      </p:sp>
      <p:sp>
        <p:nvSpPr>
          <p:cNvPr id="15" name="TextBox 14"/>
          <p:cNvSpPr txBox="1"/>
          <p:nvPr/>
        </p:nvSpPr>
        <p:spPr>
          <a:xfrm>
            <a:off x="7654637" y="2156695"/>
            <a:ext cx="873331" cy="369332"/>
          </a:xfrm>
          <a:prstGeom prst="rect">
            <a:avLst/>
          </a:prstGeom>
          <a:noFill/>
        </p:spPr>
        <p:txBody>
          <a:bodyPr wrap="none" rtlCol="0">
            <a:spAutoFit/>
          </a:bodyPr>
          <a:lstStyle/>
          <a:p>
            <a:r>
              <a:rPr lang="en-US" dirty="0"/>
              <a:t>Orange</a:t>
            </a:r>
          </a:p>
        </p:txBody>
      </p:sp>
      <p:sp>
        <p:nvSpPr>
          <p:cNvPr id="16" name="TextBox 15"/>
          <p:cNvSpPr txBox="1"/>
          <p:nvPr/>
        </p:nvSpPr>
        <p:spPr>
          <a:xfrm>
            <a:off x="8597869" y="2156695"/>
            <a:ext cx="546131" cy="369332"/>
          </a:xfrm>
          <a:prstGeom prst="rect">
            <a:avLst/>
          </a:prstGeom>
          <a:noFill/>
        </p:spPr>
        <p:txBody>
          <a:bodyPr wrap="none" rtlCol="0">
            <a:spAutoFit/>
          </a:bodyPr>
          <a:lstStyle/>
          <a:p>
            <a:r>
              <a:rPr lang="en-US" dirty="0"/>
              <a:t>Red</a:t>
            </a:r>
          </a:p>
        </p:txBody>
      </p:sp>
    </p:spTree>
    <p:extLst>
      <p:ext uri="{BB962C8B-B14F-4D97-AF65-F5344CB8AC3E}">
        <p14:creationId xmlns:p14="http://schemas.microsoft.com/office/powerpoint/2010/main" val="4566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Ranges</a:t>
            </a:r>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usage:</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p>
          <a:p>
            <a:pPr lvl="1"/>
            <a:r>
              <a:rPr lang="en-US" dirty="0"/>
              <a:t>6.33 billion unstructured cells in Catalyst (2016).</a:t>
            </a:r>
          </a:p>
        </p:txBody>
      </p:sp>
    </p:spTree>
    <p:extLst>
      <p:ext uri="{BB962C8B-B14F-4D97-AF65-F5344CB8AC3E}">
        <p14:creationId xmlns:p14="http://schemas.microsoft.com/office/powerpoint/2010/main" val="3192643483"/>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 name="Picture 1" descr="Map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4680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MapSatu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1677093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6" name="Graphic 5">
            <a:extLst>
              <a:ext uri="{FF2B5EF4-FFF2-40B4-BE49-F238E27FC236}">
                <a16:creationId xmlns:a16="http://schemas.microsoft.com/office/drawing/2014/main" id="{CD8AC5ED-D268-463F-B7D3-07DA148C76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3314700"/>
            <a:ext cx="914400" cy="914400"/>
          </a:xfrm>
          <a:prstGeom prst="rect">
            <a:avLst/>
          </a:prstGeom>
        </p:spPr>
      </p:pic>
    </p:spTree>
    <p:extLst>
      <p:ext uri="{BB962C8B-B14F-4D97-AF65-F5344CB8AC3E}">
        <p14:creationId xmlns:p14="http://schemas.microsoft.com/office/powerpoint/2010/main" val="2625787894"/>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the file </a:t>
            </a:r>
            <a:r>
              <a:rPr lang="en-US" dirty="0">
                <a:latin typeface="Verdana"/>
                <a:ea typeface="ＭＳ Ｐゴシック" pitchFamily="-107" charset="-128"/>
                <a:cs typeface="Verdana"/>
              </a:rPr>
              <a:t>can.ex2</a:t>
            </a:r>
            <a:r>
              <a:rPr lang="en-US" dirty="0">
                <a:ea typeface="ＭＳ Ｐゴシック" pitchFamily="-107" charset="-128"/>
              </a:rPr>
              <a:t>.</a:t>
            </a:r>
          </a:p>
          <a:p>
            <a:pPr marL="781050" indent="-609600">
              <a:buFontTx/>
              <a:buAutoNum type="arabicPeriod"/>
            </a:pPr>
            <a:r>
              <a:rPr lang="en-US" dirty="0">
                <a:ea typeface="ＭＳ Ｐゴシック" pitchFamily="-107" charset="-128"/>
              </a:rPr>
              <a:t>Select all variables.</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extLst>
      <p:ext uri="{BB962C8B-B14F-4D97-AF65-F5344CB8AC3E}">
        <p14:creationId xmlns:p14="http://schemas.microsoft.com/office/powerpoint/2010/main" val="1717708228"/>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extLst>
      <p:ext uri="{BB962C8B-B14F-4D97-AF65-F5344CB8AC3E}">
        <p14:creationId xmlns:p14="http://schemas.microsoft.com/office/powerpoint/2010/main" val="2118358392"/>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Go to first time step.</a:t>
            </a:r>
          </a:p>
          <a:p>
            <a:pPr marL="781050" indent="-609600">
              <a:buFontTx/>
              <a:buAutoNum type="arabicPeriod"/>
            </a:pPr>
            <a:r>
              <a:rPr lang="en-US" dirty="0">
                <a:ea typeface="ＭＳ Ｐゴシック" pitchFamily="-107" charset="-128"/>
              </a:rPr>
              <a:t>Color by EQPS variable.</a:t>
            </a:r>
          </a:p>
          <a:p>
            <a:pPr marL="781050" indent="-609600">
              <a:buFontTx/>
              <a:buAutoNum type="arabicPeriod"/>
            </a:pPr>
            <a:r>
              <a:rPr lang="en-US" dirty="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extLst>
      <p:ext uri="{BB962C8B-B14F-4D97-AF65-F5344CB8AC3E}">
        <p14:creationId xmlns:p14="http://schemas.microsoft.com/office/powerpoint/2010/main" val="812166089"/>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Go to first time step.</a:t>
            </a:r>
          </a:p>
          <a:p>
            <a:pPr marL="781050" indent="-609600">
              <a:buFontTx/>
              <a:buAutoNum type="arabicPeriod"/>
            </a:pPr>
            <a:r>
              <a:rPr lang="en-US" dirty="0">
                <a:ea typeface="ＭＳ Ｐゴシック" pitchFamily="-107" charset="-128"/>
              </a:rPr>
              <a:t>Color by EQPS variable.</a:t>
            </a:r>
          </a:p>
          <a:p>
            <a:pPr marL="781050" indent="-609600">
              <a:buFontTx/>
              <a:buAutoNum type="arabicPeriod"/>
            </a:pPr>
            <a:r>
              <a:rPr lang="en-US" dirty="0">
                <a:ea typeface="ＭＳ Ｐゴシック" pitchFamily="-107" charset="-128"/>
              </a:rPr>
              <a:t>Play     (or skip to last time step     ).</a:t>
            </a:r>
          </a:p>
          <a:p>
            <a:pPr marL="781050" indent="-609600">
              <a:buFontTx/>
              <a:buAutoNum type="arabicPeriod"/>
            </a:pPr>
            <a:r>
              <a:rPr lang="en-US" dirty="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044288251"/>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 Workarounds</a:t>
            </a:r>
          </a:p>
        </p:txBody>
      </p:sp>
      <p:sp>
        <p:nvSpPr>
          <p:cNvPr id="3" name="Content Placeholder 2"/>
          <p:cNvSpPr>
            <a:spLocks noGrp="1"/>
          </p:cNvSpPr>
          <p:nvPr>
            <p:ph idx="1"/>
          </p:nvPr>
        </p:nvSpPr>
        <p:spPr/>
        <p:txBody>
          <a:bodyPr/>
          <a:lstStyle/>
          <a:p>
            <a:r>
              <a:rPr lang="en-US" dirty="0"/>
              <a:t>Go to representative time and hit</a:t>
            </a:r>
          </a:p>
          <a:p>
            <a:r>
              <a:rPr lang="en-US" dirty="0"/>
              <a:t>In </a:t>
            </a:r>
            <a:r>
              <a:rPr lang="en-US" dirty="0">
                <a:latin typeface="Verdana"/>
                <a:cs typeface="Verdana"/>
              </a:rPr>
              <a:t>Settings</a:t>
            </a:r>
            <a:r>
              <a:rPr lang="en-US" dirty="0"/>
              <a:t> change </a:t>
            </a:r>
            <a:r>
              <a:rPr lang="en-US" dirty="0">
                <a:latin typeface="Verdana"/>
                <a:cs typeface="Verdana"/>
              </a:rPr>
              <a:t>On File Open </a:t>
            </a:r>
            <a:r>
              <a:rPr lang="en-US" dirty="0"/>
              <a:t>to </a:t>
            </a:r>
            <a:r>
              <a:rPr lang="en-US" dirty="0" err="1">
                <a:latin typeface="Verdana"/>
                <a:cs typeface="Verdana"/>
              </a:rPr>
              <a:t>Goto</a:t>
            </a:r>
            <a:r>
              <a:rPr lang="en-US" dirty="0">
                <a:latin typeface="Verdana"/>
                <a:cs typeface="Verdana"/>
              </a:rPr>
              <a:t> last </a:t>
            </a:r>
            <a:r>
              <a:rPr lang="en-US" dirty="0" err="1">
                <a:latin typeface="Verdana"/>
                <a:cs typeface="Verdana"/>
              </a:rPr>
              <a:t>timestep</a:t>
            </a:r>
            <a:r>
              <a:rPr lang="en-US" dirty="0"/>
              <a:t>.</a:t>
            </a:r>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1854570861"/>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 Workarounds</a:t>
            </a:r>
          </a:p>
        </p:txBody>
      </p:sp>
      <p:sp>
        <p:nvSpPr>
          <p:cNvPr id="3" name="Content Placeholder 2"/>
          <p:cNvSpPr>
            <a:spLocks noGrp="1"/>
          </p:cNvSpPr>
          <p:nvPr>
            <p:ph idx="1"/>
          </p:nvPr>
        </p:nvSpPr>
        <p:spPr/>
        <p:txBody>
          <a:bodyPr/>
          <a:lstStyle/>
          <a:p>
            <a:r>
              <a:rPr lang="en-US" dirty="0"/>
              <a:t>Set a custom range.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1713855"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194808269"/>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 Workarounds</a:t>
            </a:r>
          </a:p>
        </p:txBody>
      </p:sp>
      <p:sp>
        <p:nvSpPr>
          <p:cNvPr id="3" name="Content Placeholder 2"/>
          <p:cNvSpPr>
            <a:spLocks noGrp="1"/>
          </p:cNvSpPr>
          <p:nvPr>
            <p:ph idx="1"/>
          </p:nvPr>
        </p:nvSpPr>
        <p:spPr/>
        <p:txBody>
          <a:bodyPr/>
          <a:lstStyle/>
          <a:p>
            <a:r>
              <a:rPr lang="en-US" dirty="0">
                <a:latin typeface="Verdana"/>
                <a:cs typeface="Verdana"/>
              </a:rPr>
              <a:t>Rescale to range over all </a:t>
            </a:r>
            <a:r>
              <a:rPr lang="en-US" dirty="0" err="1">
                <a:latin typeface="Verdana"/>
                <a:cs typeface="Verdana"/>
              </a:rPr>
              <a:t>timesteps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2256294"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2060349889"/>
      </p:ext>
    </p:extLst>
  </p:cSld>
  <p:clrMapOvr>
    <a:masterClrMapping/>
  </p:clrMapOvr>
  <p:transition>
    <p:fade/>
  </p:transition>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38782</TotalTime>
  <Words>8332</Words>
  <Application>Microsoft Office PowerPoint</Application>
  <PresentationFormat>On-screen Show (4:3)</PresentationFormat>
  <Paragraphs>1597</Paragraphs>
  <Slides>240</Slides>
  <Notes>170</Notes>
  <HiddenSlides>9</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240</vt:i4>
      </vt:variant>
    </vt:vector>
  </HeadingPairs>
  <TitlesOfParts>
    <vt:vector size="252" baseType="lpstr">
      <vt:lpstr>ＭＳ Ｐゴシック</vt:lpstr>
      <vt:lpstr>Arial</vt:lpstr>
      <vt:lpstr>Calibri</vt:lpstr>
      <vt:lpstr>Courier</vt:lpstr>
      <vt:lpstr>Helvetica</vt:lpstr>
      <vt:lpstr>Tahoma</vt:lpstr>
      <vt:lpstr>Times New Roman</vt:lpstr>
      <vt:lpstr>Verdana</vt:lpstr>
      <vt:lpstr>Wingdings</vt:lpstr>
      <vt:lpstr>Zapf Dingbats</vt:lpstr>
      <vt:lpstr>Default Design</vt:lpstr>
      <vt:lpstr>Acrobat Document</vt:lpstr>
      <vt:lpstr>Large Scale Visualization with ParaView</vt:lpstr>
      <vt:lpstr>Outline</vt:lpstr>
      <vt:lpstr>To Follow Along…</vt:lpstr>
      <vt:lpstr>If You Need Help</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Help Menu</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Copy/Paste/Reset/Save Parameters</vt:lpstr>
      <vt:lpstr>Display Properties</vt:lpstr>
      <vt:lpstr>Change Render Properties</vt:lpstr>
      <vt:lpstr>Render View Options</vt:lpstr>
      <vt:lpstr>Change Render Properties</vt:lpstr>
      <vt:lpstr>Advanced Properties</vt:lpstr>
      <vt:lpstr>Searching Properties</vt:lpstr>
      <vt:lpstr>Searching Properties</vt:lpstr>
      <vt:lpstr>Using Auto Apply</vt:lpstr>
      <vt:lpstr>Changing the Color Palette</vt:lpstr>
      <vt:lpstr>Color Palettes</vt:lpstr>
      <vt:lpstr>Undo Redo</vt:lpstr>
      <vt:lpstr>Creating a Cylinder Source</vt:lpstr>
      <vt:lpstr>Supported Data Types</vt:lpstr>
      <vt:lpstr>Custom Data Import: Prototype with Python</vt:lpstr>
      <vt:lpstr>Custom Data Import: Plugin Containing a Reader</vt:lpstr>
      <vt:lpstr>Load disk_out_ref.ex2</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Pipeline Browser Structure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Getting Fancy</vt:lpstr>
      <vt:lpstr>Getting Answers</vt:lpstr>
      <vt:lpstr>Reset ParaView</vt:lpstr>
      <vt:lpstr>Common Data Analysis Filters</vt:lpstr>
      <vt:lpstr>Plotting</vt:lpstr>
      <vt:lpstr>3D Widgets</vt:lpstr>
      <vt:lpstr>Placing 3D Line Widget Endpoints</vt:lpstr>
      <vt:lpstr>Plotting</vt:lpstr>
      <vt:lpstr>Interacting with Plots</vt:lpstr>
      <vt:lpstr>Plots are Views</vt:lpstr>
      <vt:lpstr>Adjusting Plots</vt:lpstr>
      <vt:lpstr>Histogram / Bar Chart</vt:lpstr>
      <vt:lpstr>Reset ParaView</vt:lpstr>
      <vt:lpstr>Geometry Representations</vt:lpstr>
      <vt:lpstr>Volume Rendering</vt:lpstr>
      <vt:lpstr>Volume Rendering +  Surface Geometry</vt:lpstr>
      <vt:lpstr>Transfer Function Editor</vt:lpstr>
      <vt:lpstr>Modify Transfer Function</vt:lpstr>
      <vt:lpstr>Rainbow Colors: Never Use Them</vt:lpstr>
      <vt:lpstr>Rainbow: Color Deficiencies</vt:lpstr>
      <vt:lpstr>Rainbow: Implicit Ordering</vt:lpstr>
      <vt:lpstr>Rainbow: Implicit Ordering</vt:lpstr>
      <vt:lpstr>Rainbow: Perceptually Uneven</vt:lpstr>
      <vt:lpstr>PowerPoint Presentation</vt:lpstr>
      <vt:lpstr>PowerPoint Presentation</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Python Tracing Options</vt:lpstr>
      <vt:lpstr>Tracing ParaView State</vt:lpstr>
      <vt:lpstr>Adding a Macro</vt:lpstr>
      <vt:lpstr>Reset ParaView</vt:lpstr>
      <vt:lpstr>Creating a Pipeline</vt:lpstr>
      <vt:lpstr>Creating a Pipeline</vt:lpstr>
      <vt:lpstr>Changing Properties</vt:lpstr>
      <vt:lpstr>Branching and Merging Pipeline</vt:lpstr>
      <vt:lpstr>Finding Pipeline Objects</vt:lpstr>
      <vt:lpstr>Reset ParaView</vt:lpstr>
      <vt:lpstr>Reading Files</vt:lpstr>
      <vt:lpstr>Querying Attributes</vt:lpstr>
      <vt:lpstr>Coloring Data</vt:lpstr>
      <vt:lpstr>Controlling the View</vt:lpstr>
      <vt:lpstr>Controlling the View</vt:lpstr>
      <vt:lpstr>Save Results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Data Parallel Pipelines</vt:lpstr>
      <vt:lpstr>Data Parallel Pipelines</vt:lpstr>
      <vt:lpstr>Data Parallel Pipelines</vt:lpstr>
      <vt:lpstr>Data Parallel Pipelines</vt:lpstr>
      <vt:lpstr>Data Parallel Pipelines</vt:lpstr>
      <vt:lpstr>Parallel Rendering</vt:lpstr>
      <vt:lpstr>Parallel Rendering</vt:lpstr>
      <vt:lpstr>Tiled Displays</vt:lpstr>
      <vt:lpstr>ParaView Architecture</vt:lpstr>
      <vt:lpstr>Standalone</vt:lpstr>
      <vt:lpstr>Client-Server</vt:lpstr>
      <vt:lpstr>Client-Render Server-Data Server</vt:lpstr>
      <vt:lpstr>How to Visualize Large Data?</vt:lpstr>
      <vt:lpstr>Requirements for Installing ParaView Server</vt:lpstr>
      <vt:lpstr>Connecting to a ParaView Server</vt:lpstr>
      <vt:lpstr>Batch Parallel Processing</vt:lpstr>
      <vt:lpstr>Batch Parallel Processing</vt:lpstr>
      <vt:lpstr>Interactive Parallel Processing</vt:lpstr>
      <vt:lpstr>Interactive Parallel Processing</vt:lpstr>
      <vt:lpstr>Interactive Parallel Processing</vt:lpstr>
      <vt:lpstr>Interactive Parallel Processing</vt:lpstr>
      <vt:lpstr>Try a Remote Server Configuration</vt:lpstr>
      <vt:lpstr>Try a Remote Server Configuration</vt:lpstr>
      <vt:lpstr>Try a Remote Server Configuration</vt:lpstr>
      <vt:lpstr>Try a Remote Server Configuration</vt:lpstr>
      <vt:lpstr>Try a Remote Server Configuration</vt:lpstr>
      <vt:lpstr>Memory Inspector</vt:lpstr>
      <vt:lpstr>Data Parallel Pipelines</vt:lpstr>
      <vt:lpstr>Advanced Data Parallel Pipelines</vt:lpstr>
      <vt:lpstr>Advanced Data Parallel Pipelines</vt:lpstr>
      <vt:lpstr>Advanced 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Resample To Image</vt:lpstr>
      <vt:lpstr>Resample To Image</vt:lpstr>
      <vt:lpstr>Rendering Modes</vt:lpstr>
      <vt:lpstr>Level of Detail (LOD)</vt:lpstr>
      <vt:lpstr>3D Rendering Parameters</vt:lpstr>
      <vt:lpstr>Image Size LOD</vt:lpstr>
      <vt:lpstr>Parallel Rendering Parameters</vt:lpstr>
      <vt:lpstr>Parameters for Large Data</vt:lpstr>
      <vt:lpstr>Parameters for Low Bandwidth</vt:lpstr>
      <vt:lpstr>Parameters for High Latency</vt:lpstr>
      <vt:lpstr>PowerPoint Presentation</vt:lpstr>
      <vt:lpstr>Why In Situ?</vt:lpstr>
      <vt:lpstr>Why In Situ?</vt:lpstr>
      <vt:lpstr>In Situ Analysis and Visualization</vt:lpstr>
      <vt:lpstr>Reduced File IO Costs</vt:lpstr>
      <vt:lpstr>Access to More Data</vt:lpstr>
      <vt:lpstr>Faster Time to Solution</vt:lpstr>
      <vt:lpstr>Quick and Easy Run-Time Checks</vt:lpstr>
      <vt:lpstr>Small Run-Time Overhead</vt:lpstr>
      <vt:lpstr>High Level View</vt:lpstr>
      <vt:lpstr>In Situ Analysis and Visualization</vt:lpstr>
      <vt:lpstr>In Situ Exercise</vt:lpstr>
      <vt:lpstr>ParaView GUI Plugin</vt:lpstr>
      <vt:lpstr>In Situ Exercise – Load Plugin</vt:lpstr>
      <vt:lpstr>In Situ Exercise – New Menus</vt:lpstr>
      <vt:lpstr>In Situ Exercise</vt:lpstr>
      <vt:lpstr>In Situ Exercise – Adding in Writers</vt:lpstr>
      <vt:lpstr>In Situ Exercise –  Exporting the Script</vt:lpstr>
      <vt:lpstr>In Situ Exercise – Select Inputs</vt:lpstr>
      <vt:lpstr>In Situ Exercise – Specify Renderings</vt:lpstr>
      <vt:lpstr>In Situ Exercise – Save the Script</vt:lpstr>
      <vt:lpstr>In Situ Exercise</vt:lpstr>
      <vt:lpstr>ParaView Catalyst Possibilities</vt:lpstr>
      <vt:lpstr>Want to Learn More?</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Moreland, Kenneth</cp:lastModifiedBy>
  <cp:revision>465</cp:revision>
  <cp:lastPrinted>2016-11-07T23:36:26Z</cp:lastPrinted>
  <dcterms:created xsi:type="dcterms:W3CDTF">2010-07-16T17:07:32Z</dcterms:created>
  <dcterms:modified xsi:type="dcterms:W3CDTF">2018-12-06T17:24:38Z</dcterms:modified>
</cp:coreProperties>
</file>